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Lst>
  <p:sldSz cx="9966325" cy="7040563"/>
  <p:notesSz cx="10234613" cy="7104063"/>
  <p:defaultTextStyle>
    <a:defPPr>
      <a:defRPr kern="0"/>
    </a:defPPr>
  </p:defaultTextStyle>
  <p:extLst>
    <p:ext uri="{EFAFB233-063F-42B5-8137-9DF3F51BA10A}">
      <p15:sldGuideLst xmlns:p15="http://schemas.microsoft.com/office/powerpoint/2012/main">
        <p15:guide id="1" orient="horz" pos="3942" userDrawn="1">
          <p15:clr>
            <a:srgbClr val="A4A3A4"/>
          </p15:clr>
        </p15:guide>
        <p15:guide id="2" pos="23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E51"/>
    <a:srgbClr val="F7D73C"/>
    <a:srgbClr val="EF6464"/>
    <a:srgbClr val="AEAEAE"/>
    <a:srgbClr val="F7DA65"/>
    <a:srgbClr val="EE7760"/>
    <a:srgbClr val="F7CC65"/>
    <a:srgbClr val="FDC26F"/>
    <a:srgbClr val="FAE5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36" autoAdjust="0"/>
    <p:restoredTop sz="86473" autoAdjust="0"/>
  </p:normalViewPr>
  <p:slideViewPr>
    <p:cSldViewPr>
      <p:cViewPr varScale="1">
        <p:scale>
          <a:sx n="68" d="100"/>
          <a:sy n="68" d="100"/>
        </p:scale>
        <p:origin x="1296" y="72"/>
      </p:cViewPr>
      <p:guideLst>
        <p:guide orient="horz" pos="3942"/>
        <p:guide pos="235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434999" cy="355203"/>
          </a:xfrm>
          <a:prstGeom prst="rect">
            <a:avLst/>
          </a:prstGeom>
        </p:spPr>
        <p:txBody>
          <a:bodyPr vert="horz" lIns="110947" tIns="55473" rIns="110947" bIns="55473" rtlCol="0"/>
          <a:lstStyle>
            <a:lvl1pPr algn="l">
              <a:defRPr sz="1500"/>
            </a:lvl1pPr>
          </a:lstStyle>
          <a:p>
            <a:endParaRPr lang="en-AU"/>
          </a:p>
        </p:txBody>
      </p:sp>
      <p:sp>
        <p:nvSpPr>
          <p:cNvPr id="3" name="Date Placeholder 2"/>
          <p:cNvSpPr>
            <a:spLocks noGrp="1"/>
          </p:cNvSpPr>
          <p:nvPr>
            <p:ph type="dt" idx="1"/>
          </p:nvPr>
        </p:nvSpPr>
        <p:spPr>
          <a:xfrm>
            <a:off x="5797839" y="2"/>
            <a:ext cx="4434999" cy="355203"/>
          </a:xfrm>
          <a:prstGeom prst="rect">
            <a:avLst/>
          </a:prstGeom>
        </p:spPr>
        <p:txBody>
          <a:bodyPr vert="horz" lIns="110947" tIns="55473" rIns="110947" bIns="55473" rtlCol="0"/>
          <a:lstStyle>
            <a:lvl1pPr algn="r">
              <a:defRPr sz="1500"/>
            </a:lvl1pPr>
          </a:lstStyle>
          <a:p>
            <a:fld id="{D4E4BEA8-E024-4A21-A6D0-457BE9DC3250}" type="datetimeFigureOut">
              <a:rPr lang="en-AU" smtClean="0"/>
              <a:t>19/04/2024</a:t>
            </a:fld>
            <a:endParaRPr lang="en-AU"/>
          </a:p>
        </p:txBody>
      </p:sp>
      <p:sp>
        <p:nvSpPr>
          <p:cNvPr id="4" name="Slide Image Placeholder 3"/>
          <p:cNvSpPr>
            <a:spLocks noGrp="1" noRot="1" noChangeAspect="1"/>
          </p:cNvSpPr>
          <p:nvPr>
            <p:ph type="sldImg" idx="2"/>
          </p:nvPr>
        </p:nvSpPr>
        <p:spPr>
          <a:xfrm>
            <a:off x="3419475" y="887413"/>
            <a:ext cx="3395663" cy="2398712"/>
          </a:xfrm>
          <a:prstGeom prst="rect">
            <a:avLst/>
          </a:prstGeom>
          <a:noFill/>
          <a:ln w="12700">
            <a:solidFill>
              <a:prstClr val="black"/>
            </a:solidFill>
          </a:ln>
        </p:spPr>
        <p:txBody>
          <a:bodyPr vert="horz" lIns="110947" tIns="55473" rIns="110947" bIns="55473" rtlCol="0" anchor="ctr"/>
          <a:lstStyle/>
          <a:p>
            <a:endParaRPr lang="en-AU"/>
          </a:p>
        </p:txBody>
      </p:sp>
      <p:sp>
        <p:nvSpPr>
          <p:cNvPr id="5" name="Notes Placeholder 4"/>
          <p:cNvSpPr>
            <a:spLocks noGrp="1"/>
          </p:cNvSpPr>
          <p:nvPr>
            <p:ph type="body" sz="quarter" idx="3"/>
          </p:nvPr>
        </p:nvSpPr>
        <p:spPr>
          <a:xfrm>
            <a:off x="1023462" y="3418284"/>
            <a:ext cx="8187690" cy="2797773"/>
          </a:xfrm>
          <a:prstGeom prst="rect">
            <a:avLst/>
          </a:prstGeom>
        </p:spPr>
        <p:txBody>
          <a:bodyPr vert="horz" lIns="110947" tIns="55473" rIns="110947" bIns="554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748861"/>
            <a:ext cx="4434999" cy="355203"/>
          </a:xfrm>
          <a:prstGeom prst="rect">
            <a:avLst/>
          </a:prstGeom>
        </p:spPr>
        <p:txBody>
          <a:bodyPr vert="horz" lIns="110947" tIns="55473" rIns="110947" bIns="55473" rtlCol="0" anchor="b"/>
          <a:lstStyle>
            <a:lvl1pPr algn="l">
              <a:defRPr sz="1500"/>
            </a:lvl1pPr>
          </a:lstStyle>
          <a:p>
            <a:endParaRPr lang="en-AU"/>
          </a:p>
        </p:txBody>
      </p:sp>
      <p:sp>
        <p:nvSpPr>
          <p:cNvPr id="7" name="Slide Number Placeholder 6"/>
          <p:cNvSpPr>
            <a:spLocks noGrp="1"/>
          </p:cNvSpPr>
          <p:nvPr>
            <p:ph type="sldNum" sz="quarter" idx="5"/>
          </p:nvPr>
        </p:nvSpPr>
        <p:spPr>
          <a:xfrm>
            <a:off x="5797839" y="6748861"/>
            <a:ext cx="4434999" cy="355203"/>
          </a:xfrm>
          <a:prstGeom prst="rect">
            <a:avLst/>
          </a:prstGeom>
        </p:spPr>
        <p:txBody>
          <a:bodyPr vert="horz" lIns="110947" tIns="55473" rIns="110947" bIns="55473" rtlCol="0" anchor="b"/>
          <a:lstStyle>
            <a:lvl1pPr algn="r">
              <a:defRPr sz="1500"/>
            </a:lvl1pPr>
          </a:lstStyle>
          <a:p>
            <a:fld id="{0AF28CC9-744C-45AC-8BFC-2E039C388C80}" type="slidenum">
              <a:rPr lang="en-AU" smtClean="0"/>
              <a:t>‹#›</a:t>
            </a:fld>
            <a:endParaRPr lang="en-AU"/>
          </a:p>
        </p:txBody>
      </p:sp>
    </p:spTree>
    <p:extLst>
      <p:ext uri="{BB962C8B-B14F-4D97-AF65-F5344CB8AC3E}">
        <p14:creationId xmlns:p14="http://schemas.microsoft.com/office/powerpoint/2010/main" val="4033209426"/>
      </p:ext>
    </p:extLst>
  </p:cSld>
  <p:clrMap bg1="lt1" tx1="dk1" bg2="lt2" tx2="dk2" accent1="accent1" accent2="accent2" accent3="accent3" accent4="accent4" accent5="accent5" accent6="accent6" hlink="hlink" folHlink="folHlink"/>
  <p:notesStyle>
    <a:lvl1pPr marL="0" algn="l" defTabSz="1058357" rtl="0" eaLnBrk="1" latinLnBrk="0" hangingPunct="1">
      <a:defRPr sz="1389" kern="1200">
        <a:solidFill>
          <a:schemeClr val="tx1"/>
        </a:solidFill>
        <a:latin typeface="+mn-lt"/>
        <a:ea typeface="+mn-ea"/>
        <a:cs typeface="+mn-cs"/>
      </a:defRPr>
    </a:lvl1pPr>
    <a:lvl2pPr marL="529178" algn="l" defTabSz="1058357" rtl="0" eaLnBrk="1" latinLnBrk="0" hangingPunct="1">
      <a:defRPr sz="1389" kern="1200">
        <a:solidFill>
          <a:schemeClr val="tx1"/>
        </a:solidFill>
        <a:latin typeface="+mn-lt"/>
        <a:ea typeface="+mn-ea"/>
        <a:cs typeface="+mn-cs"/>
      </a:defRPr>
    </a:lvl2pPr>
    <a:lvl3pPr marL="1058357" algn="l" defTabSz="1058357" rtl="0" eaLnBrk="1" latinLnBrk="0" hangingPunct="1">
      <a:defRPr sz="1389" kern="1200">
        <a:solidFill>
          <a:schemeClr val="tx1"/>
        </a:solidFill>
        <a:latin typeface="+mn-lt"/>
        <a:ea typeface="+mn-ea"/>
        <a:cs typeface="+mn-cs"/>
      </a:defRPr>
    </a:lvl3pPr>
    <a:lvl4pPr marL="1587535" algn="l" defTabSz="1058357" rtl="0" eaLnBrk="1" latinLnBrk="0" hangingPunct="1">
      <a:defRPr sz="1389" kern="1200">
        <a:solidFill>
          <a:schemeClr val="tx1"/>
        </a:solidFill>
        <a:latin typeface="+mn-lt"/>
        <a:ea typeface="+mn-ea"/>
        <a:cs typeface="+mn-cs"/>
      </a:defRPr>
    </a:lvl4pPr>
    <a:lvl5pPr marL="2116714" algn="l" defTabSz="1058357" rtl="0" eaLnBrk="1" latinLnBrk="0" hangingPunct="1">
      <a:defRPr sz="1389" kern="1200">
        <a:solidFill>
          <a:schemeClr val="tx1"/>
        </a:solidFill>
        <a:latin typeface="+mn-lt"/>
        <a:ea typeface="+mn-ea"/>
        <a:cs typeface="+mn-cs"/>
      </a:defRPr>
    </a:lvl5pPr>
    <a:lvl6pPr marL="2645892" algn="l" defTabSz="1058357" rtl="0" eaLnBrk="1" latinLnBrk="0" hangingPunct="1">
      <a:defRPr sz="1389" kern="1200">
        <a:solidFill>
          <a:schemeClr val="tx1"/>
        </a:solidFill>
        <a:latin typeface="+mn-lt"/>
        <a:ea typeface="+mn-ea"/>
        <a:cs typeface="+mn-cs"/>
      </a:defRPr>
    </a:lvl6pPr>
    <a:lvl7pPr marL="3175070" algn="l" defTabSz="1058357" rtl="0" eaLnBrk="1" latinLnBrk="0" hangingPunct="1">
      <a:defRPr sz="1389" kern="1200">
        <a:solidFill>
          <a:schemeClr val="tx1"/>
        </a:solidFill>
        <a:latin typeface="+mn-lt"/>
        <a:ea typeface="+mn-ea"/>
        <a:cs typeface="+mn-cs"/>
      </a:defRPr>
    </a:lvl7pPr>
    <a:lvl8pPr marL="3704248" algn="l" defTabSz="1058357" rtl="0" eaLnBrk="1" latinLnBrk="0" hangingPunct="1">
      <a:defRPr sz="1389" kern="1200">
        <a:solidFill>
          <a:schemeClr val="tx1"/>
        </a:solidFill>
        <a:latin typeface="+mn-lt"/>
        <a:ea typeface="+mn-ea"/>
        <a:cs typeface="+mn-cs"/>
      </a:defRPr>
    </a:lvl8pPr>
    <a:lvl9pPr marL="4233426" algn="l" defTabSz="1058357" rtl="0" eaLnBrk="1" latinLnBrk="0" hangingPunct="1">
      <a:defRPr sz="138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9475" y="887413"/>
            <a:ext cx="3395663" cy="2398712"/>
          </a:xfrm>
        </p:spPr>
      </p:sp>
      <p:sp>
        <p:nvSpPr>
          <p:cNvPr id="3" name="Notes Placeholder 2"/>
          <p:cNvSpPr>
            <a:spLocks noGrp="1"/>
          </p:cNvSpPr>
          <p:nvPr>
            <p:ph type="body" idx="1"/>
          </p:nvPr>
        </p:nvSpPr>
        <p:spPr/>
        <p:txBody>
          <a:bodyPr/>
          <a:lstStyle/>
          <a:p>
            <a:r>
              <a:rPr lang="vi-VN" dirty="0"/>
              <a:t>Repetitive message</a:t>
            </a:r>
            <a:endParaRPr lang="en-AU" dirty="0"/>
          </a:p>
        </p:txBody>
      </p:sp>
      <p:sp>
        <p:nvSpPr>
          <p:cNvPr id="4" name="Slide Number Placeholder 3"/>
          <p:cNvSpPr>
            <a:spLocks noGrp="1"/>
          </p:cNvSpPr>
          <p:nvPr>
            <p:ph type="sldNum" sz="quarter" idx="5"/>
          </p:nvPr>
        </p:nvSpPr>
        <p:spPr/>
        <p:txBody>
          <a:bodyPr/>
          <a:lstStyle/>
          <a:p>
            <a:fld id="{0AF28CC9-744C-45AC-8BFC-2E039C388C80}" type="slidenum">
              <a:rPr lang="en-AU" smtClean="0"/>
              <a:t>44</a:t>
            </a:fld>
            <a:endParaRPr lang="en-AU"/>
          </a:p>
        </p:txBody>
      </p:sp>
    </p:spTree>
    <p:extLst>
      <p:ext uri="{BB962C8B-B14F-4D97-AF65-F5344CB8AC3E}">
        <p14:creationId xmlns:p14="http://schemas.microsoft.com/office/powerpoint/2010/main" val="59673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9475" y="887413"/>
            <a:ext cx="3395663" cy="2398712"/>
          </a:xfrm>
        </p:spPr>
      </p:sp>
      <p:sp>
        <p:nvSpPr>
          <p:cNvPr id="3" name="Notes Placeholder 2"/>
          <p:cNvSpPr>
            <a:spLocks noGrp="1"/>
          </p:cNvSpPr>
          <p:nvPr>
            <p:ph type="body" idx="1"/>
          </p:nvPr>
        </p:nvSpPr>
        <p:spPr/>
        <p:txBody>
          <a:bodyPr/>
          <a:lstStyle/>
          <a:p>
            <a:r>
              <a:rPr lang="vi-VN" dirty="0"/>
              <a:t>Not supportive</a:t>
            </a:r>
            <a:endParaRPr lang="en-AU" dirty="0"/>
          </a:p>
        </p:txBody>
      </p:sp>
      <p:sp>
        <p:nvSpPr>
          <p:cNvPr id="4" name="Slide Number Placeholder 3"/>
          <p:cNvSpPr>
            <a:spLocks noGrp="1"/>
          </p:cNvSpPr>
          <p:nvPr>
            <p:ph type="sldNum" sz="quarter" idx="5"/>
          </p:nvPr>
        </p:nvSpPr>
        <p:spPr/>
        <p:txBody>
          <a:bodyPr/>
          <a:lstStyle/>
          <a:p>
            <a:fld id="{0AF28CC9-744C-45AC-8BFC-2E039C388C80}" type="slidenum">
              <a:rPr lang="en-AU" smtClean="0"/>
              <a:t>108</a:t>
            </a:fld>
            <a:endParaRPr lang="en-AU"/>
          </a:p>
        </p:txBody>
      </p:sp>
    </p:spTree>
    <p:extLst>
      <p:ext uri="{BB962C8B-B14F-4D97-AF65-F5344CB8AC3E}">
        <p14:creationId xmlns:p14="http://schemas.microsoft.com/office/powerpoint/2010/main" val="3660503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42985" y="1449571"/>
            <a:ext cx="7872705" cy="1083783"/>
          </a:xfrm>
          <a:prstGeom prst="rect">
            <a:avLst/>
          </a:prstGeom>
        </p:spPr>
        <p:txBody>
          <a:bodyPr wrap="square" lIns="0" tIns="0" rIns="0" bIns="0">
            <a:spAutoFit/>
          </a:bodyPr>
          <a:lstStyle>
            <a:lvl1pPr>
              <a:defRPr sz="6953" b="0" i="0">
                <a:solidFill>
                  <a:schemeClr val="bg1"/>
                </a:solidFill>
                <a:latin typeface="Calibri"/>
                <a:cs typeface="Calibri"/>
              </a:defRPr>
            </a:lvl1pPr>
          </a:lstStyle>
          <a:p>
            <a:endParaRPr/>
          </a:p>
        </p:txBody>
      </p:sp>
      <p:sp>
        <p:nvSpPr>
          <p:cNvPr id="3" name="Holder 3"/>
          <p:cNvSpPr>
            <a:spLocks noGrp="1"/>
          </p:cNvSpPr>
          <p:nvPr>
            <p:ph type="subTitle" idx="4"/>
          </p:nvPr>
        </p:nvSpPr>
        <p:spPr>
          <a:xfrm>
            <a:off x="1494949" y="3942716"/>
            <a:ext cx="6976428" cy="346811"/>
          </a:xfrm>
          <a:prstGeom prst="rect">
            <a:avLst/>
          </a:prstGeom>
        </p:spPr>
        <p:txBody>
          <a:bodyPr wrap="square" lIns="0" tIns="0" rIns="0" bIns="0">
            <a:spAutoFit/>
          </a:bodyPr>
          <a:lstStyle>
            <a:lvl1pPr>
              <a:defRPr sz="2225" b="0" i="1">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19120" y="597167"/>
            <a:ext cx="7046331" cy="1083904"/>
          </a:xfrm>
        </p:spPr>
        <p:txBody>
          <a:bodyPr lIns="0" tIns="0" rIns="0" bIns="0"/>
          <a:lstStyle>
            <a:lvl1pPr>
              <a:defRPr sz="6953" b="0" i="0">
                <a:solidFill>
                  <a:schemeClr val="bg1"/>
                </a:solidFill>
                <a:latin typeface="Calibri"/>
                <a:cs typeface="Calibri"/>
              </a:defRPr>
            </a:lvl1pPr>
          </a:lstStyle>
          <a:p>
            <a:endParaRPr/>
          </a:p>
        </p:txBody>
      </p:sp>
      <p:sp>
        <p:nvSpPr>
          <p:cNvPr id="3" name="Holder 3"/>
          <p:cNvSpPr>
            <a:spLocks noGrp="1"/>
          </p:cNvSpPr>
          <p:nvPr>
            <p:ph type="body" idx="1"/>
          </p:nvPr>
        </p:nvSpPr>
        <p:spPr>
          <a:xfrm>
            <a:off x="4182148" y="2986259"/>
            <a:ext cx="4611502" cy="346859"/>
          </a:xfrm>
        </p:spPr>
        <p:txBody>
          <a:bodyPr lIns="0" tIns="0" rIns="0" bIns="0"/>
          <a:lstStyle>
            <a:lvl1pPr>
              <a:defRPr sz="2225" b="0" i="1">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 y="1"/>
            <a:ext cx="9966325" cy="7040563"/>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000000"/>
          </a:solidFill>
        </p:spPr>
        <p:txBody>
          <a:bodyPr wrap="square" lIns="0" tIns="0" rIns="0" bIns="0" rtlCol="0"/>
          <a:lstStyle/>
          <a:p>
            <a:endParaRPr/>
          </a:p>
        </p:txBody>
      </p:sp>
      <p:sp>
        <p:nvSpPr>
          <p:cNvPr id="17" name="bg object 17"/>
          <p:cNvSpPr/>
          <p:nvPr/>
        </p:nvSpPr>
        <p:spPr>
          <a:xfrm>
            <a:off x="580060" y="651529"/>
            <a:ext cx="8806356" cy="1526324"/>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2" name="Holder 2"/>
          <p:cNvSpPr>
            <a:spLocks noGrp="1"/>
          </p:cNvSpPr>
          <p:nvPr>
            <p:ph type="title"/>
          </p:nvPr>
        </p:nvSpPr>
        <p:spPr>
          <a:xfrm>
            <a:off x="819120" y="597167"/>
            <a:ext cx="7046331" cy="1083904"/>
          </a:xfrm>
        </p:spPr>
        <p:txBody>
          <a:bodyPr lIns="0" tIns="0" rIns="0" bIns="0"/>
          <a:lstStyle>
            <a:lvl1pPr>
              <a:defRPr sz="6953" b="0" i="0">
                <a:solidFill>
                  <a:schemeClr val="bg1"/>
                </a:solidFill>
                <a:latin typeface="Calibri"/>
                <a:cs typeface="Calibri"/>
              </a:defRPr>
            </a:lvl1pPr>
          </a:lstStyle>
          <a:p>
            <a:endParaRPr/>
          </a:p>
        </p:txBody>
      </p:sp>
      <p:sp>
        <p:nvSpPr>
          <p:cNvPr id="3" name="Holder 3"/>
          <p:cNvSpPr>
            <a:spLocks noGrp="1"/>
          </p:cNvSpPr>
          <p:nvPr>
            <p:ph sz="half" idx="2"/>
          </p:nvPr>
        </p:nvSpPr>
        <p:spPr>
          <a:xfrm>
            <a:off x="580064" y="2655831"/>
            <a:ext cx="2976748" cy="37414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5132659" y="1619329"/>
            <a:ext cx="4335351" cy="37414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819120" y="597167"/>
            <a:ext cx="7046331" cy="1083904"/>
          </a:xfrm>
        </p:spPr>
        <p:txBody>
          <a:bodyPr lIns="0" tIns="0" rIns="0" bIns="0"/>
          <a:lstStyle>
            <a:lvl1pPr>
              <a:defRPr sz="6953"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 y="1"/>
            <a:ext cx="9966325" cy="7040563"/>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819120" y="597167"/>
            <a:ext cx="7046331" cy="1169189"/>
          </a:xfrm>
          <a:prstGeom prst="rect">
            <a:avLst/>
          </a:prstGeom>
        </p:spPr>
        <p:txBody>
          <a:bodyPr wrap="square" lIns="0" tIns="0" rIns="0" bIns="0">
            <a:spAutoFit/>
          </a:bodyPr>
          <a:lstStyle>
            <a:lvl1pPr>
              <a:defRPr sz="7500" b="0" i="0">
                <a:solidFill>
                  <a:schemeClr val="bg1"/>
                </a:solidFill>
                <a:latin typeface="Calibri"/>
                <a:cs typeface="Calibri"/>
              </a:defRPr>
            </a:lvl1pPr>
          </a:lstStyle>
          <a:p>
            <a:endParaRPr/>
          </a:p>
        </p:txBody>
      </p:sp>
      <p:sp>
        <p:nvSpPr>
          <p:cNvPr id="3" name="Holder 3"/>
          <p:cNvSpPr>
            <a:spLocks noGrp="1"/>
          </p:cNvSpPr>
          <p:nvPr>
            <p:ph type="body" idx="1"/>
          </p:nvPr>
        </p:nvSpPr>
        <p:spPr>
          <a:xfrm>
            <a:off x="4182148" y="2986258"/>
            <a:ext cx="4611502" cy="374141"/>
          </a:xfrm>
          <a:prstGeom prst="rect">
            <a:avLst/>
          </a:prstGeom>
        </p:spPr>
        <p:txBody>
          <a:bodyPr wrap="square" lIns="0" tIns="0" rIns="0" bIns="0">
            <a:spAutoFit/>
          </a:bodyPr>
          <a:lstStyle>
            <a:lvl1pPr>
              <a:defRPr sz="2400" b="0" i="1">
                <a:solidFill>
                  <a:schemeClr val="bg1"/>
                </a:solidFill>
                <a:latin typeface="Calibri"/>
                <a:cs typeface="Calibri"/>
              </a:defRPr>
            </a:lvl1pPr>
          </a:lstStyle>
          <a:p>
            <a:endParaRPr/>
          </a:p>
        </p:txBody>
      </p:sp>
      <p:sp>
        <p:nvSpPr>
          <p:cNvPr id="4" name="Holder 4"/>
          <p:cNvSpPr>
            <a:spLocks noGrp="1"/>
          </p:cNvSpPr>
          <p:nvPr>
            <p:ph type="ftr" sz="quarter" idx="5"/>
          </p:nvPr>
        </p:nvSpPr>
        <p:spPr>
          <a:xfrm>
            <a:off x="3388551" y="6547731"/>
            <a:ext cx="3189224" cy="28060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98319" y="6547731"/>
            <a:ext cx="2292255" cy="28060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4/19/2024</a:t>
            </a:fld>
            <a:endParaRPr lang="en-US"/>
          </a:p>
        </p:txBody>
      </p:sp>
      <p:sp>
        <p:nvSpPr>
          <p:cNvPr id="6" name="Holder 6"/>
          <p:cNvSpPr>
            <a:spLocks noGrp="1"/>
          </p:cNvSpPr>
          <p:nvPr>
            <p:ph type="sldNum" sz="quarter" idx="7"/>
          </p:nvPr>
        </p:nvSpPr>
        <p:spPr>
          <a:xfrm>
            <a:off x="7175757" y="6547731"/>
            <a:ext cx="2292255" cy="28060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23816">
        <a:defRPr>
          <a:latin typeface="+mn-lt"/>
          <a:ea typeface="+mn-ea"/>
          <a:cs typeface="+mn-cs"/>
        </a:defRPr>
      </a:lvl2pPr>
      <a:lvl3pPr marL="847634">
        <a:defRPr>
          <a:latin typeface="+mn-lt"/>
          <a:ea typeface="+mn-ea"/>
          <a:cs typeface="+mn-cs"/>
        </a:defRPr>
      </a:lvl3pPr>
      <a:lvl4pPr marL="1271450">
        <a:defRPr>
          <a:latin typeface="+mn-lt"/>
          <a:ea typeface="+mn-ea"/>
          <a:cs typeface="+mn-cs"/>
        </a:defRPr>
      </a:lvl4pPr>
      <a:lvl5pPr marL="1695267">
        <a:defRPr>
          <a:latin typeface="+mn-lt"/>
          <a:ea typeface="+mn-ea"/>
          <a:cs typeface="+mn-cs"/>
        </a:defRPr>
      </a:lvl5pPr>
      <a:lvl6pPr marL="2119084">
        <a:defRPr>
          <a:latin typeface="+mn-lt"/>
          <a:ea typeface="+mn-ea"/>
          <a:cs typeface="+mn-cs"/>
        </a:defRPr>
      </a:lvl6pPr>
      <a:lvl7pPr marL="2542901">
        <a:defRPr>
          <a:latin typeface="+mn-lt"/>
          <a:ea typeface="+mn-ea"/>
          <a:cs typeface="+mn-cs"/>
        </a:defRPr>
      </a:lvl7pPr>
      <a:lvl8pPr marL="2966718">
        <a:defRPr>
          <a:latin typeface="+mn-lt"/>
          <a:ea typeface="+mn-ea"/>
          <a:cs typeface="+mn-cs"/>
        </a:defRPr>
      </a:lvl8pPr>
      <a:lvl9pPr marL="3390535">
        <a:defRPr>
          <a:latin typeface="+mn-lt"/>
          <a:ea typeface="+mn-ea"/>
          <a:cs typeface="+mn-cs"/>
        </a:defRPr>
      </a:lvl9pPr>
    </p:bodyStyle>
    <p:otherStyle>
      <a:lvl1pPr marL="0">
        <a:defRPr>
          <a:latin typeface="+mn-lt"/>
          <a:ea typeface="+mn-ea"/>
          <a:cs typeface="+mn-cs"/>
        </a:defRPr>
      </a:lvl1pPr>
      <a:lvl2pPr marL="423816">
        <a:defRPr>
          <a:latin typeface="+mn-lt"/>
          <a:ea typeface="+mn-ea"/>
          <a:cs typeface="+mn-cs"/>
        </a:defRPr>
      </a:lvl2pPr>
      <a:lvl3pPr marL="847634">
        <a:defRPr>
          <a:latin typeface="+mn-lt"/>
          <a:ea typeface="+mn-ea"/>
          <a:cs typeface="+mn-cs"/>
        </a:defRPr>
      </a:lvl3pPr>
      <a:lvl4pPr marL="1271450">
        <a:defRPr>
          <a:latin typeface="+mn-lt"/>
          <a:ea typeface="+mn-ea"/>
          <a:cs typeface="+mn-cs"/>
        </a:defRPr>
      </a:lvl4pPr>
      <a:lvl5pPr marL="1695267">
        <a:defRPr>
          <a:latin typeface="+mn-lt"/>
          <a:ea typeface="+mn-ea"/>
          <a:cs typeface="+mn-cs"/>
        </a:defRPr>
      </a:lvl5pPr>
      <a:lvl6pPr marL="2119084">
        <a:defRPr>
          <a:latin typeface="+mn-lt"/>
          <a:ea typeface="+mn-ea"/>
          <a:cs typeface="+mn-cs"/>
        </a:defRPr>
      </a:lvl6pPr>
      <a:lvl7pPr marL="2542901">
        <a:defRPr>
          <a:latin typeface="+mn-lt"/>
          <a:ea typeface="+mn-ea"/>
          <a:cs typeface="+mn-cs"/>
        </a:defRPr>
      </a:lvl7pPr>
      <a:lvl8pPr marL="2966718">
        <a:defRPr>
          <a:latin typeface="+mn-lt"/>
          <a:ea typeface="+mn-ea"/>
          <a:cs typeface="+mn-cs"/>
        </a:defRPr>
      </a:lvl8pPr>
      <a:lvl9pPr marL="3390535">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7ACE0BD4-EAD0-4B17-F265-7B09E27159B3}"/>
              </a:ext>
            </a:extLst>
          </p:cNvPr>
          <p:cNvGrpSpPr/>
          <p:nvPr/>
        </p:nvGrpSpPr>
        <p:grpSpPr>
          <a:xfrm>
            <a:off x="-1" y="1"/>
            <a:ext cx="9966722" cy="7041305"/>
            <a:chOff x="0" y="0"/>
            <a:chExt cx="9144364" cy="5144043"/>
          </a:xfrm>
        </p:grpSpPr>
        <p:grpSp>
          <p:nvGrpSpPr>
            <p:cNvPr id="2" name="object 2"/>
            <p:cNvGrpSpPr/>
            <p:nvPr/>
          </p:nvGrpSpPr>
          <p:grpSpPr>
            <a:xfrm>
              <a:off x="0" y="0"/>
              <a:ext cx="9144364" cy="5144043"/>
              <a:chOff x="0" y="0"/>
              <a:chExt cx="9144364" cy="5144043"/>
            </a:xfrm>
          </p:grpSpPr>
          <p:sp>
            <p:nvSpPr>
              <p:cNvPr id="3" name="object 3"/>
              <p:cNvSpPr/>
              <p:nvPr/>
            </p:nvSpPr>
            <p:spPr>
              <a:xfrm>
                <a:off x="0" y="0"/>
                <a:ext cx="9144000" cy="4241165"/>
              </a:xfrm>
              <a:custGeom>
                <a:avLst/>
                <a:gdLst/>
                <a:ahLst/>
                <a:cxnLst/>
                <a:rect l="l" t="t" r="r" b="b"/>
                <a:pathLst>
                  <a:path w="9144000" h="4241165">
                    <a:moveTo>
                      <a:pt x="0" y="4241074"/>
                    </a:moveTo>
                    <a:lnTo>
                      <a:pt x="9143999" y="4241074"/>
                    </a:lnTo>
                    <a:lnTo>
                      <a:pt x="9143999" y="0"/>
                    </a:lnTo>
                    <a:lnTo>
                      <a:pt x="0" y="0"/>
                    </a:lnTo>
                    <a:lnTo>
                      <a:pt x="0" y="4241074"/>
                    </a:lnTo>
                    <a:close/>
                  </a:path>
                </a:pathLst>
              </a:custGeom>
              <a:solidFill>
                <a:srgbClr val="FF595E"/>
              </a:solidFill>
            </p:spPr>
            <p:txBody>
              <a:bodyPr wrap="square" lIns="0" tIns="0" rIns="0" bIns="0" rtlCol="0"/>
              <a:lstStyle/>
              <a:p>
                <a:endParaRPr/>
              </a:p>
            </p:txBody>
          </p:sp>
          <p:sp>
            <p:nvSpPr>
              <p:cNvPr id="4" name="object 4"/>
              <p:cNvSpPr/>
              <p:nvPr/>
            </p:nvSpPr>
            <p:spPr>
              <a:xfrm>
                <a:off x="0" y="4241074"/>
                <a:ext cx="9144000" cy="902969"/>
              </a:xfrm>
              <a:custGeom>
                <a:avLst/>
                <a:gdLst/>
                <a:ahLst/>
                <a:cxnLst/>
                <a:rect l="l" t="t" r="r" b="b"/>
                <a:pathLst>
                  <a:path w="9144000" h="902970">
                    <a:moveTo>
                      <a:pt x="0" y="0"/>
                    </a:moveTo>
                    <a:lnTo>
                      <a:pt x="9143999" y="0"/>
                    </a:lnTo>
                    <a:lnTo>
                      <a:pt x="9143999" y="902424"/>
                    </a:lnTo>
                    <a:lnTo>
                      <a:pt x="0" y="902424"/>
                    </a:lnTo>
                    <a:lnTo>
                      <a:pt x="0" y="0"/>
                    </a:lnTo>
                    <a:close/>
                  </a:path>
                </a:pathLst>
              </a:custGeom>
              <a:solidFill>
                <a:srgbClr val="000000"/>
              </a:solidFill>
            </p:spPr>
            <p:txBody>
              <a:bodyPr wrap="square" lIns="0" tIns="0" rIns="0" bIns="0" rtlCol="0"/>
              <a:lstStyle/>
              <a:p>
                <a:endParaRPr/>
              </a:p>
            </p:txBody>
          </p:sp>
          <p:sp>
            <p:nvSpPr>
              <p:cNvPr id="5" name="object 5"/>
              <p:cNvSpPr/>
              <p:nvPr/>
            </p:nvSpPr>
            <p:spPr>
              <a:xfrm>
                <a:off x="8493449" y="380078"/>
                <a:ext cx="650875" cy="2936240"/>
              </a:xfrm>
              <a:custGeom>
                <a:avLst/>
                <a:gdLst/>
                <a:ahLst/>
                <a:cxnLst/>
                <a:rect l="l" t="t" r="r" b="b"/>
                <a:pathLst>
                  <a:path w="650875" h="2936240">
                    <a:moveTo>
                      <a:pt x="123199" y="2935628"/>
                    </a:moveTo>
                    <a:lnTo>
                      <a:pt x="0" y="492614"/>
                    </a:lnTo>
                    <a:lnTo>
                      <a:pt x="650549" y="0"/>
                    </a:lnTo>
                    <a:lnTo>
                      <a:pt x="650549" y="1613525"/>
                    </a:lnTo>
                    <a:lnTo>
                      <a:pt x="123199" y="2935628"/>
                    </a:lnTo>
                    <a:close/>
                  </a:path>
                </a:pathLst>
              </a:custGeom>
              <a:solidFill>
                <a:srgbClr val="B86668"/>
              </a:solidFill>
            </p:spPr>
            <p:txBody>
              <a:bodyPr wrap="square" lIns="0" tIns="0" rIns="0" bIns="0" rtlCol="0"/>
              <a:lstStyle/>
              <a:p>
                <a:endParaRPr/>
              </a:p>
            </p:txBody>
          </p:sp>
          <p:sp>
            <p:nvSpPr>
              <p:cNvPr id="6" name="object 6"/>
              <p:cNvSpPr/>
              <p:nvPr/>
            </p:nvSpPr>
            <p:spPr>
              <a:xfrm>
                <a:off x="4699999" y="0"/>
                <a:ext cx="4444365" cy="1167130"/>
              </a:xfrm>
              <a:custGeom>
                <a:avLst/>
                <a:gdLst/>
                <a:ahLst/>
                <a:cxnLst/>
                <a:rect l="l" t="t" r="r" b="b"/>
                <a:pathLst>
                  <a:path w="4444365" h="1167130">
                    <a:moveTo>
                      <a:pt x="3459874" y="1166849"/>
                    </a:moveTo>
                    <a:lnTo>
                      <a:pt x="0" y="833174"/>
                    </a:lnTo>
                    <a:lnTo>
                      <a:pt x="2701279" y="0"/>
                    </a:lnTo>
                    <a:lnTo>
                      <a:pt x="4443999" y="0"/>
                    </a:lnTo>
                    <a:lnTo>
                      <a:pt x="4443999" y="459190"/>
                    </a:lnTo>
                    <a:lnTo>
                      <a:pt x="3459874" y="1166849"/>
                    </a:lnTo>
                    <a:close/>
                  </a:path>
                </a:pathLst>
              </a:custGeom>
              <a:solidFill>
                <a:srgbClr val="8F3134"/>
              </a:solidFill>
            </p:spPr>
            <p:txBody>
              <a:bodyPr wrap="square" lIns="0" tIns="0" rIns="0" bIns="0" rtlCol="0"/>
              <a:lstStyle/>
              <a:p>
                <a:endParaRPr/>
              </a:p>
            </p:txBody>
          </p:sp>
          <p:sp>
            <p:nvSpPr>
              <p:cNvPr id="7" name="object 7"/>
              <p:cNvSpPr/>
              <p:nvPr/>
            </p:nvSpPr>
            <p:spPr>
              <a:xfrm>
                <a:off x="4684200" y="832375"/>
                <a:ext cx="3933825" cy="2483485"/>
              </a:xfrm>
              <a:custGeom>
                <a:avLst/>
                <a:gdLst/>
                <a:ahLst/>
                <a:cxnLst/>
                <a:rect l="l" t="t" r="r" b="b"/>
                <a:pathLst>
                  <a:path w="3933825" h="2483485">
                    <a:moveTo>
                      <a:pt x="3933599" y="2483399"/>
                    </a:moveTo>
                    <a:lnTo>
                      <a:pt x="0" y="2483399"/>
                    </a:lnTo>
                    <a:lnTo>
                      <a:pt x="0" y="0"/>
                    </a:lnTo>
                    <a:lnTo>
                      <a:pt x="3933599" y="0"/>
                    </a:lnTo>
                    <a:lnTo>
                      <a:pt x="3933599" y="2483399"/>
                    </a:lnTo>
                    <a:close/>
                  </a:path>
                </a:pathLst>
              </a:custGeom>
              <a:solidFill>
                <a:srgbClr val="000000"/>
              </a:solidFill>
            </p:spPr>
            <p:txBody>
              <a:bodyPr wrap="square" lIns="0" tIns="0" rIns="0" bIns="0" rtlCol="0"/>
              <a:lstStyle/>
              <a:p>
                <a:endParaRPr/>
              </a:p>
            </p:txBody>
          </p:sp>
          <p:sp>
            <p:nvSpPr>
              <p:cNvPr id="8" name="object 8"/>
              <p:cNvSpPr/>
              <p:nvPr/>
            </p:nvSpPr>
            <p:spPr>
              <a:xfrm>
                <a:off x="4684200" y="832375"/>
                <a:ext cx="3933825" cy="2483485"/>
              </a:xfrm>
              <a:custGeom>
                <a:avLst/>
                <a:gdLst/>
                <a:ahLst/>
                <a:cxnLst/>
                <a:rect l="l" t="t" r="r" b="b"/>
                <a:pathLst>
                  <a:path w="3933825" h="2483485">
                    <a:moveTo>
                      <a:pt x="0" y="0"/>
                    </a:moveTo>
                    <a:lnTo>
                      <a:pt x="3933599" y="0"/>
                    </a:lnTo>
                    <a:lnTo>
                      <a:pt x="3933599" y="2483399"/>
                    </a:lnTo>
                    <a:lnTo>
                      <a:pt x="0" y="2483399"/>
                    </a:lnTo>
                    <a:lnTo>
                      <a:pt x="0" y="0"/>
                    </a:lnTo>
                    <a:close/>
                  </a:path>
                </a:pathLst>
              </a:custGeom>
              <a:ln w="19049">
                <a:solidFill>
                  <a:srgbClr val="FFFFFF"/>
                </a:solidFill>
              </a:ln>
            </p:spPr>
            <p:txBody>
              <a:bodyPr wrap="square" lIns="0" tIns="0" rIns="0" bIns="0" rtlCol="0"/>
              <a:lstStyle/>
              <a:p>
                <a:endParaRPr/>
              </a:p>
            </p:txBody>
          </p:sp>
          <p:pic>
            <p:nvPicPr>
              <p:cNvPr id="9" name="object 9"/>
              <p:cNvPicPr/>
              <p:nvPr/>
            </p:nvPicPr>
            <p:blipFill>
              <a:blip r:embed="rId2" cstate="print"/>
              <a:stretch>
                <a:fillRect/>
              </a:stretch>
            </p:blipFill>
            <p:spPr>
              <a:xfrm>
                <a:off x="3916650" y="4393850"/>
                <a:ext cx="688150" cy="683649"/>
              </a:xfrm>
              <a:prstGeom prst="rect">
                <a:avLst/>
              </a:prstGeom>
            </p:spPr>
          </p:pic>
          <p:pic>
            <p:nvPicPr>
              <p:cNvPr id="10" name="object 10"/>
              <p:cNvPicPr/>
              <p:nvPr/>
            </p:nvPicPr>
            <p:blipFill>
              <a:blip r:embed="rId3" cstate="print"/>
              <a:stretch>
                <a:fillRect/>
              </a:stretch>
            </p:blipFill>
            <p:spPr>
              <a:xfrm>
                <a:off x="1593762" y="4390861"/>
                <a:ext cx="716394" cy="689644"/>
              </a:xfrm>
              <a:prstGeom prst="rect">
                <a:avLst/>
              </a:prstGeom>
            </p:spPr>
          </p:pic>
          <p:pic>
            <p:nvPicPr>
              <p:cNvPr id="11" name="object 11"/>
              <p:cNvPicPr/>
              <p:nvPr/>
            </p:nvPicPr>
            <p:blipFill>
              <a:blip r:embed="rId4" cstate="print"/>
              <a:stretch>
                <a:fillRect/>
              </a:stretch>
            </p:blipFill>
            <p:spPr>
              <a:xfrm>
                <a:off x="4634237" y="4377462"/>
                <a:ext cx="716399" cy="716399"/>
              </a:xfrm>
              <a:prstGeom prst="rect">
                <a:avLst/>
              </a:prstGeom>
            </p:spPr>
          </p:pic>
          <p:pic>
            <p:nvPicPr>
              <p:cNvPr id="12" name="object 12"/>
              <p:cNvPicPr/>
              <p:nvPr/>
            </p:nvPicPr>
            <p:blipFill>
              <a:blip r:embed="rId5" cstate="print"/>
              <a:stretch>
                <a:fillRect/>
              </a:stretch>
            </p:blipFill>
            <p:spPr>
              <a:xfrm>
                <a:off x="828899" y="4377462"/>
                <a:ext cx="716399" cy="716399"/>
              </a:xfrm>
              <a:prstGeom prst="rect">
                <a:avLst/>
              </a:prstGeom>
            </p:spPr>
          </p:pic>
          <p:pic>
            <p:nvPicPr>
              <p:cNvPr id="13" name="object 13"/>
              <p:cNvPicPr/>
              <p:nvPr/>
            </p:nvPicPr>
            <p:blipFill>
              <a:blip r:embed="rId6" cstate="print"/>
              <a:stretch>
                <a:fillRect/>
              </a:stretch>
            </p:blipFill>
            <p:spPr>
              <a:xfrm>
                <a:off x="6871812" y="4364087"/>
                <a:ext cx="716399" cy="716399"/>
              </a:xfrm>
              <a:prstGeom prst="rect">
                <a:avLst/>
              </a:prstGeom>
            </p:spPr>
          </p:pic>
          <p:pic>
            <p:nvPicPr>
              <p:cNvPr id="14" name="object 14"/>
              <p:cNvPicPr/>
              <p:nvPr/>
            </p:nvPicPr>
            <p:blipFill>
              <a:blip r:embed="rId7" cstate="print"/>
              <a:stretch>
                <a:fillRect/>
              </a:stretch>
            </p:blipFill>
            <p:spPr>
              <a:xfrm>
                <a:off x="6125951" y="4402771"/>
                <a:ext cx="663825" cy="639015"/>
              </a:xfrm>
              <a:prstGeom prst="rect">
                <a:avLst/>
              </a:prstGeom>
            </p:spPr>
          </p:pic>
          <p:pic>
            <p:nvPicPr>
              <p:cNvPr id="15" name="object 15"/>
              <p:cNvPicPr/>
              <p:nvPr/>
            </p:nvPicPr>
            <p:blipFill>
              <a:blip r:embed="rId8" cstate="print"/>
              <a:stretch>
                <a:fillRect/>
              </a:stretch>
            </p:blipFill>
            <p:spPr>
              <a:xfrm>
                <a:off x="2358625" y="4377462"/>
                <a:ext cx="716425" cy="716425"/>
              </a:xfrm>
              <a:prstGeom prst="rect">
                <a:avLst/>
              </a:prstGeom>
            </p:spPr>
          </p:pic>
          <p:pic>
            <p:nvPicPr>
              <p:cNvPr id="16" name="object 16"/>
              <p:cNvPicPr/>
              <p:nvPr/>
            </p:nvPicPr>
            <p:blipFill>
              <a:blip r:embed="rId9" cstate="print"/>
              <a:stretch>
                <a:fillRect/>
              </a:stretch>
            </p:blipFill>
            <p:spPr>
              <a:xfrm>
                <a:off x="5380099" y="4377459"/>
                <a:ext cx="716412" cy="689644"/>
              </a:xfrm>
              <a:prstGeom prst="rect">
                <a:avLst/>
              </a:prstGeom>
            </p:spPr>
          </p:pic>
          <p:pic>
            <p:nvPicPr>
              <p:cNvPr id="17" name="object 17"/>
              <p:cNvPicPr/>
              <p:nvPr/>
            </p:nvPicPr>
            <p:blipFill>
              <a:blip r:embed="rId10" cstate="print"/>
              <a:stretch>
                <a:fillRect/>
              </a:stretch>
            </p:blipFill>
            <p:spPr>
              <a:xfrm>
                <a:off x="3123510" y="4392331"/>
                <a:ext cx="688185" cy="686680"/>
              </a:xfrm>
              <a:prstGeom prst="rect">
                <a:avLst/>
              </a:prstGeom>
            </p:spPr>
          </p:pic>
          <p:pic>
            <p:nvPicPr>
              <p:cNvPr id="18" name="object 18"/>
              <p:cNvPicPr/>
              <p:nvPr/>
            </p:nvPicPr>
            <p:blipFill>
              <a:blip r:embed="rId11" cstate="print"/>
              <a:stretch>
                <a:fillRect/>
              </a:stretch>
            </p:blipFill>
            <p:spPr>
              <a:xfrm>
                <a:off x="8338880" y="4378954"/>
                <a:ext cx="716413" cy="686644"/>
              </a:xfrm>
              <a:prstGeom prst="rect">
                <a:avLst/>
              </a:prstGeom>
            </p:spPr>
          </p:pic>
          <p:pic>
            <p:nvPicPr>
              <p:cNvPr id="19" name="object 19"/>
              <p:cNvPicPr/>
              <p:nvPr/>
            </p:nvPicPr>
            <p:blipFill>
              <a:blip r:embed="rId12" cstate="print"/>
              <a:stretch>
                <a:fillRect/>
              </a:stretch>
            </p:blipFill>
            <p:spPr>
              <a:xfrm>
                <a:off x="7645424" y="4429975"/>
                <a:ext cx="636260" cy="634874"/>
              </a:xfrm>
              <a:prstGeom prst="rect">
                <a:avLst/>
              </a:prstGeom>
            </p:spPr>
          </p:pic>
          <p:pic>
            <p:nvPicPr>
              <p:cNvPr id="20" name="object 20"/>
              <p:cNvPicPr/>
              <p:nvPr/>
            </p:nvPicPr>
            <p:blipFill>
              <a:blip r:embed="rId13" cstate="print"/>
              <a:stretch>
                <a:fillRect/>
              </a:stretch>
            </p:blipFill>
            <p:spPr>
              <a:xfrm>
                <a:off x="173650" y="4429974"/>
                <a:ext cx="663823" cy="634874"/>
              </a:xfrm>
              <a:prstGeom prst="rect">
                <a:avLst/>
              </a:prstGeom>
            </p:spPr>
          </p:pic>
        </p:grpSp>
        <p:sp>
          <p:nvSpPr>
            <p:cNvPr id="21" name="object 21"/>
            <p:cNvSpPr txBox="1"/>
            <p:nvPr/>
          </p:nvSpPr>
          <p:spPr>
            <a:xfrm>
              <a:off x="607563" y="1119317"/>
              <a:ext cx="3531532" cy="1909495"/>
            </a:xfrm>
            <a:prstGeom prst="rect">
              <a:avLst/>
            </a:prstGeom>
          </p:spPr>
          <p:txBody>
            <a:bodyPr vert="horz" wrap="square" lIns="0" tIns="64747" rIns="0" bIns="0" rtlCol="0">
              <a:spAutoFit/>
            </a:bodyPr>
            <a:lstStyle/>
            <a:p>
              <a:pPr marL="11773" marR="4709" algn="ctr">
                <a:lnSpc>
                  <a:spcPct val="92200"/>
                </a:lnSpc>
                <a:spcBef>
                  <a:spcPts val="510"/>
                </a:spcBef>
              </a:pPr>
              <a:r>
                <a:rPr lang="vi-VN" sz="6000" spc="273" dirty="0">
                  <a:solidFill>
                    <a:srgbClr val="FFFFFF"/>
                  </a:solidFill>
                  <a:latin typeface="Palatino Linotype"/>
                  <a:cs typeface="Palatino Linotype"/>
                </a:rPr>
                <a:t>Cẩm nang</a:t>
              </a:r>
              <a:r>
                <a:rPr sz="6000" spc="273" dirty="0">
                  <a:solidFill>
                    <a:srgbClr val="FFFFFF"/>
                  </a:solidFill>
                  <a:latin typeface="Palatino Linotype"/>
                  <a:cs typeface="Palatino Linotype"/>
                </a:rPr>
                <a:t> </a:t>
              </a:r>
              <a:r>
                <a:rPr sz="6000" spc="194" dirty="0">
                  <a:solidFill>
                    <a:srgbClr val="FFFFFF"/>
                  </a:solidFill>
                  <a:latin typeface="Palatino Linotype"/>
                  <a:cs typeface="Palatino Linotype"/>
                </a:rPr>
                <a:t>Bitcoin </a:t>
              </a:r>
              <a:br>
                <a:rPr lang="vi-VN" sz="6000" i="1" spc="-732" dirty="0">
                  <a:solidFill>
                    <a:srgbClr val="FFFFFF"/>
                  </a:solidFill>
                  <a:latin typeface="Palatino Linotype"/>
                  <a:cs typeface="Palatino Linotype"/>
                </a:rPr>
              </a:br>
              <a:r>
                <a:rPr lang="vi-VN" sz="6000" i="1" spc="-732" dirty="0">
                  <a:latin typeface="Trebuchet MS"/>
                  <a:cs typeface="Trebuchet MS"/>
                </a:rPr>
                <a:t>T i ế n g   V i ệ t </a:t>
              </a:r>
              <a:endParaRPr sz="6000" dirty="0">
                <a:latin typeface="Trebuchet MS"/>
                <a:cs typeface="Trebuchet MS"/>
              </a:endParaRPr>
            </a:p>
          </p:txBody>
        </p:sp>
        <p:sp>
          <p:nvSpPr>
            <p:cNvPr id="23" name="object 23"/>
            <p:cNvSpPr txBox="1"/>
            <p:nvPr/>
          </p:nvSpPr>
          <p:spPr>
            <a:xfrm>
              <a:off x="5943600" y="3614992"/>
              <a:ext cx="2716541" cy="412934"/>
            </a:xfrm>
            <a:prstGeom prst="rect">
              <a:avLst/>
            </a:prstGeom>
          </p:spPr>
          <p:txBody>
            <a:bodyPr vert="horz" wrap="square" lIns="0" tIns="11772" rIns="0" bIns="0" rtlCol="0">
              <a:spAutoFit/>
            </a:bodyPr>
            <a:lstStyle/>
            <a:p>
              <a:pPr marL="11773">
                <a:spcBef>
                  <a:spcPts val="92"/>
                </a:spcBef>
              </a:pPr>
              <a:r>
                <a:rPr lang="vi-VN" sz="2410" dirty="0">
                  <a:solidFill>
                    <a:srgbClr val="FFFFFF"/>
                  </a:solidFill>
                  <a:latin typeface="Palatino Linotype"/>
                  <a:cs typeface="Palatino Linotype"/>
                </a:rPr>
                <a:t>Tác giả: </a:t>
              </a:r>
              <a:r>
                <a:rPr sz="2410" dirty="0">
                  <a:solidFill>
                    <a:srgbClr val="FFFFFF"/>
                  </a:solidFill>
                  <a:latin typeface="Palatino Linotype"/>
                  <a:cs typeface="Palatino Linotype"/>
                </a:rPr>
                <a:t>Anil</a:t>
              </a:r>
              <a:r>
                <a:rPr sz="2410" spc="-79" dirty="0">
                  <a:solidFill>
                    <a:srgbClr val="FFFFFF"/>
                  </a:solidFill>
                  <a:latin typeface="Palatino Linotype"/>
                  <a:cs typeface="Palatino Linotype"/>
                </a:rPr>
                <a:t> </a:t>
              </a:r>
              <a:r>
                <a:rPr sz="2410" spc="74" dirty="0">
                  <a:solidFill>
                    <a:srgbClr val="FFFFFF"/>
                  </a:solidFill>
                  <a:latin typeface="Palatino Linotype"/>
                  <a:cs typeface="Palatino Linotype"/>
                </a:rPr>
                <a:t>Patel</a:t>
              </a:r>
              <a:endParaRPr sz="2410" dirty="0">
                <a:latin typeface="Palatino Linotype"/>
                <a:cs typeface="Palatino Linotype"/>
              </a:endParaRPr>
            </a:p>
          </p:txBody>
        </p:sp>
        <p:sp>
          <p:nvSpPr>
            <p:cNvPr id="24" name="object 23">
              <a:extLst>
                <a:ext uri="{FF2B5EF4-FFF2-40B4-BE49-F238E27FC236}">
                  <a16:creationId xmlns:a16="http://schemas.microsoft.com/office/drawing/2014/main" id="{2CC4D2FF-16CA-BDD4-8AEC-8804ABA991B9}"/>
                </a:ext>
              </a:extLst>
            </p:cNvPr>
            <p:cNvSpPr txBox="1"/>
            <p:nvPr/>
          </p:nvSpPr>
          <p:spPr>
            <a:xfrm>
              <a:off x="304800" y="3611249"/>
              <a:ext cx="4272224" cy="412934"/>
            </a:xfrm>
            <a:prstGeom prst="rect">
              <a:avLst/>
            </a:prstGeom>
          </p:spPr>
          <p:txBody>
            <a:bodyPr vert="horz" wrap="square" lIns="0" tIns="11772" rIns="0" bIns="0" rtlCol="0">
              <a:spAutoFit/>
            </a:bodyPr>
            <a:lstStyle/>
            <a:p>
              <a:pPr marL="11773" algn="ctr">
                <a:spcBef>
                  <a:spcPts val="92"/>
                </a:spcBef>
              </a:pPr>
              <a:r>
                <a:rPr lang="vi-VN" sz="2410" dirty="0">
                  <a:solidFill>
                    <a:srgbClr val="FFFFFF"/>
                  </a:solidFill>
                  <a:latin typeface="Palatino Linotype"/>
                  <a:cs typeface="Palatino Linotype"/>
                </a:rPr>
                <a:t>Biên dịch: Anh</a:t>
              </a:r>
              <a:r>
                <a:rPr lang="en-US" sz="2410" dirty="0">
                  <a:solidFill>
                    <a:srgbClr val="FFFFFF"/>
                  </a:solidFill>
                  <a:latin typeface="Palatino Linotype"/>
                  <a:cs typeface="Palatino Linotype"/>
                </a:rPr>
                <a:t> </a:t>
              </a:r>
              <a:r>
                <a:rPr lang="vi-VN" sz="2410" dirty="0">
                  <a:solidFill>
                    <a:srgbClr val="FFFFFF"/>
                  </a:solidFill>
                  <a:latin typeface="Palatino Linotype"/>
                  <a:cs typeface="Palatino Linotype"/>
                </a:rPr>
                <a:t>La</a:t>
              </a:r>
              <a:endParaRPr sz="2410" dirty="0">
                <a:latin typeface="Palatino Linotype"/>
                <a:cs typeface="Palatino Linotype"/>
              </a:endParaRPr>
            </a:p>
          </p:txBody>
        </p:sp>
        <p:pic>
          <p:nvPicPr>
            <p:cNvPr id="26" name="Picture 25">
              <a:extLst>
                <a:ext uri="{FF2B5EF4-FFF2-40B4-BE49-F238E27FC236}">
                  <a16:creationId xmlns:a16="http://schemas.microsoft.com/office/drawing/2014/main" id="{D12F66E7-B8B0-9055-DBD4-3F49C6213F0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81739" y="966734"/>
              <a:ext cx="3813314" cy="221736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11" name="Group 10">
            <a:extLst>
              <a:ext uri="{FF2B5EF4-FFF2-40B4-BE49-F238E27FC236}">
                <a16:creationId xmlns:a16="http://schemas.microsoft.com/office/drawing/2014/main" id="{644AA300-8C80-AD72-FB19-F9AC3480F482}"/>
              </a:ext>
            </a:extLst>
          </p:cNvPr>
          <p:cNvGrpSpPr/>
          <p:nvPr/>
        </p:nvGrpSpPr>
        <p:grpSpPr>
          <a:xfrm>
            <a:off x="1473277" y="1350353"/>
            <a:ext cx="7019770" cy="4097742"/>
            <a:chOff x="785525" y="230825"/>
            <a:chExt cx="7572950" cy="4420657"/>
          </a:xfrm>
        </p:grpSpPr>
        <p:pic>
          <p:nvPicPr>
            <p:cNvPr id="2" name="object 2"/>
            <p:cNvPicPr/>
            <p:nvPr/>
          </p:nvPicPr>
          <p:blipFill>
            <a:blip r:embed="rId2" cstate="print"/>
            <a:stretch>
              <a:fillRect/>
            </a:stretch>
          </p:blipFill>
          <p:spPr>
            <a:xfrm>
              <a:off x="785525" y="230825"/>
              <a:ext cx="7572950" cy="4072249"/>
            </a:xfrm>
            <a:prstGeom prst="rect">
              <a:avLst/>
            </a:prstGeom>
          </p:spPr>
        </p:pic>
        <p:sp>
          <p:nvSpPr>
            <p:cNvPr id="3" name="object 3"/>
            <p:cNvSpPr txBox="1"/>
            <p:nvPr/>
          </p:nvSpPr>
          <p:spPr>
            <a:xfrm>
              <a:off x="1068875" y="4339831"/>
              <a:ext cx="1461135" cy="311651"/>
            </a:xfrm>
            <a:prstGeom prst="rect">
              <a:avLst/>
            </a:prstGeom>
          </p:spPr>
          <p:txBody>
            <a:bodyPr vert="horz" wrap="square" lIns="0" tIns="11772" rIns="0" bIns="0" rtlCol="0">
              <a:spAutoFit/>
            </a:bodyPr>
            <a:lstStyle/>
            <a:p>
              <a:pPr marL="11773" algn="ctr">
                <a:spcBef>
                  <a:spcPts val="92"/>
                </a:spcBef>
              </a:pPr>
              <a:r>
                <a:rPr lang="vi-VN" i="1" dirty="0">
                  <a:solidFill>
                    <a:srgbClr val="FF595E"/>
                  </a:solidFill>
                  <a:latin typeface="Arial"/>
                  <a:cs typeface="Arial"/>
                </a:rPr>
                <a:t>Có</a:t>
              </a:r>
              <a:r>
                <a:rPr i="1" spc="-18" dirty="0">
                  <a:solidFill>
                    <a:srgbClr val="FF595E"/>
                  </a:solidFill>
                  <a:latin typeface="Arial"/>
                  <a:cs typeface="Arial"/>
                </a:rPr>
                <a:t> </a:t>
              </a:r>
              <a:r>
                <a:rPr lang="vi-VN" i="1" spc="-18" dirty="0">
                  <a:solidFill>
                    <a:srgbClr val="FF595E"/>
                  </a:solidFill>
                  <a:latin typeface="Arial"/>
                  <a:cs typeface="Arial"/>
                </a:rPr>
                <a:t>giá trị</a:t>
              </a:r>
              <a:endParaRPr dirty="0">
                <a:latin typeface="Arial"/>
                <a:cs typeface="Arial"/>
              </a:endParaRPr>
            </a:p>
          </p:txBody>
        </p:sp>
        <p:sp>
          <p:nvSpPr>
            <p:cNvPr id="4" name="object 4"/>
            <p:cNvSpPr txBox="1"/>
            <p:nvPr/>
          </p:nvSpPr>
          <p:spPr>
            <a:xfrm>
              <a:off x="6683633" y="4339831"/>
              <a:ext cx="1423035" cy="311651"/>
            </a:xfrm>
            <a:prstGeom prst="rect">
              <a:avLst/>
            </a:prstGeom>
          </p:spPr>
          <p:txBody>
            <a:bodyPr vert="horz" wrap="square" lIns="0" tIns="11772" rIns="0" bIns="0" rtlCol="0">
              <a:spAutoFit/>
            </a:bodyPr>
            <a:lstStyle/>
            <a:p>
              <a:pPr marL="11773">
                <a:spcBef>
                  <a:spcPts val="92"/>
                </a:spcBef>
              </a:pPr>
              <a:r>
                <a:rPr lang="vi-VN" i="1" dirty="0">
                  <a:solidFill>
                    <a:srgbClr val="FF595E"/>
                  </a:solidFill>
                  <a:latin typeface="Arial"/>
                  <a:cs typeface="Arial"/>
                </a:rPr>
                <a:t>Mất giá trị</a:t>
              </a:r>
              <a:endParaRPr dirty="0">
                <a:latin typeface="Arial"/>
                <a:cs typeface="Arial"/>
              </a:endParaRPr>
            </a:p>
          </p:txBody>
        </p:sp>
        <p:grpSp>
          <p:nvGrpSpPr>
            <p:cNvPr id="5" name="object 5"/>
            <p:cNvGrpSpPr/>
            <p:nvPr/>
          </p:nvGrpSpPr>
          <p:grpSpPr>
            <a:xfrm>
              <a:off x="2859774" y="4465809"/>
              <a:ext cx="3456304" cy="82550"/>
              <a:chOff x="2859774" y="4465809"/>
              <a:chExt cx="3456304" cy="82550"/>
            </a:xfrm>
          </p:grpSpPr>
          <p:sp>
            <p:nvSpPr>
              <p:cNvPr id="6" name="object 6"/>
              <p:cNvSpPr/>
              <p:nvPr/>
            </p:nvSpPr>
            <p:spPr>
              <a:xfrm>
                <a:off x="2955750" y="4506800"/>
                <a:ext cx="3264535" cy="0"/>
              </a:xfrm>
              <a:custGeom>
                <a:avLst/>
                <a:gdLst/>
                <a:ahLst/>
                <a:cxnLst/>
                <a:rect l="l" t="t" r="r" b="b"/>
                <a:pathLst>
                  <a:path w="3264535">
                    <a:moveTo>
                      <a:pt x="0" y="0"/>
                    </a:moveTo>
                    <a:lnTo>
                      <a:pt x="3264299" y="0"/>
                    </a:lnTo>
                  </a:path>
                </a:pathLst>
              </a:custGeom>
              <a:ln w="19049">
                <a:solidFill>
                  <a:srgbClr val="FF595E"/>
                </a:solidFill>
              </a:ln>
            </p:spPr>
            <p:txBody>
              <a:bodyPr wrap="square" lIns="0" tIns="0" rIns="0" bIns="0" rtlCol="0"/>
              <a:lstStyle/>
              <a:p>
                <a:endParaRPr/>
              </a:p>
            </p:txBody>
          </p:sp>
          <p:pic>
            <p:nvPicPr>
              <p:cNvPr id="7" name="object 7"/>
              <p:cNvPicPr/>
              <p:nvPr/>
            </p:nvPicPr>
            <p:blipFill>
              <a:blip r:embed="rId3" cstate="print"/>
              <a:stretch>
                <a:fillRect/>
              </a:stretch>
            </p:blipFill>
            <p:spPr>
              <a:xfrm>
                <a:off x="2859774" y="4465809"/>
                <a:ext cx="105500" cy="81980"/>
              </a:xfrm>
              <a:prstGeom prst="rect">
                <a:avLst/>
              </a:prstGeom>
            </p:spPr>
          </p:pic>
          <p:pic>
            <p:nvPicPr>
              <p:cNvPr id="8" name="object 8"/>
              <p:cNvPicPr/>
              <p:nvPr/>
            </p:nvPicPr>
            <p:blipFill>
              <a:blip r:embed="rId4" cstate="print"/>
              <a:stretch>
                <a:fillRect/>
              </a:stretch>
            </p:blipFill>
            <p:spPr>
              <a:xfrm>
                <a:off x="6210525" y="4465809"/>
                <a:ext cx="105500" cy="81980"/>
              </a:xfrm>
              <a:prstGeom prst="rect">
                <a:avLst/>
              </a:prstGeom>
            </p:spPr>
          </p:pic>
        </p:grpSp>
        <p:sp>
          <p:nvSpPr>
            <p:cNvPr id="10" name="object 3">
              <a:extLst>
                <a:ext uri="{FF2B5EF4-FFF2-40B4-BE49-F238E27FC236}">
                  <a16:creationId xmlns:a16="http://schemas.microsoft.com/office/drawing/2014/main" id="{FFA7DA19-88E9-D2BA-A4AA-452C850B4ACB}"/>
                </a:ext>
              </a:extLst>
            </p:cNvPr>
            <p:cNvSpPr txBox="1"/>
            <p:nvPr/>
          </p:nvSpPr>
          <p:spPr>
            <a:xfrm>
              <a:off x="1463817" y="3333750"/>
              <a:ext cx="6248400" cy="366767"/>
            </a:xfrm>
            <a:prstGeom prst="rect">
              <a:avLst/>
            </a:prstGeom>
            <a:solidFill>
              <a:schemeClr val="tx1"/>
            </a:solidFill>
          </p:spPr>
          <p:txBody>
            <a:bodyPr vert="horz" wrap="square" lIns="0" tIns="11772" rIns="0" bIns="0" rtlCol="0">
              <a:spAutoFit/>
            </a:bodyPr>
            <a:lstStyle/>
            <a:p>
              <a:pPr marL="11773" algn="ctr">
                <a:spcBef>
                  <a:spcPts val="92"/>
                </a:spcBef>
              </a:pPr>
              <a:r>
                <a:rPr lang="vi-VN" sz="2132" i="1" dirty="0">
                  <a:solidFill>
                    <a:schemeClr val="bg1">
                      <a:lumMod val="85000"/>
                    </a:schemeClr>
                  </a:solidFill>
                  <a:latin typeface="Arial"/>
                  <a:cs typeface="Arial"/>
                </a:rPr>
                <a:t>Lương bạc chứa trong đồng xu qua các thời kỳ</a:t>
              </a:r>
              <a:endParaRPr sz="2132" dirty="0">
                <a:solidFill>
                  <a:schemeClr val="bg1">
                    <a:lumMod val="85000"/>
                  </a:schemeClr>
                </a:solidFill>
                <a:latin typeface="Arial"/>
                <a:cs typeface="Arial"/>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12" name="Group 11">
            <a:extLst>
              <a:ext uri="{FF2B5EF4-FFF2-40B4-BE49-F238E27FC236}">
                <a16:creationId xmlns:a16="http://schemas.microsoft.com/office/drawing/2014/main" id="{7986EF80-B1D7-7480-9238-C598C3041CB3}"/>
              </a:ext>
            </a:extLst>
          </p:cNvPr>
          <p:cNvGrpSpPr/>
          <p:nvPr/>
        </p:nvGrpSpPr>
        <p:grpSpPr>
          <a:xfrm>
            <a:off x="886404" y="1648814"/>
            <a:ext cx="8193524" cy="3792272"/>
            <a:chOff x="152400" y="552800"/>
            <a:chExt cx="8839199" cy="4091115"/>
          </a:xfrm>
        </p:grpSpPr>
        <p:pic>
          <p:nvPicPr>
            <p:cNvPr id="2" name="object 2"/>
            <p:cNvPicPr/>
            <p:nvPr/>
          </p:nvPicPr>
          <p:blipFill>
            <a:blip r:embed="rId2" cstate="print"/>
            <a:stretch>
              <a:fillRect/>
            </a:stretch>
          </p:blipFill>
          <p:spPr>
            <a:xfrm>
              <a:off x="152400" y="552800"/>
              <a:ext cx="8839199" cy="4091115"/>
            </a:xfrm>
            <a:prstGeom prst="rect">
              <a:avLst/>
            </a:prstGeom>
          </p:spPr>
        </p:pic>
        <p:sp>
          <p:nvSpPr>
            <p:cNvPr id="4" name="TextBox 3">
              <a:extLst>
                <a:ext uri="{FF2B5EF4-FFF2-40B4-BE49-F238E27FC236}">
                  <a16:creationId xmlns:a16="http://schemas.microsoft.com/office/drawing/2014/main" id="{AEBB096B-7EE6-B075-61D6-2A5E50FFF4C3}"/>
                </a:ext>
              </a:extLst>
            </p:cNvPr>
            <p:cNvSpPr txBox="1"/>
            <p:nvPr/>
          </p:nvSpPr>
          <p:spPr>
            <a:xfrm>
              <a:off x="2895600" y="3867150"/>
              <a:ext cx="3733800" cy="468992"/>
            </a:xfrm>
            <a:prstGeom prst="rect">
              <a:avLst/>
            </a:prstGeom>
            <a:solidFill>
              <a:schemeClr val="tx1"/>
            </a:solidFill>
          </p:spPr>
          <p:txBody>
            <a:bodyPr wrap="square" rtlCol="0">
              <a:spAutoFit/>
            </a:bodyPr>
            <a:lstStyle/>
            <a:p>
              <a:pPr algn="ctr"/>
              <a:r>
                <a:rPr lang="vi-VN" sz="2225" dirty="0">
                  <a:solidFill>
                    <a:schemeClr val="bg1">
                      <a:lumMod val="65000"/>
                    </a:schemeClr>
                  </a:solidFill>
                </a:rPr>
                <a:t>THỜI GIAN</a:t>
              </a:r>
              <a:endParaRPr lang="en-AU" sz="2225" dirty="0">
                <a:solidFill>
                  <a:schemeClr val="bg1">
                    <a:lumMod val="65000"/>
                  </a:schemeClr>
                </a:solidFill>
              </a:endParaRPr>
            </a:p>
          </p:txBody>
        </p:sp>
        <p:sp>
          <p:nvSpPr>
            <p:cNvPr id="5" name="TextBox 4">
              <a:extLst>
                <a:ext uri="{FF2B5EF4-FFF2-40B4-BE49-F238E27FC236}">
                  <a16:creationId xmlns:a16="http://schemas.microsoft.com/office/drawing/2014/main" id="{5B477656-A4F7-DAA7-185C-024D9E4FBB6A}"/>
                </a:ext>
              </a:extLst>
            </p:cNvPr>
            <p:cNvSpPr txBox="1"/>
            <p:nvPr/>
          </p:nvSpPr>
          <p:spPr>
            <a:xfrm rot="16200000">
              <a:off x="-388832" y="2214126"/>
              <a:ext cx="2857150" cy="715249"/>
            </a:xfrm>
            <a:prstGeom prst="rect">
              <a:avLst/>
            </a:prstGeom>
            <a:solidFill>
              <a:schemeClr val="tx1"/>
            </a:solidFill>
          </p:spPr>
          <p:txBody>
            <a:bodyPr wrap="square" rtlCol="0">
              <a:spAutoFit/>
            </a:bodyPr>
            <a:lstStyle/>
            <a:p>
              <a:pPr algn="ctr"/>
              <a:r>
                <a:rPr lang="vi-VN" sz="1854" dirty="0">
                  <a:solidFill>
                    <a:schemeClr val="bg1">
                      <a:lumMod val="65000"/>
                    </a:schemeClr>
                  </a:solidFill>
                </a:rPr>
                <a:t>TÁC ĐỘNG </a:t>
              </a:r>
              <a:br>
                <a:rPr lang="vi-VN" sz="1854" dirty="0">
                  <a:solidFill>
                    <a:schemeClr val="bg1">
                      <a:lumMod val="65000"/>
                    </a:schemeClr>
                  </a:solidFill>
                </a:rPr>
              </a:br>
              <a:r>
                <a:rPr lang="vi-VN" sz="1854" dirty="0">
                  <a:solidFill>
                    <a:schemeClr val="bg1">
                      <a:lumMod val="65000"/>
                    </a:schemeClr>
                  </a:solidFill>
                </a:rPr>
                <a:t>CỦA CÔNG NGHỆ</a:t>
              </a:r>
              <a:endParaRPr lang="en-AU" sz="1854" dirty="0">
                <a:solidFill>
                  <a:schemeClr val="bg1">
                    <a:lumMod val="65000"/>
                  </a:schemeClr>
                </a:solidFill>
              </a:endParaRPr>
            </a:p>
          </p:txBody>
        </p:sp>
        <p:sp>
          <p:nvSpPr>
            <p:cNvPr id="6" name="TextBox 5">
              <a:extLst>
                <a:ext uri="{FF2B5EF4-FFF2-40B4-BE49-F238E27FC236}">
                  <a16:creationId xmlns:a16="http://schemas.microsoft.com/office/drawing/2014/main" id="{83BED836-C417-6B23-F6D1-71657EC4F879}"/>
                </a:ext>
              </a:extLst>
            </p:cNvPr>
            <p:cNvSpPr txBox="1"/>
            <p:nvPr/>
          </p:nvSpPr>
          <p:spPr>
            <a:xfrm rot="20378090">
              <a:off x="5841141" y="2010759"/>
              <a:ext cx="1576518" cy="398437"/>
            </a:xfrm>
            <a:prstGeom prst="rect">
              <a:avLst/>
            </a:prstGeom>
            <a:solidFill>
              <a:schemeClr val="tx1"/>
            </a:solidFill>
          </p:spPr>
          <p:txBody>
            <a:bodyPr wrap="square" rtlCol="0">
              <a:spAutoFit/>
            </a:bodyPr>
            <a:lstStyle/>
            <a:p>
              <a:pPr algn="ctr"/>
              <a:r>
                <a:rPr lang="vi-VN" dirty="0">
                  <a:solidFill>
                    <a:schemeClr val="bg1">
                      <a:lumMod val="65000"/>
                    </a:schemeClr>
                  </a:solidFill>
                </a:rPr>
                <a:t>Kỳ vọng</a:t>
              </a:r>
              <a:endParaRPr lang="en-AU" dirty="0">
                <a:solidFill>
                  <a:schemeClr val="bg1">
                    <a:lumMod val="65000"/>
                  </a:schemeClr>
                </a:solidFill>
              </a:endParaRPr>
            </a:p>
          </p:txBody>
        </p:sp>
        <p:sp>
          <p:nvSpPr>
            <p:cNvPr id="7" name="TextBox 6">
              <a:extLst>
                <a:ext uri="{FF2B5EF4-FFF2-40B4-BE49-F238E27FC236}">
                  <a16:creationId xmlns:a16="http://schemas.microsoft.com/office/drawing/2014/main" id="{05A44862-4669-E0C1-F0E7-66422D12AA1D}"/>
                </a:ext>
              </a:extLst>
            </p:cNvPr>
            <p:cNvSpPr txBox="1"/>
            <p:nvPr/>
          </p:nvSpPr>
          <p:spPr>
            <a:xfrm>
              <a:off x="5826147" y="1028783"/>
              <a:ext cx="1606506" cy="398437"/>
            </a:xfrm>
            <a:prstGeom prst="rect">
              <a:avLst/>
            </a:prstGeom>
            <a:solidFill>
              <a:schemeClr val="tx1"/>
            </a:solidFill>
          </p:spPr>
          <p:txBody>
            <a:bodyPr wrap="square" rtlCol="0">
              <a:spAutoFit/>
            </a:bodyPr>
            <a:lstStyle/>
            <a:p>
              <a:pPr algn="ctr"/>
              <a:r>
                <a:rPr lang="vi-VN" dirty="0">
                  <a:solidFill>
                    <a:schemeClr val="accent2"/>
                  </a:solidFill>
                  <a:highlight>
                    <a:srgbClr val="000000"/>
                  </a:highlight>
                </a:rPr>
                <a:t>Thực tế</a:t>
              </a:r>
              <a:endParaRPr lang="en-AU" dirty="0">
                <a:solidFill>
                  <a:schemeClr val="accent2"/>
                </a:solidFill>
                <a:highlight>
                  <a:srgbClr val="000000"/>
                </a:highlight>
              </a:endParaRPr>
            </a:p>
          </p:txBody>
        </p:sp>
        <p:sp>
          <p:nvSpPr>
            <p:cNvPr id="8" name="TextBox 7">
              <a:extLst>
                <a:ext uri="{FF2B5EF4-FFF2-40B4-BE49-F238E27FC236}">
                  <a16:creationId xmlns:a16="http://schemas.microsoft.com/office/drawing/2014/main" id="{4DC982E2-8935-2C06-8537-12827480B6A9}"/>
                </a:ext>
              </a:extLst>
            </p:cNvPr>
            <p:cNvSpPr txBox="1"/>
            <p:nvPr/>
          </p:nvSpPr>
          <p:spPr>
            <a:xfrm rot="20443889">
              <a:off x="3336057" y="2974326"/>
              <a:ext cx="1289603" cy="330371"/>
            </a:xfrm>
            <a:prstGeom prst="rect">
              <a:avLst/>
            </a:prstGeom>
            <a:solidFill>
              <a:srgbClr val="F7DA65"/>
            </a:solidFill>
          </p:spPr>
          <p:txBody>
            <a:bodyPr wrap="square" rtlCol="0">
              <a:spAutoFit/>
            </a:bodyPr>
            <a:lstStyle/>
            <a:p>
              <a:pPr algn="ctr"/>
              <a:r>
                <a:rPr lang="vi-VN" sz="1390" b="1" spc="-140" dirty="0">
                  <a:solidFill>
                    <a:schemeClr val="tx1"/>
                  </a:solidFill>
                  <a:highlight>
                    <a:srgbClr val="F7DA65"/>
                  </a:highlight>
                </a:rPr>
                <a:t>QUÁ CAO</a:t>
              </a:r>
              <a:endParaRPr lang="en-AU" sz="1390" b="1" spc="-140" dirty="0">
                <a:solidFill>
                  <a:schemeClr val="tx1"/>
                </a:solidFill>
                <a:highlight>
                  <a:srgbClr val="F7DA65"/>
                </a:highlight>
              </a:endParaRPr>
            </a:p>
          </p:txBody>
        </p:sp>
        <p:sp>
          <p:nvSpPr>
            <p:cNvPr id="9" name="TextBox 8">
              <a:extLst>
                <a:ext uri="{FF2B5EF4-FFF2-40B4-BE49-F238E27FC236}">
                  <a16:creationId xmlns:a16="http://schemas.microsoft.com/office/drawing/2014/main" id="{87CA01C3-E75B-906D-4BE9-9D9EB13D9F30}"/>
                </a:ext>
              </a:extLst>
            </p:cNvPr>
            <p:cNvSpPr txBox="1"/>
            <p:nvPr/>
          </p:nvSpPr>
          <p:spPr>
            <a:xfrm rot="20443889">
              <a:off x="5300213" y="1745173"/>
              <a:ext cx="1267067" cy="330371"/>
            </a:xfrm>
            <a:prstGeom prst="rect">
              <a:avLst/>
            </a:prstGeom>
            <a:solidFill>
              <a:srgbClr val="FAE54C"/>
            </a:solidFill>
          </p:spPr>
          <p:txBody>
            <a:bodyPr wrap="square" rtlCol="0">
              <a:spAutoFit/>
            </a:bodyPr>
            <a:lstStyle/>
            <a:p>
              <a:pPr algn="ctr"/>
              <a:r>
                <a:rPr lang="vi-VN" sz="1390" b="1" spc="-140" dirty="0">
                  <a:solidFill>
                    <a:schemeClr val="tx1"/>
                  </a:solidFill>
                  <a:highlight>
                    <a:srgbClr val="FAE54C"/>
                  </a:highlight>
                </a:rPr>
                <a:t>QUÁ THẮP</a:t>
              </a:r>
              <a:endParaRPr lang="en-AU" sz="1390" b="1" spc="-140" dirty="0">
                <a:solidFill>
                  <a:schemeClr val="tx1"/>
                </a:solidFill>
                <a:highlight>
                  <a:srgbClr val="FAE54C"/>
                </a:highlight>
              </a:endParaRPr>
            </a:p>
          </p:txBody>
        </p:sp>
        <p:sp>
          <p:nvSpPr>
            <p:cNvPr id="10" name="TextBox 9">
              <a:extLst>
                <a:ext uri="{FF2B5EF4-FFF2-40B4-BE49-F238E27FC236}">
                  <a16:creationId xmlns:a16="http://schemas.microsoft.com/office/drawing/2014/main" id="{5F9FE7B3-144A-CC2B-A72D-2533A6ADB0A2}"/>
                </a:ext>
              </a:extLst>
            </p:cNvPr>
            <p:cNvSpPr txBox="1"/>
            <p:nvPr/>
          </p:nvSpPr>
          <p:spPr>
            <a:xfrm rot="20333352">
              <a:off x="6429640" y="1569576"/>
              <a:ext cx="178924" cy="330371"/>
            </a:xfrm>
            <a:prstGeom prst="rect">
              <a:avLst/>
            </a:prstGeom>
            <a:solidFill>
              <a:srgbClr val="FAE54C"/>
            </a:solidFill>
          </p:spPr>
          <p:txBody>
            <a:bodyPr wrap="square" rtlCol="0">
              <a:spAutoFit/>
            </a:bodyPr>
            <a:lstStyle/>
            <a:p>
              <a:pPr algn="ctr"/>
              <a:endParaRPr lang="en-AU" sz="1390" b="1" spc="-140" dirty="0">
                <a:solidFill>
                  <a:schemeClr val="tx1"/>
                </a:solidFill>
                <a:highlight>
                  <a:srgbClr val="FAE54C"/>
                </a:highlight>
              </a:endParaRPr>
            </a:p>
          </p:txBody>
        </p:sp>
        <p:sp>
          <p:nvSpPr>
            <p:cNvPr id="11" name="TextBox 10">
              <a:extLst>
                <a:ext uri="{FF2B5EF4-FFF2-40B4-BE49-F238E27FC236}">
                  <a16:creationId xmlns:a16="http://schemas.microsoft.com/office/drawing/2014/main" id="{3B168E62-7500-7008-F9C3-F1A47A7BF022}"/>
                </a:ext>
              </a:extLst>
            </p:cNvPr>
            <p:cNvSpPr txBox="1"/>
            <p:nvPr/>
          </p:nvSpPr>
          <p:spPr>
            <a:xfrm rot="20333352">
              <a:off x="5215173" y="1985640"/>
              <a:ext cx="178924" cy="330371"/>
            </a:xfrm>
            <a:prstGeom prst="rect">
              <a:avLst/>
            </a:prstGeom>
            <a:solidFill>
              <a:srgbClr val="FAE54C"/>
            </a:solidFill>
          </p:spPr>
          <p:txBody>
            <a:bodyPr wrap="square" rtlCol="0">
              <a:spAutoFit/>
            </a:bodyPr>
            <a:lstStyle/>
            <a:p>
              <a:pPr algn="ctr"/>
              <a:endParaRPr lang="en-AU" sz="1390" b="1" spc="-140" dirty="0">
                <a:solidFill>
                  <a:schemeClr val="tx1"/>
                </a:solidFill>
                <a:highlight>
                  <a:srgbClr val="FAE54C"/>
                </a:highlight>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310207" y="1585031"/>
            <a:ext cx="6861188" cy="858294"/>
          </a:xfrm>
          <a:prstGeom prst="rect">
            <a:avLst/>
          </a:prstGeom>
        </p:spPr>
        <p:txBody>
          <a:bodyPr vert="horz" wrap="square" lIns="0" tIns="72929" rIns="0" bIns="0" rtlCol="0">
            <a:spAutoFit/>
          </a:bodyPr>
          <a:lstStyle/>
          <a:p>
            <a:pPr>
              <a:spcBef>
                <a:spcPts val="92"/>
              </a:spcBef>
            </a:pPr>
            <a:r>
              <a:rPr lang="vi-VN" sz="5099" spc="-140" dirty="0"/>
              <a:t>THIỂU SỐ NGOAN CƯỜNG</a:t>
            </a:r>
            <a:endParaRPr sz="5099" spc="-140" dirty="0"/>
          </a:p>
        </p:txBody>
      </p:sp>
      <p:sp>
        <p:nvSpPr>
          <p:cNvPr id="5" name="object 5"/>
          <p:cNvSpPr txBox="1">
            <a:spLocks noGrp="1"/>
          </p:cNvSpPr>
          <p:nvPr>
            <p:ph type="body" idx="1"/>
          </p:nvPr>
        </p:nvSpPr>
        <p:spPr>
          <a:xfrm>
            <a:off x="4301923" y="3158653"/>
            <a:ext cx="4425947" cy="1712932"/>
          </a:xfrm>
          <a:prstGeom prst="rect">
            <a:avLst/>
          </a:prstGeom>
        </p:spPr>
        <p:txBody>
          <a:bodyPr vert="horz" wrap="square" lIns="0" tIns="159668" rIns="0" bIns="0" rtlCol="0">
            <a:spAutoFit/>
          </a:bodyPr>
          <a:lstStyle/>
          <a:p>
            <a:pPr marL="69459" marR="4709">
              <a:lnSpc>
                <a:spcPct val="114999"/>
              </a:lnSpc>
              <a:spcBef>
                <a:spcPts val="92"/>
              </a:spcBef>
            </a:pPr>
            <a:r>
              <a:rPr lang="vi-VN" spc="46" dirty="0"/>
              <a:t>Khi thiểu số tác động và cấu thành những chuẩn cho đại đa số khi họ không chấp nhận những lựa chọn đã có sẵn.</a:t>
            </a:r>
            <a:endParaRPr spc="-10"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7" name="object 7"/>
          <p:cNvSpPr/>
          <p:nvPr/>
        </p:nvSpPr>
        <p:spPr>
          <a:xfrm>
            <a:off x="2507439" y="3420969"/>
            <a:ext cx="867031" cy="946494"/>
          </a:xfrm>
          <a:custGeom>
            <a:avLst/>
            <a:gdLst/>
            <a:ahLst/>
            <a:cxnLst/>
            <a:rect l="l" t="t" r="r" b="b"/>
            <a:pathLst>
              <a:path w="935355" h="1021079">
                <a:moveTo>
                  <a:pt x="499618" y="260210"/>
                </a:moveTo>
                <a:lnTo>
                  <a:pt x="497052" y="211416"/>
                </a:lnTo>
                <a:lnTo>
                  <a:pt x="485063" y="164096"/>
                </a:lnTo>
                <a:lnTo>
                  <a:pt x="463867" y="119659"/>
                </a:lnTo>
                <a:lnTo>
                  <a:pt x="434378" y="80276"/>
                </a:lnTo>
                <a:lnTo>
                  <a:pt x="398094" y="47764"/>
                </a:lnTo>
                <a:lnTo>
                  <a:pt x="356158" y="22948"/>
                </a:lnTo>
                <a:lnTo>
                  <a:pt x="309727" y="6667"/>
                </a:lnTo>
                <a:lnTo>
                  <a:pt x="265099" y="0"/>
                </a:lnTo>
                <a:lnTo>
                  <a:pt x="221234" y="1333"/>
                </a:lnTo>
                <a:lnTo>
                  <a:pt x="178955" y="10147"/>
                </a:lnTo>
                <a:lnTo>
                  <a:pt x="139141" y="25946"/>
                </a:lnTo>
                <a:lnTo>
                  <a:pt x="102641" y="48183"/>
                </a:lnTo>
                <a:lnTo>
                  <a:pt x="70307" y="76339"/>
                </a:lnTo>
                <a:lnTo>
                  <a:pt x="43002" y="109905"/>
                </a:lnTo>
                <a:lnTo>
                  <a:pt x="21564" y="148361"/>
                </a:lnTo>
                <a:lnTo>
                  <a:pt x="6870" y="191173"/>
                </a:lnTo>
                <a:lnTo>
                  <a:pt x="0" y="235877"/>
                </a:lnTo>
                <a:lnTo>
                  <a:pt x="1130" y="279806"/>
                </a:lnTo>
                <a:lnTo>
                  <a:pt x="9740" y="322084"/>
                </a:lnTo>
                <a:lnTo>
                  <a:pt x="25323" y="361886"/>
                </a:lnTo>
                <a:lnTo>
                  <a:pt x="47371" y="398335"/>
                </a:lnTo>
                <a:lnTo>
                  <a:pt x="75349" y="430580"/>
                </a:lnTo>
                <a:lnTo>
                  <a:pt x="108737" y="457771"/>
                </a:lnTo>
                <a:lnTo>
                  <a:pt x="147040" y="479044"/>
                </a:lnTo>
                <a:lnTo>
                  <a:pt x="189725" y="493572"/>
                </a:lnTo>
                <a:lnTo>
                  <a:pt x="234340" y="500240"/>
                </a:lnTo>
                <a:lnTo>
                  <a:pt x="278218" y="498906"/>
                </a:lnTo>
                <a:lnTo>
                  <a:pt x="320484" y="490080"/>
                </a:lnTo>
                <a:lnTo>
                  <a:pt x="360299" y="474294"/>
                </a:lnTo>
                <a:lnTo>
                  <a:pt x="396798" y="452056"/>
                </a:lnTo>
                <a:lnTo>
                  <a:pt x="429133" y="423887"/>
                </a:lnTo>
                <a:lnTo>
                  <a:pt x="456438" y="390321"/>
                </a:lnTo>
                <a:lnTo>
                  <a:pt x="477875" y="351878"/>
                </a:lnTo>
                <a:lnTo>
                  <a:pt x="492569" y="309067"/>
                </a:lnTo>
                <a:lnTo>
                  <a:pt x="499618" y="260210"/>
                </a:lnTo>
                <a:close/>
              </a:path>
              <a:path w="935355" h="1021079">
                <a:moveTo>
                  <a:pt x="935189" y="780681"/>
                </a:moveTo>
                <a:lnTo>
                  <a:pt x="932624" y="731888"/>
                </a:lnTo>
                <a:lnTo>
                  <a:pt x="920635" y="684568"/>
                </a:lnTo>
                <a:lnTo>
                  <a:pt x="899439" y="640130"/>
                </a:lnTo>
                <a:lnTo>
                  <a:pt x="869950" y="600748"/>
                </a:lnTo>
                <a:lnTo>
                  <a:pt x="833666" y="568236"/>
                </a:lnTo>
                <a:lnTo>
                  <a:pt x="791730" y="543420"/>
                </a:lnTo>
                <a:lnTo>
                  <a:pt x="745299" y="527138"/>
                </a:lnTo>
                <a:lnTo>
                  <a:pt x="700671" y="520471"/>
                </a:lnTo>
                <a:lnTo>
                  <a:pt x="656805" y="521804"/>
                </a:lnTo>
                <a:lnTo>
                  <a:pt x="614527" y="530631"/>
                </a:lnTo>
                <a:lnTo>
                  <a:pt x="574713" y="546417"/>
                </a:lnTo>
                <a:lnTo>
                  <a:pt x="538213" y="568655"/>
                </a:lnTo>
                <a:lnTo>
                  <a:pt x="505879" y="596811"/>
                </a:lnTo>
                <a:lnTo>
                  <a:pt x="478574" y="630377"/>
                </a:lnTo>
                <a:lnTo>
                  <a:pt x="457136" y="668832"/>
                </a:lnTo>
                <a:lnTo>
                  <a:pt x="442442" y="711644"/>
                </a:lnTo>
                <a:lnTo>
                  <a:pt x="435571" y="756348"/>
                </a:lnTo>
                <a:lnTo>
                  <a:pt x="436702" y="800277"/>
                </a:lnTo>
                <a:lnTo>
                  <a:pt x="445312" y="842568"/>
                </a:lnTo>
                <a:lnTo>
                  <a:pt x="460908" y="882357"/>
                </a:lnTo>
                <a:lnTo>
                  <a:pt x="482942" y="918806"/>
                </a:lnTo>
                <a:lnTo>
                  <a:pt x="510921" y="951052"/>
                </a:lnTo>
                <a:lnTo>
                  <a:pt x="544309" y="978242"/>
                </a:lnTo>
                <a:lnTo>
                  <a:pt x="582612" y="999528"/>
                </a:lnTo>
                <a:lnTo>
                  <a:pt x="625297" y="1014044"/>
                </a:lnTo>
                <a:lnTo>
                  <a:pt x="669912" y="1020711"/>
                </a:lnTo>
                <a:lnTo>
                  <a:pt x="713790" y="1019378"/>
                </a:lnTo>
                <a:lnTo>
                  <a:pt x="756056" y="1010551"/>
                </a:lnTo>
                <a:lnTo>
                  <a:pt x="795870" y="994765"/>
                </a:lnTo>
                <a:lnTo>
                  <a:pt x="832370" y="972527"/>
                </a:lnTo>
                <a:lnTo>
                  <a:pt x="864704" y="944372"/>
                </a:lnTo>
                <a:lnTo>
                  <a:pt x="892009" y="910805"/>
                </a:lnTo>
                <a:lnTo>
                  <a:pt x="913447" y="872350"/>
                </a:lnTo>
                <a:lnTo>
                  <a:pt x="928141" y="829538"/>
                </a:lnTo>
                <a:lnTo>
                  <a:pt x="935189" y="780681"/>
                </a:lnTo>
                <a:close/>
              </a:path>
            </a:pathLst>
          </a:custGeom>
          <a:solidFill>
            <a:srgbClr val="FFFFFF"/>
          </a:solidFill>
        </p:spPr>
        <p:txBody>
          <a:bodyPr wrap="square" lIns="0" tIns="0" rIns="0" bIns="0" rtlCol="0"/>
          <a:lstStyle/>
          <a:p>
            <a:endParaRPr/>
          </a:p>
        </p:txBody>
      </p:sp>
      <p:sp>
        <p:nvSpPr>
          <p:cNvPr id="8" name="object 8"/>
          <p:cNvSpPr/>
          <p:nvPr/>
        </p:nvSpPr>
        <p:spPr>
          <a:xfrm>
            <a:off x="1825656" y="3475865"/>
            <a:ext cx="463241" cy="463828"/>
          </a:xfrm>
          <a:custGeom>
            <a:avLst/>
            <a:gdLst/>
            <a:ahLst/>
            <a:cxnLst/>
            <a:rect l="l" t="t" r="r" b="b"/>
            <a:pathLst>
              <a:path w="499744" h="500380">
                <a:moveTo>
                  <a:pt x="234341" y="500248"/>
                </a:moveTo>
                <a:lnTo>
                  <a:pt x="189722" y="493574"/>
                </a:lnTo>
                <a:lnTo>
                  <a:pt x="147036" y="479055"/>
                </a:lnTo>
                <a:lnTo>
                  <a:pt x="108737" y="457773"/>
                </a:lnTo>
                <a:lnTo>
                  <a:pt x="75343" y="430582"/>
                </a:lnTo>
                <a:lnTo>
                  <a:pt x="47368" y="398336"/>
                </a:lnTo>
                <a:lnTo>
                  <a:pt x="25330" y="361890"/>
                </a:lnTo>
                <a:lnTo>
                  <a:pt x="9745" y="322096"/>
                </a:lnTo>
                <a:lnTo>
                  <a:pt x="1129" y="279809"/>
                </a:lnTo>
                <a:lnTo>
                  <a:pt x="0" y="235884"/>
                </a:lnTo>
                <a:lnTo>
                  <a:pt x="6872" y="191174"/>
                </a:lnTo>
                <a:lnTo>
                  <a:pt x="21570" y="148363"/>
                </a:lnTo>
                <a:lnTo>
                  <a:pt x="43001" y="109914"/>
                </a:lnTo>
                <a:lnTo>
                  <a:pt x="70311" y="76348"/>
                </a:lnTo>
                <a:lnTo>
                  <a:pt x="102644" y="48186"/>
                </a:lnTo>
                <a:lnTo>
                  <a:pt x="139146" y="25949"/>
                </a:lnTo>
                <a:lnTo>
                  <a:pt x="178959" y="10158"/>
                </a:lnTo>
                <a:lnTo>
                  <a:pt x="221230" y="1335"/>
                </a:lnTo>
                <a:lnTo>
                  <a:pt x="265103" y="0"/>
                </a:lnTo>
                <a:lnTo>
                  <a:pt x="309722" y="6674"/>
                </a:lnTo>
                <a:lnTo>
                  <a:pt x="356157" y="22949"/>
                </a:lnTo>
                <a:lnTo>
                  <a:pt x="398089" y="47764"/>
                </a:lnTo>
                <a:lnTo>
                  <a:pt x="434375" y="80282"/>
                </a:lnTo>
                <a:lnTo>
                  <a:pt x="463869" y="119662"/>
                </a:lnTo>
                <a:lnTo>
                  <a:pt x="485058" y="164103"/>
                </a:lnTo>
                <a:lnTo>
                  <a:pt x="497047" y="211422"/>
                </a:lnTo>
                <a:lnTo>
                  <a:pt x="499623" y="260214"/>
                </a:lnTo>
                <a:lnTo>
                  <a:pt x="492572" y="309074"/>
                </a:lnTo>
                <a:lnTo>
                  <a:pt x="477874" y="351884"/>
                </a:lnTo>
                <a:lnTo>
                  <a:pt x="456443" y="390333"/>
                </a:lnTo>
                <a:lnTo>
                  <a:pt x="429133" y="423899"/>
                </a:lnTo>
                <a:lnTo>
                  <a:pt x="396799" y="452061"/>
                </a:lnTo>
                <a:lnTo>
                  <a:pt x="360298" y="474298"/>
                </a:lnTo>
                <a:lnTo>
                  <a:pt x="320485" y="490089"/>
                </a:lnTo>
                <a:lnTo>
                  <a:pt x="278214" y="498912"/>
                </a:lnTo>
                <a:lnTo>
                  <a:pt x="234341" y="500248"/>
                </a:lnTo>
                <a:close/>
              </a:path>
            </a:pathLst>
          </a:custGeom>
          <a:solidFill>
            <a:srgbClr val="FFFFFF"/>
          </a:solidFill>
        </p:spPr>
        <p:txBody>
          <a:bodyPr wrap="square" lIns="0" tIns="0" rIns="0" bIns="0" rtlCol="0"/>
          <a:lstStyle/>
          <a:p>
            <a:endParaRPr/>
          </a:p>
        </p:txBody>
      </p:sp>
      <p:sp>
        <p:nvSpPr>
          <p:cNvPr id="9" name="object 9"/>
          <p:cNvSpPr/>
          <p:nvPr/>
        </p:nvSpPr>
        <p:spPr>
          <a:xfrm>
            <a:off x="2717657" y="4510274"/>
            <a:ext cx="463241" cy="463828"/>
          </a:xfrm>
          <a:custGeom>
            <a:avLst/>
            <a:gdLst/>
            <a:ahLst/>
            <a:cxnLst/>
            <a:rect l="l" t="t" r="r" b="b"/>
            <a:pathLst>
              <a:path w="499744" h="500379">
                <a:moveTo>
                  <a:pt x="234341" y="500248"/>
                </a:moveTo>
                <a:lnTo>
                  <a:pt x="189722" y="493574"/>
                </a:lnTo>
                <a:lnTo>
                  <a:pt x="147036" y="479055"/>
                </a:lnTo>
                <a:lnTo>
                  <a:pt x="108737" y="457773"/>
                </a:lnTo>
                <a:lnTo>
                  <a:pt x="75343" y="430582"/>
                </a:lnTo>
                <a:lnTo>
                  <a:pt x="47368" y="398336"/>
                </a:lnTo>
                <a:lnTo>
                  <a:pt x="25330" y="361890"/>
                </a:lnTo>
                <a:lnTo>
                  <a:pt x="9745" y="322096"/>
                </a:lnTo>
                <a:lnTo>
                  <a:pt x="1129" y="279809"/>
                </a:lnTo>
                <a:lnTo>
                  <a:pt x="0" y="235884"/>
                </a:lnTo>
                <a:lnTo>
                  <a:pt x="6872" y="191174"/>
                </a:lnTo>
                <a:lnTo>
                  <a:pt x="21570" y="148363"/>
                </a:lnTo>
                <a:lnTo>
                  <a:pt x="43001" y="109914"/>
                </a:lnTo>
                <a:lnTo>
                  <a:pt x="70311" y="76348"/>
                </a:lnTo>
                <a:lnTo>
                  <a:pt x="102644" y="48186"/>
                </a:lnTo>
                <a:lnTo>
                  <a:pt x="139146" y="25949"/>
                </a:lnTo>
                <a:lnTo>
                  <a:pt x="178959" y="10158"/>
                </a:lnTo>
                <a:lnTo>
                  <a:pt x="221230" y="1335"/>
                </a:lnTo>
                <a:lnTo>
                  <a:pt x="265103" y="0"/>
                </a:lnTo>
                <a:lnTo>
                  <a:pt x="309722" y="6674"/>
                </a:lnTo>
                <a:lnTo>
                  <a:pt x="356157" y="22949"/>
                </a:lnTo>
                <a:lnTo>
                  <a:pt x="398089" y="47764"/>
                </a:lnTo>
                <a:lnTo>
                  <a:pt x="434375" y="80281"/>
                </a:lnTo>
                <a:lnTo>
                  <a:pt x="463869" y="119662"/>
                </a:lnTo>
                <a:lnTo>
                  <a:pt x="485058" y="164103"/>
                </a:lnTo>
                <a:lnTo>
                  <a:pt x="497047" y="211422"/>
                </a:lnTo>
                <a:lnTo>
                  <a:pt x="499623" y="260214"/>
                </a:lnTo>
                <a:lnTo>
                  <a:pt x="492572" y="309074"/>
                </a:lnTo>
                <a:lnTo>
                  <a:pt x="477874" y="351884"/>
                </a:lnTo>
                <a:lnTo>
                  <a:pt x="456443" y="390333"/>
                </a:lnTo>
                <a:lnTo>
                  <a:pt x="429133" y="423899"/>
                </a:lnTo>
                <a:lnTo>
                  <a:pt x="396799" y="452061"/>
                </a:lnTo>
                <a:lnTo>
                  <a:pt x="360298" y="474298"/>
                </a:lnTo>
                <a:lnTo>
                  <a:pt x="320485" y="490089"/>
                </a:lnTo>
                <a:lnTo>
                  <a:pt x="278214" y="498912"/>
                </a:lnTo>
                <a:lnTo>
                  <a:pt x="234341" y="500248"/>
                </a:lnTo>
                <a:close/>
              </a:path>
            </a:pathLst>
          </a:custGeom>
          <a:solidFill>
            <a:srgbClr val="FFFFFF"/>
          </a:solidFill>
        </p:spPr>
        <p:txBody>
          <a:bodyPr wrap="square" lIns="0" tIns="0" rIns="0" bIns="0" rtlCol="0"/>
          <a:lstStyle/>
          <a:p>
            <a:endParaRPr/>
          </a:p>
        </p:txBody>
      </p:sp>
      <p:grpSp>
        <p:nvGrpSpPr>
          <p:cNvPr id="10" name="object 10"/>
          <p:cNvGrpSpPr/>
          <p:nvPr/>
        </p:nvGrpSpPr>
        <p:grpSpPr>
          <a:xfrm>
            <a:off x="1606651" y="4065262"/>
            <a:ext cx="911176" cy="913530"/>
            <a:chOff x="929409" y="3159672"/>
            <a:chExt cx="982980" cy="985519"/>
          </a:xfrm>
        </p:grpSpPr>
        <p:sp>
          <p:nvSpPr>
            <p:cNvPr id="11" name="object 11"/>
            <p:cNvSpPr/>
            <p:nvPr/>
          </p:nvSpPr>
          <p:spPr>
            <a:xfrm>
              <a:off x="929409" y="3159672"/>
              <a:ext cx="499745" cy="500380"/>
            </a:xfrm>
            <a:custGeom>
              <a:avLst/>
              <a:gdLst/>
              <a:ahLst/>
              <a:cxnLst/>
              <a:rect l="l" t="t" r="r" b="b"/>
              <a:pathLst>
                <a:path w="499744" h="500379">
                  <a:moveTo>
                    <a:pt x="234341" y="500248"/>
                  </a:moveTo>
                  <a:lnTo>
                    <a:pt x="189722" y="493574"/>
                  </a:lnTo>
                  <a:lnTo>
                    <a:pt x="147036" y="479055"/>
                  </a:lnTo>
                  <a:lnTo>
                    <a:pt x="108737" y="457773"/>
                  </a:lnTo>
                  <a:lnTo>
                    <a:pt x="75343" y="430582"/>
                  </a:lnTo>
                  <a:lnTo>
                    <a:pt x="47368" y="398336"/>
                  </a:lnTo>
                  <a:lnTo>
                    <a:pt x="25330" y="361890"/>
                  </a:lnTo>
                  <a:lnTo>
                    <a:pt x="9745" y="322096"/>
                  </a:lnTo>
                  <a:lnTo>
                    <a:pt x="1129" y="279809"/>
                  </a:lnTo>
                  <a:lnTo>
                    <a:pt x="0" y="235884"/>
                  </a:lnTo>
                  <a:lnTo>
                    <a:pt x="6872" y="191174"/>
                  </a:lnTo>
                  <a:lnTo>
                    <a:pt x="21570" y="148363"/>
                  </a:lnTo>
                  <a:lnTo>
                    <a:pt x="43001" y="109914"/>
                  </a:lnTo>
                  <a:lnTo>
                    <a:pt x="70311" y="76348"/>
                  </a:lnTo>
                  <a:lnTo>
                    <a:pt x="102644" y="48186"/>
                  </a:lnTo>
                  <a:lnTo>
                    <a:pt x="139146" y="25949"/>
                  </a:lnTo>
                  <a:lnTo>
                    <a:pt x="178959" y="10158"/>
                  </a:lnTo>
                  <a:lnTo>
                    <a:pt x="221230" y="1335"/>
                  </a:lnTo>
                  <a:lnTo>
                    <a:pt x="265103" y="0"/>
                  </a:lnTo>
                  <a:lnTo>
                    <a:pt x="309722" y="6674"/>
                  </a:lnTo>
                  <a:lnTo>
                    <a:pt x="356157" y="22949"/>
                  </a:lnTo>
                  <a:lnTo>
                    <a:pt x="398089" y="47764"/>
                  </a:lnTo>
                  <a:lnTo>
                    <a:pt x="434375" y="80281"/>
                  </a:lnTo>
                  <a:lnTo>
                    <a:pt x="463869" y="119662"/>
                  </a:lnTo>
                  <a:lnTo>
                    <a:pt x="485058" y="164103"/>
                  </a:lnTo>
                  <a:lnTo>
                    <a:pt x="497047" y="211422"/>
                  </a:lnTo>
                  <a:lnTo>
                    <a:pt x="499623" y="260214"/>
                  </a:lnTo>
                  <a:lnTo>
                    <a:pt x="492572" y="309074"/>
                  </a:lnTo>
                  <a:lnTo>
                    <a:pt x="477874" y="351884"/>
                  </a:lnTo>
                  <a:lnTo>
                    <a:pt x="456443" y="390333"/>
                  </a:lnTo>
                  <a:lnTo>
                    <a:pt x="429133" y="423899"/>
                  </a:lnTo>
                  <a:lnTo>
                    <a:pt x="396799" y="452061"/>
                  </a:lnTo>
                  <a:lnTo>
                    <a:pt x="360298" y="474298"/>
                  </a:lnTo>
                  <a:lnTo>
                    <a:pt x="320485" y="490089"/>
                  </a:lnTo>
                  <a:lnTo>
                    <a:pt x="278214" y="498912"/>
                  </a:lnTo>
                  <a:lnTo>
                    <a:pt x="234341" y="500248"/>
                  </a:lnTo>
                  <a:close/>
                </a:path>
              </a:pathLst>
            </a:custGeom>
            <a:solidFill>
              <a:srgbClr val="FFFFFF"/>
            </a:solidFill>
          </p:spPr>
          <p:txBody>
            <a:bodyPr wrap="square" lIns="0" tIns="0" rIns="0" bIns="0" rtlCol="0"/>
            <a:lstStyle/>
            <a:p>
              <a:endParaRPr/>
            </a:p>
          </p:txBody>
        </p:sp>
        <p:sp>
          <p:nvSpPr>
            <p:cNvPr id="12" name="object 12"/>
            <p:cNvSpPr/>
            <p:nvPr/>
          </p:nvSpPr>
          <p:spPr>
            <a:xfrm>
              <a:off x="1407861" y="3639747"/>
              <a:ext cx="499745" cy="500380"/>
            </a:xfrm>
            <a:custGeom>
              <a:avLst/>
              <a:gdLst/>
              <a:ahLst/>
              <a:cxnLst/>
              <a:rect l="l" t="t" r="r" b="b"/>
              <a:pathLst>
                <a:path w="499744" h="500379">
                  <a:moveTo>
                    <a:pt x="234341" y="500247"/>
                  </a:moveTo>
                  <a:lnTo>
                    <a:pt x="189722" y="493573"/>
                  </a:lnTo>
                  <a:lnTo>
                    <a:pt x="147036" y="479055"/>
                  </a:lnTo>
                  <a:lnTo>
                    <a:pt x="108737" y="457773"/>
                  </a:lnTo>
                  <a:lnTo>
                    <a:pt x="75343" y="430582"/>
                  </a:lnTo>
                  <a:lnTo>
                    <a:pt x="47368" y="398337"/>
                  </a:lnTo>
                  <a:lnTo>
                    <a:pt x="25330" y="361890"/>
                  </a:lnTo>
                  <a:lnTo>
                    <a:pt x="9745" y="322096"/>
                  </a:lnTo>
                  <a:lnTo>
                    <a:pt x="1129" y="279809"/>
                  </a:lnTo>
                  <a:lnTo>
                    <a:pt x="0" y="235884"/>
                  </a:lnTo>
                  <a:lnTo>
                    <a:pt x="6872" y="191173"/>
                  </a:lnTo>
                  <a:lnTo>
                    <a:pt x="21570" y="148363"/>
                  </a:lnTo>
                  <a:lnTo>
                    <a:pt x="43001" y="109914"/>
                  </a:lnTo>
                  <a:lnTo>
                    <a:pt x="70311" y="76348"/>
                  </a:lnTo>
                  <a:lnTo>
                    <a:pt x="102644" y="48186"/>
                  </a:lnTo>
                  <a:lnTo>
                    <a:pt x="139146" y="25949"/>
                  </a:lnTo>
                  <a:lnTo>
                    <a:pt x="178959" y="10158"/>
                  </a:lnTo>
                  <a:lnTo>
                    <a:pt x="221230" y="1335"/>
                  </a:lnTo>
                  <a:lnTo>
                    <a:pt x="265103" y="0"/>
                  </a:lnTo>
                  <a:lnTo>
                    <a:pt x="309722" y="6673"/>
                  </a:lnTo>
                  <a:lnTo>
                    <a:pt x="356157" y="22949"/>
                  </a:lnTo>
                  <a:lnTo>
                    <a:pt x="398089" y="47764"/>
                  </a:lnTo>
                  <a:lnTo>
                    <a:pt x="434375" y="80281"/>
                  </a:lnTo>
                  <a:lnTo>
                    <a:pt x="463869" y="119662"/>
                  </a:lnTo>
                  <a:lnTo>
                    <a:pt x="485058" y="164103"/>
                  </a:lnTo>
                  <a:lnTo>
                    <a:pt x="497047" y="211422"/>
                  </a:lnTo>
                  <a:lnTo>
                    <a:pt x="499623" y="260214"/>
                  </a:lnTo>
                  <a:lnTo>
                    <a:pt x="492572" y="309073"/>
                  </a:lnTo>
                  <a:lnTo>
                    <a:pt x="477874" y="351884"/>
                  </a:lnTo>
                  <a:lnTo>
                    <a:pt x="456443" y="390333"/>
                  </a:lnTo>
                  <a:lnTo>
                    <a:pt x="429133" y="423899"/>
                  </a:lnTo>
                  <a:lnTo>
                    <a:pt x="396799" y="452061"/>
                  </a:lnTo>
                  <a:lnTo>
                    <a:pt x="360298" y="474298"/>
                  </a:lnTo>
                  <a:lnTo>
                    <a:pt x="320485" y="490089"/>
                  </a:lnTo>
                  <a:lnTo>
                    <a:pt x="278214" y="498912"/>
                  </a:lnTo>
                  <a:lnTo>
                    <a:pt x="234341" y="500247"/>
                  </a:lnTo>
                  <a:close/>
                </a:path>
              </a:pathLst>
            </a:custGeom>
            <a:solidFill>
              <a:srgbClr val="FF595E"/>
            </a:solidFill>
          </p:spPr>
          <p:txBody>
            <a:bodyPr wrap="square" lIns="0" tIns="0" rIns="0" bIns="0" rtlCol="0"/>
            <a:lstStyle/>
            <a:p>
              <a:endParaRPr/>
            </a:p>
          </p:txBody>
        </p:sp>
        <p:sp>
          <p:nvSpPr>
            <p:cNvPr id="13" name="object 13"/>
            <p:cNvSpPr/>
            <p:nvPr/>
          </p:nvSpPr>
          <p:spPr>
            <a:xfrm>
              <a:off x="1407861" y="3639747"/>
              <a:ext cx="499745" cy="500380"/>
            </a:xfrm>
            <a:custGeom>
              <a:avLst/>
              <a:gdLst/>
              <a:ahLst/>
              <a:cxnLst/>
              <a:rect l="l" t="t" r="r" b="b"/>
              <a:pathLst>
                <a:path w="499744" h="500379">
                  <a:moveTo>
                    <a:pt x="6872" y="191173"/>
                  </a:moveTo>
                  <a:lnTo>
                    <a:pt x="21570" y="148363"/>
                  </a:lnTo>
                  <a:lnTo>
                    <a:pt x="43001" y="109914"/>
                  </a:lnTo>
                  <a:lnTo>
                    <a:pt x="70311" y="76348"/>
                  </a:lnTo>
                  <a:lnTo>
                    <a:pt x="102644" y="48186"/>
                  </a:lnTo>
                  <a:lnTo>
                    <a:pt x="139146" y="25949"/>
                  </a:lnTo>
                  <a:lnTo>
                    <a:pt x="178959" y="10158"/>
                  </a:lnTo>
                  <a:lnTo>
                    <a:pt x="221230" y="1335"/>
                  </a:lnTo>
                  <a:lnTo>
                    <a:pt x="265103" y="0"/>
                  </a:lnTo>
                  <a:lnTo>
                    <a:pt x="309722" y="6673"/>
                  </a:lnTo>
                  <a:lnTo>
                    <a:pt x="356157" y="22949"/>
                  </a:lnTo>
                  <a:lnTo>
                    <a:pt x="398089" y="47764"/>
                  </a:lnTo>
                  <a:lnTo>
                    <a:pt x="434375" y="80281"/>
                  </a:lnTo>
                  <a:lnTo>
                    <a:pt x="463869" y="119662"/>
                  </a:lnTo>
                  <a:lnTo>
                    <a:pt x="485058" y="164103"/>
                  </a:lnTo>
                  <a:lnTo>
                    <a:pt x="497047" y="211422"/>
                  </a:lnTo>
                  <a:lnTo>
                    <a:pt x="499623" y="260214"/>
                  </a:lnTo>
                  <a:lnTo>
                    <a:pt x="492572" y="309073"/>
                  </a:lnTo>
                  <a:lnTo>
                    <a:pt x="477874" y="351884"/>
                  </a:lnTo>
                  <a:lnTo>
                    <a:pt x="456443" y="390333"/>
                  </a:lnTo>
                  <a:lnTo>
                    <a:pt x="429133" y="423899"/>
                  </a:lnTo>
                  <a:lnTo>
                    <a:pt x="396799" y="452061"/>
                  </a:lnTo>
                  <a:lnTo>
                    <a:pt x="360298" y="474298"/>
                  </a:lnTo>
                  <a:lnTo>
                    <a:pt x="320485" y="490089"/>
                  </a:lnTo>
                  <a:lnTo>
                    <a:pt x="278214" y="498912"/>
                  </a:lnTo>
                  <a:lnTo>
                    <a:pt x="234341" y="500247"/>
                  </a:lnTo>
                  <a:lnTo>
                    <a:pt x="189722" y="493573"/>
                  </a:lnTo>
                  <a:lnTo>
                    <a:pt x="147036" y="479055"/>
                  </a:lnTo>
                  <a:lnTo>
                    <a:pt x="108737" y="457773"/>
                  </a:lnTo>
                  <a:lnTo>
                    <a:pt x="75343" y="430582"/>
                  </a:lnTo>
                  <a:lnTo>
                    <a:pt x="47368" y="398337"/>
                  </a:lnTo>
                  <a:lnTo>
                    <a:pt x="25330" y="361890"/>
                  </a:lnTo>
                  <a:lnTo>
                    <a:pt x="9745" y="322096"/>
                  </a:lnTo>
                  <a:lnTo>
                    <a:pt x="1129" y="279809"/>
                  </a:lnTo>
                  <a:lnTo>
                    <a:pt x="0" y="235884"/>
                  </a:lnTo>
                  <a:lnTo>
                    <a:pt x="6872" y="191173"/>
                  </a:lnTo>
                  <a:close/>
                </a:path>
              </a:pathLst>
            </a:custGeom>
            <a:ln w="9524">
              <a:solidFill>
                <a:srgbClr val="000000"/>
              </a:solidFill>
            </a:ln>
          </p:spPr>
          <p:txBody>
            <a:bodyPr wrap="square" lIns="0" tIns="0" rIns="0" bIns="0" rtlCol="0"/>
            <a:lstStyle/>
            <a:p>
              <a:endParaRPr/>
            </a:p>
          </p:txBody>
        </p:sp>
      </p:grpSp>
      <p:sp>
        <p:nvSpPr>
          <p:cNvPr id="14" name="object 14"/>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10" name="Group 9">
            <a:extLst>
              <a:ext uri="{FF2B5EF4-FFF2-40B4-BE49-F238E27FC236}">
                <a16:creationId xmlns:a16="http://schemas.microsoft.com/office/drawing/2014/main" id="{68A6F07D-FB50-14A2-219E-FD1CDFA823D0}"/>
              </a:ext>
            </a:extLst>
          </p:cNvPr>
          <p:cNvGrpSpPr/>
          <p:nvPr/>
        </p:nvGrpSpPr>
        <p:grpSpPr>
          <a:xfrm>
            <a:off x="1119938" y="1257431"/>
            <a:ext cx="7726462" cy="4485248"/>
            <a:chOff x="404337" y="130574"/>
            <a:chExt cx="8335331" cy="4838699"/>
          </a:xfrm>
        </p:grpSpPr>
        <p:pic>
          <p:nvPicPr>
            <p:cNvPr id="2" name="object 2"/>
            <p:cNvPicPr/>
            <p:nvPr/>
          </p:nvPicPr>
          <p:blipFill>
            <a:blip r:embed="rId2" cstate="print"/>
            <a:stretch>
              <a:fillRect/>
            </a:stretch>
          </p:blipFill>
          <p:spPr>
            <a:xfrm>
              <a:off x="404337" y="130574"/>
              <a:ext cx="8335331" cy="4838699"/>
            </a:xfrm>
            <a:prstGeom prst="rect">
              <a:avLst/>
            </a:prstGeom>
          </p:spPr>
        </p:pic>
        <p:sp>
          <p:nvSpPr>
            <p:cNvPr id="4" name="TextBox 3">
              <a:extLst>
                <a:ext uri="{FF2B5EF4-FFF2-40B4-BE49-F238E27FC236}">
                  <a16:creationId xmlns:a16="http://schemas.microsoft.com/office/drawing/2014/main" id="{5E6979D4-F078-9B5B-12DD-6B547C15D2F7}"/>
                </a:ext>
              </a:extLst>
            </p:cNvPr>
            <p:cNvSpPr txBox="1"/>
            <p:nvPr/>
          </p:nvSpPr>
          <p:spPr>
            <a:xfrm rot="17995519">
              <a:off x="186906" y="1295081"/>
              <a:ext cx="2367841" cy="468992"/>
            </a:xfrm>
            <a:prstGeom prst="rect">
              <a:avLst/>
            </a:prstGeom>
            <a:solidFill>
              <a:schemeClr val="tx1"/>
            </a:solidFill>
          </p:spPr>
          <p:txBody>
            <a:bodyPr wrap="square" rtlCol="0">
              <a:spAutoFit/>
            </a:bodyPr>
            <a:lstStyle/>
            <a:p>
              <a:r>
                <a:rPr lang="vi-VN" sz="2225" dirty="0">
                  <a:solidFill>
                    <a:schemeClr val="accent2"/>
                  </a:solidFill>
                  <a:highlight>
                    <a:srgbClr val="000000"/>
                  </a:highlight>
                </a:rPr>
                <a:t>Người kiến tạo</a:t>
              </a:r>
              <a:endParaRPr lang="en-AU" sz="2225" dirty="0">
                <a:solidFill>
                  <a:schemeClr val="accent2"/>
                </a:solidFill>
                <a:highlight>
                  <a:srgbClr val="000000"/>
                </a:highlight>
              </a:endParaRPr>
            </a:p>
          </p:txBody>
        </p:sp>
        <p:sp>
          <p:nvSpPr>
            <p:cNvPr id="5" name="TextBox 4">
              <a:extLst>
                <a:ext uri="{FF2B5EF4-FFF2-40B4-BE49-F238E27FC236}">
                  <a16:creationId xmlns:a16="http://schemas.microsoft.com/office/drawing/2014/main" id="{8A5116F2-6B6F-A735-177A-FA1E9FE2EE91}"/>
                </a:ext>
              </a:extLst>
            </p:cNvPr>
            <p:cNvSpPr txBox="1"/>
            <p:nvPr/>
          </p:nvSpPr>
          <p:spPr>
            <a:xfrm rot="17995519">
              <a:off x="1283238" y="1305339"/>
              <a:ext cx="1926470" cy="830997"/>
            </a:xfrm>
            <a:prstGeom prst="rect">
              <a:avLst/>
            </a:prstGeom>
            <a:solidFill>
              <a:schemeClr val="tx1"/>
            </a:solidFill>
          </p:spPr>
          <p:txBody>
            <a:bodyPr wrap="square" rtlCol="0">
              <a:spAutoFit/>
            </a:bodyPr>
            <a:lstStyle/>
            <a:p>
              <a:r>
                <a:rPr lang="vi-VN" sz="2225" dirty="0">
                  <a:solidFill>
                    <a:schemeClr val="accent2"/>
                  </a:solidFill>
                  <a:highlight>
                    <a:srgbClr val="000000"/>
                  </a:highlight>
                </a:rPr>
                <a:t>Số ít</a:t>
              </a:r>
              <a:br>
                <a:rPr lang="vi-VN" sz="2225" dirty="0">
                  <a:solidFill>
                    <a:schemeClr val="accent2"/>
                  </a:solidFill>
                  <a:highlight>
                    <a:srgbClr val="000000"/>
                  </a:highlight>
                </a:rPr>
              </a:br>
              <a:r>
                <a:rPr lang="vi-VN" sz="2225" dirty="0">
                  <a:solidFill>
                    <a:schemeClr val="accent2"/>
                  </a:solidFill>
                  <a:highlight>
                    <a:srgbClr val="000000"/>
                  </a:highlight>
                </a:rPr>
                <a:t>đầu tiên</a:t>
              </a:r>
              <a:endParaRPr lang="en-AU" sz="2225" dirty="0">
                <a:solidFill>
                  <a:schemeClr val="accent2"/>
                </a:solidFill>
                <a:highlight>
                  <a:srgbClr val="000000"/>
                </a:highlight>
              </a:endParaRPr>
            </a:p>
          </p:txBody>
        </p:sp>
        <p:sp>
          <p:nvSpPr>
            <p:cNvPr id="6" name="TextBox 5">
              <a:extLst>
                <a:ext uri="{FF2B5EF4-FFF2-40B4-BE49-F238E27FC236}">
                  <a16:creationId xmlns:a16="http://schemas.microsoft.com/office/drawing/2014/main" id="{E22F57B7-6A7C-AF5F-39EF-DC3EB73EEF84}"/>
                </a:ext>
              </a:extLst>
            </p:cNvPr>
            <p:cNvSpPr txBox="1"/>
            <p:nvPr/>
          </p:nvSpPr>
          <p:spPr>
            <a:xfrm rot="17995519">
              <a:off x="2862852" y="1331967"/>
              <a:ext cx="1882844" cy="830997"/>
            </a:xfrm>
            <a:prstGeom prst="rect">
              <a:avLst/>
            </a:prstGeom>
            <a:solidFill>
              <a:schemeClr val="tx1"/>
            </a:solidFill>
          </p:spPr>
          <p:txBody>
            <a:bodyPr wrap="square" rtlCol="0">
              <a:spAutoFit/>
            </a:bodyPr>
            <a:lstStyle/>
            <a:p>
              <a:r>
                <a:rPr lang="vi-VN" sz="2225" dirty="0">
                  <a:solidFill>
                    <a:schemeClr val="accent2"/>
                  </a:solidFill>
                  <a:highlight>
                    <a:srgbClr val="000000"/>
                  </a:highlight>
                </a:rPr>
                <a:t>Số đông </a:t>
              </a:r>
              <a:br>
                <a:rPr lang="vi-VN" sz="2225" dirty="0">
                  <a:solidFill>
                    <a:schemeClr val="accent2"/>
                  </a:solidFill>
                  <a:highlight>
                    <a:srgbClr val="000000"/>
                  </a:highlight>
                </a:rPr>
              </a:br>
              <a:r>
                <a:rPr lang="vi-VN" sz="2225" dirty="0">
                  <a:solidFill>
                    <a:schemeClr val="accent2"/>
                  </a:solidFill>
                  <a:highlight>
                    <a:srgbClr val="000000"/>
                  </a:highlight>
                </a:rPr>
                <a:t>sớm</a:t>
              </a:r>
              <a:endParaRPr lang="en-AU" sz="2225" dirty="0">
                <a:solidFill>
                  <a:schemeClr val="accent2"/>
                </a:solidFill>
                <a:highlight>
                  <a:srgbClr val="000000"/>
                </a:highlight>
              </a:endParaRPr>
            </a:p>
          </p:txBody>
        </p:sp>
        <p:sp>
          <p:nvSpPr>
            <p:cNvPr id="7" name="TextBox 6">
              <a:extLst>
                <a:ext uri="{FF2B5EF4-FFF2-40B4-BE49-F238E27FC236}">
                  <a16:creationId xmlns:a16="http://schemas.microsoft.com/office/drawing/2014/main" id="{F713D712-2557-02CF-4A68-89565E8DB7C8}"/>
                </a:ext>
              </a:extLst>
            </p:cNvPr>
            <p:cNvSpPr txBox="1"/>
            <p:nvPr/>
          </p:nvSpPr>
          <p:spPr>
            <a:xfrm rot="17995519">
              <a:off x="5049700" y="1328394"/>
              <a:ext cx="1660681" cy="830997"/>
            </a:xfrm>
            <a:prstGeom prst="rect">
              <a:avLst/>
            </a:prstGeom>
            <a:solidFill>
              <a:schemeClr val="tx1"/>
            </a:solidFill>
          </p:spPr>
          <p:txBody>
            <a:bodyPr wrap="square" rtlCol="0">
              <a:spAutoFit/>
            </a:bodyPr>
            <a:lstStyle/>
            <a:p>
              <a:r>
                <a:rPr lang="vi-VN" sz="2225" dirty="0">
                  <a:solidFill>
                    <a:schemeClr val="accent2"/>
                  </a:solidFill>
                  <a:highlight>
                    <a:srgbClr val="000000"/>
                  </a:highlight>
                </a:rPr>
                <a:t>Số đông </a:t>
              </a:r>
              <a:br>
                <a:rPr lang="vi-VN" sz="2225" dirty="0">
                  <a:solidFill>
                    <a:schemeClr val="accent2"/>
                  </a:solidFill>
                  <a:highlight>
                    <a:srgbClr val="000000"/>
                  </a:highlight>
                </a:rPr>
              </a:br>
              <a:r>
                <a:rPr lang="vi-VN" sz="2225" dirty="0">
                  <a:solidFill>
                    <a:schemeClr val="accent2"/>
                  </a:solidFill>
                  <a:highlight>
                    <a:srgbClr val="000000"/>
                  </a:highlight>
                </a:rPr>
                <a:t>trễ</a:t>
              </a:r>
              <a:endParaRPr lang="en-AU" sz="2225" dirty="0">
                <a:solidFill>
                  <a:schemeClr val="accent2"/>
                </a:solidFill>
                <a:highlight>
                  <a:srgbClr val="000000"/>
                </a:highlight>
              </a:endParaRPr>
            </a:p>
          </p:txBody>
        </p:sp>
        <p:sp>
          <p:nvSpPr>
            <p:cNvPr id="8" name="TextBox 7">
              <a:extLst>
                <a:ext uri="{FF2B5EF4-FFF2-40B4-BE49-F238E27FC236}">
                  <a16:creationId xmlns:a16="http://schemas.microsoft.com/office/drawing/2014/main" id="{F31AC162-4CDC-A40F-0DEE-C2B53182BEBF}"/>
                </a:ext>
              </a:extLst>
            </p:cNvPr>
            <p:cNvSpPr txBox="1"/>
            <p:nvPr/>
          </p:nvSpPr>
          <p:spPr>
            <a:xfrm>
              <a:off x="1428494" y="3936449"/>
              <a:ext cx="5955840" cy="468992"/>
            </a:xfrm>
            <a:prstGeom prst="rect">
              <a:avLst/>
            </a:prstGeom>
            <a:solidFill>
              <a:schemeClr val="tx1"/>
            </a:solidFill>
          </p:spPr>
          <p:txBody>
            <a:bodyPr wrap="square" rtlCol="0">
              <a:spAutoFit/>
            </a:bodyPr>
            <a:lstStyle/>
            <a:p>
              <a:r>
                <a:rPr lang="vi-VN" sz="2225" b="1" dirty="0">
                  <a:solidFill>
                    <a:srgbClr val="FFFF00"/>
                  </a:solidFill>
                  <a:highlight>
                    <a:srgbClr val="000000"/>
                  </a:highlight>
                </a:rPr>
                <a:t>QUÁ TRÌNH CHẤP NHẬN VÀ SỬ DỤNG</a:t>
              </a:r>
              <a:endParaRPr lang="en-AU" sz="2225" b="1" dirty="0">
                <a:solidFill>
                  <a:srgbClr val="FFFF00"/>
                </a:solidFill>
                <a:highlight>
                  <a:srgbClr val="000000"/>
                </a:highlight>
              </a:endParaRPr>
            </a:p>
          </p:txBody>
        </p:sp>
        <p:sp>
          <p:nvSpPr>
            <p:cNvPr id="9" name="TextBox 8">
              <a:extLst>
                <a:ext uri="{FF2B5EF4-FFF2-40B4-BE49-F238E27FC236}">
                  <a16:creationId xmlns:a16="http://schemas.microsoft.com/office/drawing/2014/main" id="{5AEC24A3-750D-CD2A-2CE9-D4FB70630677}"/>
                </a:ext>
              </a:extLst>
            </p:cNvPr>
            <p:cNvSpPr txBox="1"/>
            <p:nvPr/>
          </p:nvSpPr>
          <p:spPr>
            <a:xfrm rot="17995519">
              <a:off x="6809041" y="1305338"/>
              <a:ext cx="1660681" cy="830997"/>
            </a:xfrm>
            <a:prstGeom prst="rect">
              <a:avLst/>
            </a:prstGeom>
            <a:solidFill>
              <a:schemeClr val="tx1"/>
            </a:solidFill>
          </p:spPr>
          <p:txBody>
            <a:bodyPr wrap="square" rtlCol="0">
              <a:spAutoFit/>
            </a:bodyPr>
            <a:lstStyle/>
            <a:p>
              <a:r>
                <a:rPr lang="vi-VN" sz="2225" dirty="0">
                  <a:solidFill>
                    <a:schemeClr val="accent2"/>
                  </a:solidFill>
                  <a:highlight>
                    <a:srgbClr val="000000"/>
                  </a:highlight>
                </a:rPr>
                <a:t>Số ít </a:t>
              </a:r>
              <a:br>
                <a:rPr lang="vi-VN" sz="2225" dirty="0">
                  <a:solidFill>
                    <a:schemeClr val="accent2"/>
                  </a:solidFill>
                  <a:highlight>
                    <a:srgbClr val="000000"/>
                  </a:highlight>
                </a:rPr>
              </a:br>
              <a:r>
                <a:rPr lang="vi-VN" sz="2225" dirty="0">
                  <a:solidFill>
                    <a:schemeClr val="accent2"/>
                  </a:solidFill>
                  <a:highlight>
                    <a:srgbClr val="000000"/>
                  </a:highlight>
                </a:rPr>
                <a:t>cuối cùng</a:t>
              </a:r>
              <a:endParaRPr lang="en-AU" sz="2225" dirty="0">
                <a:solidFill>
                  <a:schemeClr val="accent2"/>
                </a:solidFill>
                <a:highlight>
                  <a:srgbClr val="000000"/>
                </a:highlight>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2"/>
            <a:ext cx="5992691" cy="886790"/>
          </a:xfrm>
          <a:prstGeom prst="rect">
            <a:avLst/>
          </a:prstGeom>
        </p:spPr>
        <p:txBody>
          <a:bodyPr vert="horz" wrap="square" lIns="0" tIns="87115" rIns="0" bIns="0" rtlCol="0">
            <a:spAutoFit/>
          </a:bodyPr>
          <a:lstStyle/>
          <a:p>
            <a:pPr>
              <a:spcBef>
                <a:spcPts val="92"/>
              </a:spcBef>
            </a:pPr>
            <a:r>
              <a:rPr lang="vi-VN" sz="5191" spc="-140" dirty="0"/>
              <a:t>KHÔNG TƯƠNG XỨNG</a:t>
            </a:r>
            <a:endParaRPr sz="5191" spc="-140" dirty="0"/>
          </a:p>
        </p:txBody>
      </p:sp>
      <p:sp>
        <p:nvSpPr>
          <p:cNvPr id="5" name="object 5"/>
          <p:cNvSpPr txBox="1"/>
          <p:nvPr/>
        </p:nvSpPr>
        <p:spPr>
          <a:xfrm>
            <a:off x="4351792" y="3282650"/>
            <a:ext cx="4135611" cy="1563592"/>
          </a:xfrm>
          <a:prstGeom prst="rect">
            <a:avLst/>
          </a:prstGeom>
        </p:spPr>
        <p:txBody>
          <a:bodyPr vert="horz" wrap="square" lIns="0" tIns="11772" rIns="0" bIns="0" rtlCol="0">
            <a:spAutoFit/>
          </a:bodyPr>
          <a:lstStyle/>
          <a:p>
            <a:pPr marL="11773" marR="4709">
              <a:lnSpc>
                <a:spcPct val="114999"/>
              </a:lnSpc>
              <a:spcBef>
                <a:spcPts val="92"/>
              </a:spcBef>
            </a:pPr>
            <a:r>
              <a:rPr lang="en-AU" sz="2225" i="1" spc="46" dirty="0">
                <a:solidFill>
                  <a:srgbClr val="FFFFFF"/>
                </a:solidFill>
                <a:latin typeface="Calibri"/>
                <a:cs typeface="Calibri"/>
              </a:rPr>
              <a:t>Khi </a:t>
            </a:r>
            <a:r>
              <a:rPr lang="en-AU" sz="2225" i="1" spc="46" dirty="0" err="1">
                <a:solidFill>
                  <a:srgbClr val="FFFFFF"/>
                </a:solidFill>
                <a:latin typeface="Calibri"/>
                <a:cs typeface="Calibri"/>
              </a:rPr>
              <a:t>điều</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kiện</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kinh</a:t>
            </a:r>
            <a:r>
              <a:rPr lang="en-AU" sz="2225" i="1" spc="46" dirty="0">
                <a:solidFill>
                  <a:srgbClr val="FFFFFF"/>
                </a:solidFill>
                <a:latin typeface="Calibri"/>
                <a:cs typeface="Calibri"/>
              </a:rPr>
              <a:t> tế </a:t>
            </a:r>
            <a:r>
              <a:rPr lang="en-AU" sz="2225" i="1" spc="46" dirty="0" err="1">
                <a:solidFill>
                  <a:srgbClr val="FFFFFF"/>
                </a:solidFill>
                <a:latin typeface="Calibri"/>
                <a:cs typeface="Calibri"/>
              </a:rPr>
              <a:t>trở</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nên</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quá</a:t>
            </a:r>
            <a:r>
              <a:rPr lang="en-AU" sz="2225" i="1" spc="46" dirty="0">
                <a:solidFill>
                  <a:srgbClr val="FFFFFF"/>
                </a:solidFill>
                <a:latin typeface="Calibri"/>
                <a:cs typeface="Calibri"/>
              </a:rPr>
              <a:t> </a:t>
            </a:r>
            <a:r>
              <a:rPr lang="vi-VN" sz="2225" i="1" spc="46" dirty="0">
                <a:solidFill>
                  <a:srgbClr val="FFFFFF"/>
                </a:solidFill>
                <a:latin typeface="Calibri"/>
                <a:cs typeface="Calibri"/>
              </a:rPr>
              <a:t>khó khăn và trở thành gánh nặng</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những</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cá</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nhân</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có</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khả</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năng</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sẽ</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vĩnh</a:t>
            </a:r>
            <a:r>
              <a:rPr lang="en-AU" sz="2225" i="1" spc="46" dirty="0">
                <a:solidFill>
                  <a:srgbClr val="FFFFFF"/>
                </a:solidFill>
                <a:latin typeface="Calibri"/>
                <a:cs typeface="Calibri"/>
              </a:rPr>
              <a:t> </a:t>
            </a:r>
            <a:r>
              <a:rPr lang="en-AU" sz="2225" i="1" spc="46" dirty="0" err="1">
                <a:solidFill>
                  <a:srgbClr val="FFFFFF"/>
                </a:solidFill>
                <a:latin typeface="Calibri"/>
                <a:cs typeface="Calibri"/>
              </a:rPr>
              <a:t>viễn</a:t>
            </a:r>
            <a:r>
              <a:rPr lang="en-AU" sz="2225" i="1" spc="46" dirty="0">
                <a:solidFill>
                  <a:srgbClr val="FFFFFF"/>
                </a:solidFill>
                <a:latin typeface="Calibri"/>
                <a:cs typeface="Calibri"/>
              </a:rPr>
              <a:t> </a:t>
            </a:r>
            <a:r>
              <a:rPr lang="vi-VN" sz="2225" i="1" spc="46" dirty="0">
                <a:solidFill>
                  <a:srgbClr val="FFFFFF"/>
                </a:solidFill>
                <a:latin typeface="Calibri"/>
                <a:cs typeface="Calibri"/>
              </a:rPr>
              <a:t>từ bỏ nền kinh tế đó</a:t>
            </a:r>
            <a:r>
              <a:rPr lang="en-AU" sz="2225" i="1" spc="46" dirty="0">
                <a:solidFill>
                  <a:srgbClr val="FFFFFF"/>
                </a:solidFill>
                <a:latin typeface="Calibri"/>
                <a:cs typeface="Calibri"/>
              </a:rPr>
              <a:t>.</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712551" y="3326241"/>
            <a:ext cx="1620458" cy="1651066"/>
            <a:chOff x="1043650" y="2362414"/>
            <a:chExt cx="1748155" cy="1781175"/>
          </a:xfrm>
        </p:grpSpPr>
        <p:pic>
          <p:nvPicPr>
            <p:cNvPr id="8" name="object 8"/>
            <p:cNvPicPr/>
            <p:nvPr/>
          </p:nvPicPr>
          <p:blipFill>
            <a:blip r:embed="rId2" cstate="print"/>
            <a:stretch>
              <a:fillRect/>
            </a:stretch>
          </p:blipFill>
          <p:spPr>
            <a:xfrm>
              <a:off x="1043650" y="2380198"/>
              <a:ext cx="1639388" cy="1745315"/>
            </a:xfrm>
            <a:prstGeom prst="rect">
              <a:avLst/>
            </a:prstGeom>
          </p:spPr>
        </p:pic>
        <p:sp>
          <p:nvSpPr>
            <p:cNvPr id="9" name="object 9"/>
            <p:cNvSpPr/>
            <p:nvPr/>
          </p:nvSpPr>
          <p:spPr>
            <a:xfrm>
              <a:off x="2683040" y="2362414"/>
              <a:ext cx="108585" cy="1781175"/>
            </a:xfrm>
            <a:custGeom>
              <a:avLst/>
              <a:gdLst/>
              <a:ahLst/>
              <a:cxnLst/>
              <a:rect l="l" t="t" r="r" b="b"/>
              <a:pathLst>
                <a:path w="108585" h="1781175">
                  <a:moveTo>
                    <a:pt x="108299" y="1780799"/>
                  </a:moveTo>
                  <a:lnTo>
                    <a:pt x="0" y="1780799"/>
                  </a:lnTo>
                  <a:lnTo>
                    <a:pt x="0" y="0"/>
                  </a:lnTo>
                  <a:lnTo>
                    <a:pt x="108299" y="0"/>
                  </a:lnTo>
                  <a:lnTo>
                    <a:pt x="108299" y="1780799"/>
                  </a:lnTo>
                  <a:close/>
                </a:path>
              </a:pathLst>
            </a:custGeom>
            <a:solidFill>
              <a:srgbClr val="FF595E"/>
            </a:solidFill>
          </p:spPr>
          <p:txBody>
            <a:bodyPr wrap="square" lIns="0" tIns="0" rIns="0" bIns="0" rtlCol="0"/>
            <a:lstStyle/>
            <a:p>
              <a:endParaRPr/>
            </a:p>
          </p:txBody>
        </p:sp>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46354" y="1767510"/>
            <a:ext cx="5342861" cy="3074998"/>
          </a:xfrm>
          <a:prstGeom prst="rect">
            <a:avLst/>
          </a:prstGeom>
        </p:spPr>
        <p:txBody>
          <a:bodyPr vert="horz" wrap="square" lIns="0" tIns="11772" rIns="0" bIns="0" rtlCol="0">
            <a:spAutoFit/>
          </a:bodyPr>
          <a:lstStyle/>
          <a:p>
            <a:pPr marL="11773" marR="154222">
              <a:lnSpc>
                <a:spcPct val="114999"/>
              </a:lnSpc>
              <a:spcBef>
                <a:spcPts val="92"/>
              </a:spcBef>
            </a:pPr>
            <a:r>
              <a:rPr sz="2410" i="1" dirty="0">
                <a:solidFill>
                  <a:srgbClr val="B7B7B7"/>
                </a:solidFill>
                <a:latin typeface="Calibri"/>
                <a:cs typeface="Calibri"/>
              </a:rPr>
              <a:t>“</a:t>
            </a:r>
            <a:r>
              <a:rPr lang="vi-VN" sz="2410" i="1" dirty="0">
                <a:solidFill>
                  <a:srgbClr val="B7B7B7"/>
                </a:solidFill>
                <a:latin typeface="Calibri"/>
                <a:cs typeface="Calibri"/>
              </a:rPr>
              <a:t>Trong thời đại công nghệ thông tin, người hiểu chuyện sẽ không ủng hộ việc kêu gọi tăng thuế để tài trợ cho các khoản thâm hụt công. Các cá nhân tự chủ và những người hiểu chuyện sẽ từ bỏ những vùng có thâm hụt công cao</a:t>
            </a:r>
            <a:r>
              <a:rPr sz="2410" i="1" spc="-10" dirty="0">
                <a:solidFill>
                  <a:srgbClr val="B7B7B7"/>
                </a:solidFill>
                <a:latin typeface="Calibri"/>
                <a:cs typeface="Calibri"/>
              </a:rPr>
              <a:t>.”</a:t>
            </a:r>
            <a:endParaRPr sz="2410" dirty="0">
              <a:latin typeface="Calibri"/>
              <a:cs typeface="Calibri"/>
            </a:endParaRPr>
          </a:p>
          <a:p>
            <a:pPr marL="11773">
              <a:spcBef>
                <a:spcPts val="408"/>
              </a:spcBef>
            </a:pPr>
            <a:r>
              <a:rPr sz="2966" spc="-1400" dirty="0">
                <a:solidFill>
                  <a:srgbClr val="FF595E"/>
                </a:solidFill>
                <a:latin typeface="Calibri"/>
                <a:cs typeface="Calibri"/>
              </a:rPr>
              <a:t>—</a:t>
            </a:r>
            <a:r>
              <a:rPr sz="2966" spc="-469" dirty="0">
                <a:solidFill>
                  <a:srgbClr val="FF595E"/>
                </a:solidFill>
                <a:latin typeface="Calibri"/>
                <a:cs typeface="Calibri"/>
              </a:rPr>
              <a:t>JAMES</a:t>
            </a:r>
            <a:r>
              <a:rPr sz="2966" spc="-190" dirty="0">
                <a:solidFill>
                  <a:srgbClr val="FF595E"/>
                </a:solidFill>
                <a:latin typeface="Calibri"/>
                <a:cs typeface="Calibri"/>
              </a:rPr>
              <a:t> </a:t>
            </a:r>
            <a:r>
              <a:rPr sz="2966" spc="-448" dirty="0">
                <a:solidFill>
                  <a:srgbClr val="FF595E"/>
                </a:solidFill>
                <a:latin typeface="Calibri"/>
                <a:cs typeface="Calibri"/>
              </a:rPr>
              <a:t>DALE</a:t>
            </a:r>
            <a:r>
              <a:rPr sz="2966" spc="-186" dirty="0">
                <a:solidFill>
                  <a:srgbClr val="FF595E"/>
                </a:solidFill>
                <a:latin typeface="Calibri"/>
                <a:cs typeface="Calibri"/>
              </a:rPr>
              <a:t> </a:t>
            </a:r>
            <a:r>
              <a:rPr sz="2966" spc="-551" dirty="0">
                <a:solidFill>
                  <a:srgbClr val="FF595E"/>
                </a:solidFill>
                <a:latin typeface="Calibri"/>
                <a:cs typeface="Calibri"/>
              </a:rPr>
              <a:t>DAVIDSON</a:t>
            </a:r>
            <a:r>
              <a:rPr sz="2966" spc="-190" dirty="0">
                <a:solidFill>
                  <a:srgbClr val="FF595E"/>
                </a:solidFill>
                <a:latin typeface="Calibri"/>
                <a:cs typeface="Calibri"/>
              </a:rPr>
              <a:t> </a:t>
            </a:r>
            <a:r>
              <a:rPr sz="2966" spc="-793" dirty="0">
                <a:solidFill>
                  <a:srgbClr val="FF595E"/>
                </a:solidFill>
                <a:latin typeface="Calibri"/>
                <a:cs typeface="Calibri"/>
              </a:rPr>
              <a:t>&amp;</a:t>
            </a:r>
            <a:r>
              <a:rPr sz="2966" spc="-186" dirty="0">
                <a:solidFill>
                  <a:srgbClr val="FF595E"/>
                </a:solidFill>
                <a:latin typeface="Calibri"/>
                <a:cs typeface="Calibri"/>
              </a:rPr>
              <a:t> </a:t>
            </a:r>
            <a:r>
              <a:rPr sz="2966" spc="-487" dirty="0">
                <a:solidFill>
                  <a:srgbClr val="FF595E"/>
                </a:solidFill>
                <a:latin typeface="Calibri"/>
                <a:cs typeface="Calibri"/>
              </a:rPr>
              <a:t>WILLIAM</a:t>
            </a:r>
            <a:r>
              <a:rPr sz="2966" spc="-186" dirty="0">
                <a:solidFill>
                  <a:srgbClr val="FF595E"/>
                </a:solidFill>
                <a:latin typeface="Calibri"/>
                <a:cs typeface="Calibri"/>
              </a:rPr>
              <a:t> </a:t>
            </a:r>
            <a:r>
              <a:rPr sz="2966" spc="-357" dirty="0">
                <a:solidFill>
                  <a:srgbClr val="FF595E"/>
                </a:solidFill>
                <a:latin typeface="Calibri"/>
                <a:cs typeface="Calibri"/>
              </a:rPr>
              <a:t>REES-</a:t>
            </a:r>
            <a:r>
              <a:rPr sz="2966" spc="-765" dirty="0">
                <a:solidFill>
                  <a:srgbClr val="FF595E"/>
                </a:solidFill>
                <a:latin typeface="Calibri"/>
                <a:cs typeface="Calibri"/>
              </a:rPr>
              <a:t>MOGG</a:t>
            </a:r>
            <a:endParaRPr sz="2966" dirty="0">
              <a:latin typeface="Calibri"/>
              <a:cs typeface="Calibri"/>
            </a:endParaRPr>
          </a:p>
        </p:txBody>
      </p:sp>
      <p:grpSp>
        <p:nvGrpSpPr>
          <p:cNvPr id="3" name="object 3"/>
          <p:cNvGrpSpPr/>
          <p:nvPr/>
        </p:nvGrpSpPr>
        <p:grpSpPr>
          <a:xfrm>
            <a:off x="1484475" y="3197498"/>
            <a:ext cx="1264345" cy="1144857"/>
            <a:chOff x="797604" y="2223523"/>
            <a:chExt cx="1363980" cy="1235075"/>
          </a:xfrm>
        </p:grpSpPr>
        <p:sp>
          <p:nvSpPr>
            <p:cNvPr id="4" name="object 4"/>
            <p:cNvSpPr/>
            <p:nvPr/>
          </p:nvSpPr>
          <p:spPr>
            <a:xfrm>
              <a:off x="797604" y="2223523"/>
              <a:ext cx="1359535" cy="789940"/>
            </a:xfrm>
            <a:custGeom>
              <a:avLst/>
              <a:gdLst/>
              <a:ahLst/>
              <a:cxnLst/>
              <a:rect l="l" t="t" r="r" b="b"/>
              <a:pathLst>
                <a:path w="1359535" h="789939">
                  <a:moveTo>
                    <a:pt x="1358918" y="789469"/>
                  </a:moveTo>
                  <a:lnTo>
                    <a:pt x="0" y="789469"/>
                  </a:lnTo>
                  <a:lnTo>
                    <a:pt x="0" y="0"/>
                  </a:lnTo>
                  <a:lnTo>
                    <a:pt x="1358918" y="0"/>
                  </a:lnTo>
                  <a:lnTo>
                    <a:pt x="1358918" y="789469"/>
                  </a:lnTo>
                  <a:close/>
                </a:path>
              </a:pathLst>
            </a:custGeom>
            <a:solidFill>
              <a:srgbClr val="FFFFFF"/>
            </a:solidFill>
          </p:spPr>
          <p:txBody>
            <a:bodyPr wrap="square" lIns="0" tIns="0" rIns="0" bIns="0" rtlCol="0"/>
            <a:lstStyle/>
            <a:p>
              <a:endParaRPr/>
            </a:p>
          </p:txBody>
        </p:sp>
        <p:sp>
          <p:nvSpPr>
            <p:cNvPr id="5" name="object 5"/>
            <p:cNvSpPr/>
            <p:nvPr/>
          </p:nvSpPr>
          <p:spPr>
            <a:xfrm>
              <a:off x="802208" y="2927047"/>
              <a:ext cx="1359535" cy="531495"/>
            </a:xfrm>
            <a:custGeom>
              <a:avLst/>
              <a:gdLst/>
              <a:ahLst/>
              <a:cxnLst/>
              <a:rect l="l" t="t" r="r" b="b"/>
              <a:pathLst>
                <a:path w="1359535" h="531495">
                  <a:moveTo>
                    <a:pt x="1359003" y="531413"/>
                  </a:moveTo>
                  <a:lnTo>
                    <a:pt x="0" y="531413"/>
                  </a:lnTo>
                  <a:lnTo>
                    <a:pt x="0" y="66422"/>
                  </a:lnTo>
                  <a:lnTo>
                    <a:pt x="674151" y="0"/>
                  </a:lnTo>
                  <a:lnTo>
                    <a:pt x="1353660" y="56202"/>
                  </a:lnTo>
                  <a:lnTo>
                    <a:pt x="1359003" y="531413"/>
                  </a:lnTo>
                  <a:close/>
                </a:path>
              </a:pathLst>
            </a:custGeom>
            <a:solidFill>
              <a:srgbClr val="FF595E"/>
            </a:solidFill>
          </p:spPr>
          <p:txBody>
            <a:bodyPr wrap="square" lIns="0" tIns="0" rIns="0" bIns="0" rtlCol="0"/>
            <a:lstStyle/>
            <a:p>
              <a:endParaRPr/>
            </a:p>
          </p:txBody>
        </p:sp>
      </p:grpSp>
      <p:sp>
        <p:nvSpPr>
          <p:cNvPr id="6" name="object 6"/>
          <p:cNvSpPr txBox="1"/>
          <p:nvPr/>
        </p:nvSpPr>
        <p:spPr>
          <a:xfrm>
            <a:off x="1484479" y="3164301"/>
            <a:ext cx="1260225" cy="368615"/>
          </a:xfrm>
          <a:prstGeom prst="rect">
            <a:avLst/>
          </a:prstGeom>
        </p:spPr>
        <p:txBody>
          <a:bodyPr vert="horz" wrap="square" lIns="0" tIns="11772" rIns="0" bIns="0" rtlCol="0">
            <a:spAutoFit/>
          </a:bodyPr>
          <a:lstStyle/>
          <a:p>
            <a:pPr marL="141861">
              <a:spcBef>
                <a:spcPts val="92"/>
              </a:spcBef>
            </a:pPr>
            <a:r>
              <a:rPr sz="2318" spc="-367" dirty="0">
                <a:solidFill>
                  <a:srgbClr val="FF595E"/>
                </a:solidFill>
                <a:latin typeface="Calibri"/>
                <a:cs typeface="Calibri"/>
              </a:rPr>
              <a:t>INDIVIDUAL</a:t>
            </a:r>
            <a:endParaRPr sz="2318">
              <a:latin typeface="Calibri"/>
              <a:cs typeface="Calibri"/>
            </a:endParaRPr>
          </a:p>
        </p:txBody>
      </p:sp>
      <p:sp>
        <p:nvSpPr>
          <p:cNvPr id="7" name="object 7"/>
          <p:cNvSpPr txBox="1"/>
          <p:nvPr/>
        </p:nvSpPr>
        <p:spPr>
          <a:xfrm>
            <a:off x="1484479" y="2520185"/>
            <a:ext cx="1260225" cy="670456"/>
          </a:xfrm>
          <a:prstGeom prst="rect">
            <a:avLst/>
          </a:prstGeom>
          <a:solidFill>
            <a:srgbClr val="B7B7B7"/>
          </a:solidFill>
        </p:spPr>
        <p:txBody>
          <a:bodyPr vert="horz" wrap="square" lIns="0" tIns="52976" rIns="0" bIns="0" rtlCol="0">
            <a:spAutoFit/>
          </a:bodyPr>
          <a:lstStyle/>
          <a:p>
            <a:pPr marL="276070">
              <a:lnSpc>
                <a:spcPts val="1998"/>
              </a:lnSpc>
              <a:spcBef>
                <a:spcPts val="418"/>
              </a:spcBef>
            </a:pPr>
            <a:r>
              <a:rPr sz="1947" spc="-324" dirty="0">
                <a:solidFill>
                  <a:srgbClr val="FFFFFF"/>
                </a:solidFill>
                <a:latin typeface="Calibri"/>
                <a:cs typeface="Calibri"/>
              </a:rPr>
              <a:t>THE</a:t>
            </a:r>
            <a:endParaRPr sz="1947">
              <a:latin typeface="Calibri"/>
              <a:cs typeface="Calibri"/>
            </a:endParaRPr>
          </a:p>
          <a:p>
            <a:pPr marL="91239">
              <a:lnSpc>
                <a:spcPts val="2776"/>
              </a:lnSpc>
            </a:pPr>
            <a:r>
              <a:rPr sz="2596" spc="-441" dirty="0">
                <a:solidFill>
                  <a:srgbClr val="FFFFFF"/>
                </a:solidFill>
                <a:latin typeface="Calibri"/>
                <a:cs typeface="Calibri"/>
              </a:rPr>
              <a:t>SOVEREIGN</a:t>
            </a:r>
            <a:endParaRPr sz="2596">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3" name="object 3"/>
          <p:cNvSpPr txBox="1">
            <a:spLocks noGrp="1"/>
          </p:cNvSpPr>
          <p:nvPr>
            <p:ph type="title"/>
          </p:nvPr>
        </p:nvSpPr>
        <p:spPr>
          <a:xfrm>
            <a:off x="1441765" y="1540783"/>
            <a:ext cx="5992691" cy="810711"/>
          </a:xfrm>
          <a:prstGeom prst="rect">
            <a:avLst/>
          </a:prstGeom>
        </p:spPr>
        <p:txBody>
          <a:bodyPr vert="horz" wrap="square" lIns="0" tIns="11772" rIns="0" bIns="0" rtlCol="0">
            <a:spAutoFit/>
          </a:bodyPr>
          <a:lstStyle/>
          <a:p>
            <a:pPr marL="11773">
              <a:spcBef>
                <a:spcPts val="92"/>
              </a:spcBef>
            </a:pPr>
            <a:r>
              <a:rPr lang="vi-VN" sz="5191" spc="-140" dirty="0"/>
              <a:t>HIỆU ỨNG </a:t>
            </a:r>
            <a:r>
              <a:rPr sz="5191" spc="-140" dirty="0" err="1"/>
              <a:t>Gell</a:t>
            </a:r>
            <a:r>
              <a:rPr lang="en-US" sz="5191" spc="-140" dirty="0"/>
              <a:t>-M</a:t>
            </a:r>
            <a:r>
              <a:rPr lang="vi-VN" sz="5191" spc="-140" dirty="0"/>
              <a:t>ann</a:t>
            </a:r>
            <a:endParaRPr sz="5191" spc="-140" dirty="0"/>
          </a:p>
        </p:txBody>
      </p:sp>
      <p:sp>
        <p:nvSpPr>
          <p:cNvPr id="4" name="object 4"/>
          <p:cNvSpPr txBox="1">
            <a:spLocks noGrp="1"/>
          </p:cNvSpPr>
          <p:nvPr>
            <p:ph type="body" idx="1"/>
          </p:nvPr>
        </p:nvSpPr>
        <p:spPr>
          <a:xfrm>
            <a:off x="4347463" y="2898872"/>
            <a:ext cx="4495468" cy="2547542"/>
          </a:xfrm>
          <a:prstGeom prst="rect">
            <a:avLst/>
          </a:prstGeom>
        </p:spPr>
        <p:txBody>
          <a:bodyPr vert="horz" wrap="square" lIns="0" tIns="206409" rIns="0" bIns="0" rtlCol="0">
            <a:spAutoFit/>
          </a:bodyPr>
          <a:lstStyle/>
          <a:p>
            <a:pPr marL="61218" marR="4709">
              <a:lnSpc>
                <a:spcPct val="114999"/>
              </a:lnSpc>
              <a:spcBef>
                <a:spcPts val="92"/>
              </a:spcBef>
            </a:pPr>
            <a:r>
              <a:rPr lang="vi-VN" spc="61" dirty="0"/>
              <a:t>Thấy được những sai sót trong báo cáo về một chủ đề chuyên môn, nhưng vẫn tin tưởng vào nguồn thông tin đó trong các lĩnh vực khác vì bạn hiểu biết ít hơn trong các lĩnh vực đó.</a:t>
            </a:r>
            <a:endParaRPr spc="-10" dirty="0"/>
          </a:p>
        </p:txBody>
      </p:sp>
      <p:sp>
        <p:nvSpPr>
          <p:cNvPr id="5" name="object 5"/>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6" name="object 6"/>
          <p:cNvGrpSpPr/>
          <p:nvPr/>
        </p:nvGrpSpPr>
        <p:grpSpPr>
          <a:xfrm>
            <a:off x="1229633" y="2905848"/>
            <a:ext cx="2571660" cy="2549881"/>
            <a:chOff x="522677" y="1908896"/>
            <a:chExt cx="2774315" cy="2750820"/>
          </a:xfrm>
        </p:grpSpPr>
        <p:pic>
          <p:nvPicPr>
            <p:cNvPr id="7" name="object 7"/>
            <p:cNvPicPr/>
            <p:nvPr/>
          </p:nvPicPr>
          <p:blipFill>
            <a:blip r:embed="rId2" cstate="print"/>
            <a:stretch>
              <a:fillRect/>
            </a:stretch>
          </p:blipFill>
          <p:spPr>
            <a:xfrm>
              <a:off x="532202" y="1918421"/>
              <a:ext cx="2755170" cy="2731248"/>
            </a:xfrm>
            <a:prstGeom prst="rect">
              <a:avLst/>
            </a:prstGeom>
          </p:spPr>
        </p:pic>
        <p:sp>
          <p:nvSpPr>
            <p:cNvPr id="8" name="object 8"/>
            <p:cNvSpPr/>
            <p:nvPr/>
          </p:nvSpPr>
          <p:spPr>
            <a:xfrm>
              <a:off x="527439" y="1913658"/>
              <a:ext cx="2764790" cy="2741295"/>
            </a:xfrm>
            <a:custGeom>
              <a:avLst/>
              <a:gdLst/>
              <a:ahLst/>
              <a:cxnLst/>
              <a:rect l="l" t="t" r="r" b="b"/>
              <a:pathLst>
                <a:path w="2764790" h="2741295">
                  <a:moveTo>
                    <a:pt x="0" y="0"/>
                  </a:moveTo>
                  <a:lnTo>
                    <a:pt x="2764695" y="0"/>
                  </a:lnTo>
                  <a:lnTo>
                    <a:pt x="2764695" y="2740774"/>
                  </a:lnTo>
                  <a:lnTo>
                    <a:pt x="0" y="2740774"/>
                  </a:lnTo>
                  <a:lnTo>
                    <a:pt x="0" y="0"/>
                  </a:lnTo>
                  <a:close/>
                </a:path>
              </a:pathLst>
            </a:custGeom>
            <a:ln w="9524">
              <a:solidFill>
                <a:srgbClr val="FFFFFF"/>
              </a:solidFill>
            </a:ln>
          </p:spPr>
          <p:txBody>
            <a:bodyPr wrap="square" lIns="0" tIns="0" rIns="0" bIns="0" rtlCol="0"/>
            <a:lstStyle/>
            <a:p>
              <a:endParaRPr/>
            </a:p>
          </p:txBody>
        </p:sp>
      </p:grpSp>
      <p:sp>
        <p:nvSpPr>
          <p:cNvPr id="9" name="object 9"/>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40152" y="1931020"/>
            <a:ext cx="5686023" cy="3178522"/>
            <a:chOff x="1504950" y="857250"/>
            <a:chExt cx="6134100" cy="3429000"/>
          </a:xfrm>
        </p:grpSpPr>
        <p:pic>
          <p:nvPicPr>
            <p:cNvPr id="3" name="object 3"/>
            <p:cNvPicPr/>
            <p:nvPr/>
          </p:nvPicPr>
          <p:blipFill>
            <a:blip r:embed="rId2" cstate="print"/>
            <a:stretch>
              <a:fillRect/>
            </a:stretch>
          </p:blipFill>
          <p:spPr>
            <a:xfrm>
              <a:off x="1504950" y="857250"/>
              <a:ext cx="6134099" cy="3428999"/>
            </a:xfrm>
            <a:prstGeom prst="rect">
              <a:avLst/>
            </a:prstGeom>
          </p:spPr>
        </p:pic>
        <p:sp>
          <p:nvSpPr>
            <p:cNvPr id="4" name="object 4"/>
            <p:cNvSpPr/>
            <p:nvPr/>
          </p:nvSpPr>
          <p:spPr>
            <a:xfrm>
              <a:off x="4777025" y="4007202"/>
              <a:ext cx="969010" cy="54610"/>
            </a:xfrm>
            <a:custGeom>
              <a:avLst/>
              <a:gdLst/>
              <a:ahLst/>
              <a:cxnLst/>
              <a:rect l="l" t="t" r="r" b="b"/>
              <a:pathLst>
                <a:path w="969010" h="54610">
                  <a:moveTo>
                    <a:pt x="0" y="54362"/>
                  </a:moveTo>
                  <a:lnTo>
                    <a:pt x="29830" y="49906"/>
                  </a:lnTo>
                  <a:lnTo>
                    <a:pt x="68231" y="43524"/>
                  </a:lnTo>
                  <a:lnTo>
                    <a:pt x="113824" y="35881"/>
                  </a:lnTo>
                  <a:lnTo>
                    <a:pt x="165228" y="27642"/>
                  </a:lnTo>
                  <a:lnTo>
                    <a:pt x="221062" y="19471"/>
                  </a:lnTo>
                  <a:lnTo>
                    <a:pt x="279948" y="12032"/>
                  </a:lnTo>
                  <a:lnTo>
                    <a:pt x="340503" y="5991"/>
                  </a:lnTo>
                  <a:lnTo>
                    <a:pt x="401349" y="2012"/>
                  </a:lnTo>
                  <a:lnTo>
                    <a:pt x="448811" y="544"/>
                  </a:lnTo>
                  <a:lnTo>
                    <a:pt x="502048" y="0"/>
                  </a:lnTo>
                  <a:lnTo>
                    <a:pt x="559408" y="222"/>
                  </a:lnTo>
                  <a:lnTo>
                    <a:pt x="619240" y="1055"/>
                  </a:lnTo>
                  <a:lnTo>
                    <a:pt x="679892" y="2340"/>
                  </a:lnTo>
                  <a:lnTo>
                    <a:pt x="739711" y="3920"/>
                  </a:lnTo>
                  <a:lnTo>
                    <a:pt x="797046" y="5637"/>
                  </a:lnTo>
                  <a:lnTo>
                    <a:pt x="850244" y="7335"/>
                  </a:lnTo>
                  <a:lnTo>
                    <a:pt x="897654" y="8856"/>
                  </a:lnTo>
                  <a:lnTo>
                    <a:pt x="937623" y="10042"/>
                  </a:lnTo>
                  <a:lnTo>
                    <a:pt x="968499" y="10737"/>
                  </a:lnTo>
                </a:path>
              </a:pathLst>
            </a:custGeom>
            <a:ln w="76199">
              <a:solidFill>
                <a:srgbClr val="FF595E"/>
              </a:solidFill>
            </a:ln>
          </p:spPr>
          <p:txBody>
            <a:bodyPr wrap="square" lIns="0" tIns="0" rIns="0" bIns="0" rtlCol="0"/>
            <a:lstStyle/>
            <a:p>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HIỆU ỨNG</a:t>
            </a:r>
            <a:r>
              <a:rPr sz="6118" spc="-140" dirty="0"/>
              <a:t> </a:t>
            </a:r>
            <a:r>
              <a:rPr lang="vi-VN" sz="6118" spc="-140" dirty="0"/>
              <a:t>LINDY</a:t>
            </a:r>
            <a:endParaRPr sz="6118" spc="-140" dirty="0"/>
          </a:p>
        </p:txBody>
      </p:sp>
      <p:sp>
        <p:nvSpPr>
          <p:cNvPr id="5" name="object 5"/>
          <p:cNvSpPr txBox="1"/>
          <p:nvPr/>
        </p:nvSpPr>
        <p:spPr>
          <a:xfrm>
            <a:off x="4351791" y="3353286"/>
            <a:ext cx="4376078" cy="1563850"/>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Theo l</a:t>
            </a:r>
            <a:r>
              <a:rPr lang="en-AU" sz="2225" i="1" spc="84" dirty="0">
                <a:solidFill>
                  <a:srgbClr val="FFFFFF"/>
                </a:solidFill>
                <a:latin typeface="Calibri"/>
                <a:cs typeface="Calibri"/>
              </a:rPr>
              <a:t>ý </a:t>
            </a:r>
            <a:r>
              <a:rPr lang="vi-VN" sz="2225" i="1" spc="84" dirty="0">
                <a:solidFill>
                  <a:srgbClr val="FFFFFF"/>
                </a:solidFill>
                <a:latin typeface="Calibri"/>
                <a:cs typeface="Calibri"/>
              </a:rPr>
              <a:t>thuyết, </a:t>
            </a:r>
            <a:r>
              <a:rPr lang="en-AU" sz="2225" i="1" spc="84" dirty="0" err="1">
                <a:solidFill>
                  <a:srgbClr val="FFFFFF"/>
                </a:solidFill>
                <a:latin typeface="Calibri"/>
                <a:cs typeface="Calibri"/>
              </a:rPr>
              <a:t>tuổi</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thọ</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của</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những</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vật</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không</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dễ</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hỏng</a:t>
            </a:r>
            <a:r>
              <a:rPr lang="en-AU" sz="2225" i="1" spc="84" dirty="0">
                <a:solidFill>
                  <a:srgbClr val="FFFFFF"/>
                </a:solidFill>
                <a:latin typeface="Calibri"/>
                <a:cs typeface="Calibri"/>
              </a:rPr>
              <a:t> </a:t>
            </a:r>
            <a:r>
              <a:rPr lang="vi-VN" sz="2225" i="1" spc="84" dirty="0">
                <a:solidFill>
                  <a:srgbClr val="FFFFFF"/>
                </a:solidFill>
                <a:latin typeface="Calibri"/>
                <a:cs typeface="Calibri"/>
              </a:rPr>
              <a:t>sẽ </a:t>
            </a:r>
            <a:r>
              <a:rPr lang="en-AU" sz="2225" i="1" spc="84" dirty="0" err="1">
                <a:solidFill>
                  <a:srgbClr val="FFFFFF"/>
                </a:solidFill>
                <a:latin typeface="Calibri"/>
                <a:cs typeface="Calibri"/>
              </a:rPr>
              <a:t>tỉ</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lệ</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thuận</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với</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tuổi</a:t>
            </a:r>
            <a:r>
              <a:rPr lang="en-AU" sz="2225" i="1" spc="84" dirty="0">
                <a:solidFill>
                  <a:srgbClr val="FFFFFF"/>
                </a:solidFill>
                <a:latin typeface="Calibri"/>
                <a:cs typeface="Calibri"/>
              </a:rPr>
              <a:t> </a:t>
            </a:r>
            <a:r>
              <a:rPr lang="vi-VN" sz="2225" i="1" spc="84" dirty="0">
                <a:solidFill>
                  <a:srgbClr val="FFFFFF"/>
                </a:solidFill>
                <a:latin typeface="Calibri"/>
                <a:cs typeface="Calibri"/>
              </a:rPr>
              <a:t>của nó </a:t>
            </a:r>
            <a:r>
              <a:rPr lang="en-AU" sz="2225" i="1" spc="84" dirty="0" err="1">
                <a:solidFill>
                  <a:srgbClr val="FFFFFF"/>
                </a:solidFill>
                <a:latin typeface="Calibri"/>
                <a:cs typeface="Calibri"/>
              </a:rPr>
              <a:t>tại</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thời</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điểm</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hiện</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tại</a:t>
            </a:r>
            <a:r>
              <a:rPr lang="en-AU" sz="2225" i="1" spc="84" dirty="0">
                <a:solidFill>
                  <a:srgbClr val="FFFFFF"/>
                </a:solidFill>
                <a:latin typeface="Calibri"/>
                <a:cs typeface="Calibri"/>
              </a:rPr>
              <a:t>.</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738554" y="3492899"/>
            <a:ext cx="1503912" cy="1409145"/>
            <a:chOff x="1071701" y="2542208"/>
            <a:chExt cx="1622425" cy="1520190"/>
          </a:xfrm>
        </p:grpSpPr>
        <p:sp>
          <p:nvSpPr>
            <p:cNvPr id="8" name="object 8"/>
            <p:cNvSpPr/>
            <p:nvPr/>
          </p:nvSpPr>
          <p:spPr>
            <a:xfrm>
              <a:off x="1109801" y="2580877"/>
              <a:ext cx="1546225" cy="1443990"/>
            </a:xfrm>
            <a:custGeom>
              <a:avLst/>
              <a:gdLst/>
              <a:ahLst/>
              <a:cxnLst/>
              <a:rect l="l" t="t" r="r" b="b"/>
              <a:pathLst>
                <a:path w="1546225" h="1443989">
                  <a:moveTo>
                    <a:pt x="0" y="1438262"/>
                  </a:moveTo>
                  <a:lnTo>
                    <a:pt x="25287" y="1438120"/>
                  </a:lnTo>
                  <a:lnTo>
                    <a:pt x="61594" y="1438245"/>
                  </a:lnTo>
                  <a:lnTo>
                    <a:pt x="102140" y="1436207"/>
                  </a:lnTo>
                  <a:lnTo>
                    <a:pt x="140144" y="1429575"/>
                  </a:lnTo>
                  <a:lnTo>
                    <a:pt x="209859" y="1405900"/>
                  </a:lnTo>
                  <a:lnTo>
                    <a:pt x="243796" y="1387122"/>
                  </a:lnTo>
                  <a:lnTo>
                    <a:pt x="275788" y="1360348"/>
                  </a:lnTo>
                  <a:lnTo>
                    <a:pt x="317180" y="1321567"/>
                  </a:lnTo>
                  <a:lnTo>
                    <a:pt x="358206" y="1250496"/>
                  </a:lnTo>
                  <a:lnTo>
                    <a:pt x="385635" y="1176648"/>
                  </a:lnTo>
                  <a:lnTo>
                    <a:pt x="408656" y="1103387"/>
                  </a:lnTo>
                  <a:lnTo>
                    <a:pt x="421610" y="1058972"/>
                  </a:lnTo>
                  <a:lnTo>
                    <a:pt x="435305" y="1010465"/>
                  </a:lnTo>
                  <a:lnTo>
                    <a:pt x="449573" y="958685"/>
                  </a:lnTo>
                  <a:lnTo>
                    <a:pt x="464249" y="904456"/>
                  </a:lnTo>
                  <a:lnTo>
                    <a:pt x="479167" y="848599"/>
                  </a:lnTo>
                  <a:lnTo>
                    <a:pt x="494160" y="791936"/>
                  </a:lnTo>
                  <a:lnTo>
                    <a:pt x="509062" y="735289"/>
                  </a:lnTo>
                  <a:lnTo>
                    <a:pt x="523706" y="679479"/>
                  </a:lnTo>
                  <a:lnTo>
                    <a:pt x="537926" y="625329"/>
                  </a:lnTo>
                  <a:lnTo>
                    <a:pt x="551556" y="573660"/>
                  </a:lnTo>
                  <a:lnTo>
                    <a:pt x="564429" y="525294"/>
                  </a:lnTo>
                  <a:lnTo>
                    <a:pt x="576379" y="481053"/>
                  </a:lnTo>
                  <a:lnTo>
                    <a:pt x="587239" y="441758"/>
                  </a:lnTo>
                  <a:lnTo>
                    <a:pt x="607706" y="368031"/>
                  </a:lnTo>
                  <a:lnTo>
                    <a:pt x="625498" y="302962"/>
                  </a:lnTo>
                  <a:lnTo>
                    <a:pt x="641160" y="245771"/>
                  </a:lnTo>
                  <a:lnTo>
                    <a:pt x="655240" y="195682"/>
                  </a:lnTo>
                  <a:lnTo>
                    <a:pt x="668284" y="151916"/>
                  </a:lnTo>
                  <a:lnTo>
                    <a:pt x="680839" y="113695"/>
                  </a:lnTo>
                  <a:lnTo>
                    <a:pt x="714009" y="37632"/>
                  </a:lnTo>
                  <a:lnTo>
                    <a:pt x="748956" y="5741"/>
                  </a:lnTo>
                  <a:lnTo>
                    <a:pt x="766770" y="3141"/>
                  </a:lnTo>
                  <a:lnTo>
                    <a:pt x="784552" y="0"/>
                  </a:lnTo>
                  <a:lnTo>
                    <a:pt x="820797" y="20406"/>
                  </a:lnTo>
                  <a:lnTo>
                    <a:pt x="843724" y="68386"/>
                  </a:lnTo>
                  <a:lnTo>
                    <a:pt x="866201" y="136334"/>
                  </a:lnTo>
                  <a:lnTo>
                    <a:pt x="878646" y="179419"/>
                  </a:lnTo>
                  <a:lnTo>
                    <a:pt x="891663" y="226943"/>
                  </a:lnTo>
                  <a:lnTo>
                    <a:pt x="905075" y="277678"/>
                  </a:lnTo>
                  <a:lnTo>
                    <a:pt x="918707" y="330399"/>
                  </a:lnTo>
                  <a:lnTo>
                    <a:pt x="932384" y="383878"/>
                  </a:lnTo>
                  <a:lnTo>
                    <a:pt x="945929" y="436888"/>
                  </a:lnTo>
                  <a:lnTo>
                    <a:pt x="959167" y="488202"/>
                  </a:lnTo>
                  <a:lnTo>
                    <a:pt x="971923" y="536594"/>
                  </a:lnTo>
                  <a:lnTo>
                    <a:pt x="985699" y="589126"/>
                  </a:lnTo>
                  <a:lnTo>
                    <a:pt x="999355" y="642900"/>
                  </a:lnTo>
                  <a:lnTo>
                    <a:pt x="1012906" y="697259"/>
                  </a:lnTo>
                  <a:lnTo>
                    <a:pt x="1026367" y="751544"/>
                  </a:lnTo>
                  <a:lnTo>
                    <a:pt x="1039754" y="805097"/>
                  </a:lnTo>
                  <a:lnTo>
                    <a:pt x="1053080" y="857260"/>
                  </a:lnTo>
                  <a:lnTo>
                    <a:pt x="1066362" y="907375"/>
                  </a:lnTo>
                  <a:lnTo>
                    <a:pt x="1079614" y="954784"/>
                  </a:lnTo>
                  <a:lnTo>
                    <a:pt x="1092851" y="998830"/>
                  </a:lnTo>
                  <a:lnTo>
                    <a:pt x="1112866" y="1060155"/>
                  </a:lnTo>
                  <a:lnTo>
                    <a:pt x="1133035" y="1117369"/>
                  </a:lnTo>
                  <a:lnTo>
                    <a:pt x="1153104" y="1169974"/>
                  </a:lnTo>
                  <a:lnTo>
                    <a:pt x="1172816" y="1217477"/>
                  </a:lnTo>
                  <a:lnTo>
                    <a:pt x="1191914" y="1259382"/>
                  </a:lnTo>
                  <a:lnTo>
                    <a:pt x="1210143" y="1295193"/>
                  </a:lnTo>
                  <a:lnTo>
                    <a:pt x="1235088" y="1334164"/>
                  </a:lnTo>
                  <a:lnTo>
                    <a:pt x="1280839" y="1374320"/>
                  </a:lnTo>
                  <a:lnTo>
                    <a:pt x="1331971" y="1406395"/>
                  </a:lnTo>
                  <a:lnTo>
                    <a:pt x="1388484" y="1430388"/>
                  </a:lnTo>
                  <a:lnTo>
                    <a:pt x="1452054" y="1442517"/>
                  </a:lnTo>
                  <a:lnTo>
                    <a:pt x="1489129" y="1443403"/>
                  </a:lnTo>
                  <a:lnTo>
                    <a:pt x="1522679" y="1442781"/>
                  </a:lnTo>
                  <a:lnTo>
                    <a:pt x="1546006" y="1442515"/>
                  </a:lnTo>
                </a:path>
              </a:pathLst>
            </a:custGeom>
            <a:ln w="76199">
              <a:solidFill>
                <a:srgbClr val="FF595E"/>
              </a:solidFill>
            </a:ln>
          </p:spPr>
          <p:txBody>
            <a:bodyPr wrap="square" lIns="0" tIns="0" rIns="0" bIns="0" rtlCol="0"/>
            <a:lstStyle/>
            <a:p>
              <a:endParaRPr/>
            </a:p>
          </p:txBody>
        </p:sp>
        <p:sp>
          <p:nvSpPr>
            <p:cNvPr id="9" name="object 9"/>
            <p:cNvSpPr/>
            <p:nvPr/>
          </p:nvSpPr>
          <p:spPr>
            <a:xfrm>
              <a:off x="1116810" y="2580308"/>
              <a:ext cx="766445" cy="1440815"/>
            </a:xfrm>
            <a:custGeom>
              <a:avLst/>
              <a:gdLst/>
              <a:ahLst/>
              <a:cxnLst/>
              <a:rect l="l" t="t" r="r" b="b"/>
              <a:pathLst>
                <a:path w="766444" h="1440814">
                  <a:moveTo>
                    <a:pt x="0" y="1440554"/>
                  </a:moveTo>
                  <a:lnTo>
                    <a:pt x="27563" y="1439505"/>
                  </a:lnTo>
                  <a:lnTo>
                    <a:pt x="67206" y="1438305"/>
                  </a:lnTo>
                  <a:lnTo>
                    <a:pt x="111020" y="1434941"/>
                  </a:lnTo>
                  <a:lnTo>
                    <a:pt x="151096" y="1427403"/>
                  </a:lnTo>
                  <a:lnTo>
                    <a:pt x="221120" y="1403510"/>
                  </a:lnTo>
                  <a:lnTo>
                    <a:pt x="284559" y="1358185"/>
                  </a:lnTo>
                  <a:lnTo>
                    <a:pt x="321057" y="1320976"/>
                  </a:lnTo>
                  <a:lnTo>
                    <a:pt x="356664" y="1250114"/>
                  </a:lnTo>
                  <a:lnTo>
                    <a:pt x="382979" y="1173582"/>
                  </a:lnTo>
                  <a:lnTo>
                    <a:pt x="404766" y="1101918"/>
                  </a:lnTo>
                  <a:lnTo>
                    <a:pt x="417251" y="1058446"/>
                  </a:lnTo>
                  <a:lnTo>
                    <a:pt x="430571" y="1010894"/>
                  </a:lnTo>
                  <a:lnTo>
                    <a:pt x="444557" y="960023"/>
                  </a:lnTo>
                  <a:lnTo>
                    <a:pt x="459038" y="906593"/>
                  </a:lnTo>
                  <a:lnTo>
                    <a:pt x="473845" y="851366"/>
                  </a:lnTo>
                  <a:lnTo>
                    <a:pt x="488808" y="795101"/>
                  </a:lnTo>
                  <a:lnTo>
                    <a:pt x="503757" y="738559"/>
                  </a:lnTo>
                  <a:lnTo>
                    <a:pt x="518523" y="682501"/>
                  </a:lnTo>
                  <a:lnTo>
                    <a:pt x="532935" y="627687"/>
                  </a:lnTo>
                  <a:lnTo>
                    <a:pt x="546825" y="574878"/>
                  </a:lnTo>
                  <a:lnTo>
                    <a:pt x="560022" y="524834"/>
                  </a:lnTo>
                  <a:lnTo>
                    <a:pt x="572357" y="478316"/>
                  </a:lnTo>
                  <a:lnTo>
                    <a:pt x="583660" y="436085"/>
                  </a:lnTo>
                  <a:lnTo>
                    <a:pt x="593761" y="398900"/>
                  </a:lnTo>
                  <a:lnTo>
                    <a:pt x="613177" y="326530"/>
                  </a:lnTo>
                  <a:lnTo>
                    <a:pt x="628888" y="265578"/>
                  </a:lnTo>
                  <a:lnTo>
                    <a:pt x="641847" y="214342"/>
                  </a:lnTo>
                  <a:lnTo>
                    <a:pt x="653003" y="171121"/>
                  </a:lnTo>
                  <a:lnTo>
                    <a:pt x="663308" y="134215"/>
                  </a:lnTo>
                  <a:lnTo>
                    <a:pt x="685171" y="72539"/>
                  </a:lnTo>
                  <a:lnTo>
                    <a:pt x="708008" y="34858"/>
                  </a:lnTo>
                  <a:lnTo>
                    <a:pt x="751690" y="7085"/>
                  </a:lnTo>
                  <a:lnTo>
                    <a:pt x="765957" y="0"/>
                  </a:lnTo>
                </a:path>
              </a:pathLst>
            </a:custGeom>
            <a:ln w="76199">
              <a:solidFill>
                <a:srgbClr val="FFFFFF"/>
              </a:solidFill>
            </a:ln>
          </p:spPr>
          <p:txBody>
            <a:bodyPr wrap="square" lIns="0" tIns="0" rIns="0" bIns="0" rtlCol="0"/>
            <a:lstStyle/>
            <a:p>
              <a:endParaRPr/>
            </a:p>
          </p:txBody>
        </p:sp>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7" name="Group 6">
            <a:extLst>
              <a:ext uri="{FF2B5EF4-FFF2-40B4-BE49-F238E27FC236}">
                <a16:creationId xmlns:a16="http://schemas.microsoft.com/office/drawing/2014/main" id="{4EA19947-CA55-CDC2-3A9A-BDD24212F92C}"/>
              </a:ext>
            </a:extLst>
          </p:cNvPr>
          <p:cNvGrpSpPr/>
          <p:nvPr/>
        </p:nvGrpSpPr>
        <p:grpSpPr>
          <a:xfrm>
            <a:off x="2510978" y="1580594"/>
            <a:ext cx="5368172" cy="3841827"/>
            <a:chOff x="1905000" y="479202"/>
            <a:chExt cx="5791200" cy="4144574"/>
          </a:xfrm>
        </p:grpSpPr>
        <p:sp>
          <p:nvSpPr>
            <p:cNvPr id="4" name="object 3">
              <a:extLst>
                <a:ext uri="{FF2B5EF4-FFF2-40B4-BE49-F238E27FC236}">
                  <a16:creationId xmlns:a16="http://schemas.microsoft.com/office/drawing/2014/main" id="{D17288C1-A491-38D4-4DC0-1C5CFF062784}"/>
                </a:ext>
              </a:extLst>
            </p:cNvPr>
            <p:cNvSpPr txBox="1"/>
            <p:nvPr/>
          </p:nvSpPr>
          <p:spPr>
            <a:xfrm>
              <a:off x="2362200" y="2800350"/>
              <a:ext cx="4572000" cy="1179810"/>
            </a:xfrm>
            <a:prstGeom prst="rect">
              <a:avLst/>
            </a:prstGeom>
            <a:solidFill>
              <a:schemeClr val="tx1"/>
            </a:solidFill>
          </p:spPr>
          <p:txBody>
            <a:bodyPr vert="horz" wrap="square" lIns="0" tIns="11772" rIns="0" bIns="0" rtlCol="0">
              <a:spAutoFit/>
            </a:bodyPr>
            <a:lstStyle/>
            <a:p>
              <a:pPr marL="11773" algn="ctr">
                <a:spcBef>
                  <a:spcPts val="92"/>
                </a:spcBef>
              </a:pPr>
              <a:r>
                <a:rPr lang="vi-VN" sz="2318" b="1" dirty="0">
                  <a:solidFill>
                    <a:schemeClr val="bg1"/>
                  </a:solidFill>
                  <a:latin typeface="Arial"/>
                  <a:cs typeface="Arial"/>
                </a:rPr>
                <a:t>TỔNG SỐ NGÀY VẬN HÀNH</a:t>
              </a:r>
              <a:br>
                <a:rPr lang="vi-VN" sz="2318" b="1" dirty="0">
                  <a:solidFill>
                    <a:schemeClr val="bg1"/>
                  </a:solidFill>
                  <a:latin typeface="Arial"/>
                  <a:cs typeface="Arial"/>
                </a:rPr>
              </a:br>
              <a:r>
                <a:rPr lang="vi-VN" sz="2318" b="1" dirty="0">
                  <a:solidFill>
                    <a:schemeClr val="bg1"/>
                  </a:solidFill>
                  <a:latin typeface="Arial"/>
                  <a:cs typeface="Arial"/>
                </a:rPr>
                <a:t>MẠNG BITCOIN</a:t>
              </a:r>
            </a:p>
            <a:p>
              <a:pPr marL="11773" algn="ctr">
                <a:spcBef>
                  <a:spcPts val="92"/>
                </a:spcBef>
              </a:pPr>
              <a:r>
                <a:rPr lang="vi-VN" sz="2318" b="1" dirty="0">
                  <a:solidFill>
                    <a:schemeClr val="bg1"/>
                  </a:solidFill>
                  <a:latin typeface="Arial"/>
                  <a:cs typeface="Arial"/>
                </a:rPr>
                <a:t>KHÔNG CÓ LỖI SỰ CỐ MẠNG</a:t>
              </a:r>
              <a:endParaRPr sz="2318" b="1" dirty="0">
                <a:solidFill>
                  <a:schemeClr val="bg1"/>
                </a:solidFill>
                <a:latin typeface="Arial"/>
                <a:cs typeface="Arial"/>
              </a:endParaRPr>
            </a:p>
          </p:txBody>
        </p:sp>
        <p:sp>
          <p:nvSpPr>
            <p:cNvPr id="5" name="TextBox 4">
              <a:extLst>
                <a:ext uri="{FF2B5EF4-FFF2-40B4-BE49-F238E27FC236}">
                  <a16:creationId xmlns:a16="http://schemas.microsoft.com/office/drawing/2014/main" id="{A051D423-4FD1-0AB3-2A3F-F7F4608B2712}"/>
                </a:ext>
              </a:extLst>
            </p:cNvPr>
            <p:cNvSpPr txBox="1"/>
            <p:nvPr/>
          </p:nvSpPr>
          <p:spPr>
            <a:xfrm>
              <a:off x="1905000" y="4154784"/>
              <a:ext cx="5791200" cy="468992"/>
            </a:xfrm>
            <a:prstGeom prst="rect">
              <a:avLst/>
            </a:prstGeom>
            <a:solidFill>
              <a:schemeClr val="tx1"/>
            </a:solidFill>
          </p:spPr>
          <p:txBody>
            <a:bodyPr wrap="square" rtlCol="0">
              <a:spAutoFit/>
            </a:bodyPr>
            <a:lstStyle/>
            <a:p>
              <a:pPr algn="ctr"/>
              <a:r>
                <a:rPr lang="vi-VN" sz="2225" dirty="0">
                  <a:solidFill>
                    <a:schemeClr val="bg1">
                      <a:lumMod val="65000"/>
                    </a:schemeClr>
                  </a:solidFill>
                </a:rPr>
                <a:t>TÍNH ĐẾN NGÀY THÁNG NĂM 2024</a:t>
              </a:r>
              <a:endParaRPr lang="en-AU" sz="2225" dirty="0">
                <a:solidFill>
                  <a:schemeClr val="bg1">
                    <a:lumMod val="65000"/>
                  </a:schemeClr>
                </a:solidFill>
              </a:endParaRPr>
            </a:p>
          </p:txBody>
        </p:sp>
        <p:sp>
          <p:nvSpPr>
            <p:cNvPr id="6" name="object 3">
              <a:extLst>
                <a:ext uri="{FF2B5EF4-FFF2-40B4-BE49-F238E27FC236}">
                  <a16:creationId xmlns:a16="http://schemas.microsoft.com/office/drawing/2014/main" id="{3303A77A-D2AB-949C-F89F-065B8BD15664}"/>
                </a:ext>
              </a:extLst>
            </p:cNvPr>
            <p:cNvSpPr txBox="1"/>
            <p:nvPr/>
          </p:nvSpPr>
          <p:spPr>
            <a:xfrm>
              <a:off x="2133600" y="479202"/>
              <a:ext cx="4876800" cy="2321148"/>
            </a:xfrm>
            <a:prstGeom prst="rect">
              <a:avLst/>
            </a:prstGeom>
            <a:solidFill>
              <a:schemeClr val="tx1"/>
            </a:solidFill>
          </p:spPr>
          <p:txBody>
            <a:bodyPr vert="horz" wrap="square" lIns="0" tIns="11772" rIns="0" bIns="0" rtlCol="0">
              <a:spAutoFit/>
            </a:bodyPr>
            <a:lstStyle/>
            <a:p>
              <a:pPr marL="11773" algn="ctr">
                <a:spcBef>
                  <a:spcPts val="92"/>
                </a:spcBef>
              </a:pPr>
              <a:r>
                <a:rPr lang="vi-VN" sz="13905" b="1" dirty="0">
                  <a:solidFill>
                    <a:srgbClr val="FE4E51"/>
                  </a:solidFill>
                  <a:latin typeface="Arial"/>
                  <a:cs typeface="Arial"/>
                </a:rPr>
                <a:t>4,057</a:t>
              </a:r>
              <a:endParaRPr sz="13905" b="1" dirty="0">
                <a:solidFill>
                  <a:srgbClr val="FE4E51"/>
                </a:solidFill>
                <a:latin typeface="Arial"/>
                <a:cs typeface="Arial"/>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1081860"/>
          </a:xfrm>
          <a:prstGeom prst="rect">
            <a:avLst/>
          </a:prstGeom>
        </p:spPr>
        <p:txBody>
          <a:bodyPr vert="horz" wrap="square" lIns="0" tIns="11772" rIns="0" bIns="0" rtlCol="0">
            <a:spAutoFit/>
          </a:bodyPr>
          <a:lstStyle/>
          <a:p>
            <a:pPr marL="17070">
              <a:spcBef>
                <a:spcPts val="92"/>
              </a:spcBef>
            </a:pPr>
            <a:r>
              <a:rPr lang="vi-VN" spc="-890" dirty="0"/>
              <a:t>CẤU TRÚC PHỨC HỢP</a:t>
            </a:r>
            <a:endParaRPr spc="-890" dirty="0"/>
          </a:p>
        </p:txBody>
      </p:sp>
      <p:sp>
        <p:nvSpPr>
          <p:cNvPr id="5" name="object 5"/>
          <p:cNvSpPr txBox="1">
            <a:spLocks noGrp="1"/>
          </p:cNvSpPr>
          <p:nvPr>
            <p:ph type="body" idx="1"/>
          </p:nvPr>
        </p:nvSpPr>
        <p:spPr>
          <a:xfrm>
            <a:off x="4301923" y="3158652"/>
            <a:ext cx="4425947" cy="1366423"/>
          </a:xfrm>
          <a:prstGeom prst="rect">
            <a:avLst/>
          </a:prstGeom>
        </p:spPr>
        <p:txBody>
          <a:bodyPr vert="horz" wrap="square" lIns="0" tIns="206409" rIns="0" bIns="0" rtlCol="0">
            <a:spAutoFit/>
          </a:bodyPr>
          <a:lstStyle/>
          <a:p>
            <a:pPr marL="61218" marR="4709">
              <a:lnSpc>
                <a:spcPct val="114999"/>
              </a:lnSpc>
              <a:spcBef>
                <a:spcPts val="92"/>
              </a:spcBef>
            </a:pPr>
            <a:r>
              <a:rPr lang="vi-VN" spc="46" dirty="0"/>
              <a:t>Khi một cấu trúc động nảy sinh từ sự tương tác của các thành phần cơ bản và tự điều chỉnh để tiến hóa.</a:t>
            </a:r>
            <a:endParaRPr spc="-10"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7" name="object 7"/>
          <p:cNvSpPr/>
          <p:nvPr/>
        </p:nvSpPr>
        <p:spPr>
          <a:xfrm>
            <a:off x="1564946" y="3221296"/>
            <a:ext cx="1850018" cy="1952437"/>
          </a:xfrm>
          <a:custGeom>
            <a:avLst/>
            <a:gdLst/>
            <a:ahLst/>
            <a:cxnLst/>
            <a:rect l="l" t="t" r="r" b="b"/>
            <a:pathLst>
              <a:path w="1995805" h="2106295">
                <a:moveTo>
                  <a:pt x="816602" y="794257"/>
                </a:moveTo>
                <a:lnTo>
                  <a:pt x="829256" y="762847"/>
                </a:lnTo>
                <a:lnTo>
                  <a:pt x="848134" y="717587"/>
                </a:lnTo>
                <a:lnTo>
                  <a:pt x="864522" y="668117"/>
                </a:lnTo>
                <a:lnTo>
                  <a:pt x="869709" y="624075"/>
                </a:lnTo>
                <a:lnTo>
                  <a:pt x="861455" y="585519"/>
                </a:lnTo>
                <a:lnTo>
                  <a:pt x="844381" y="548147"/>
                </a:lnTo>
                <a:lnTo>
                  <a:pt x="820055" y="515053"/>
                </a:lnTo>
                <a:lnTo>
                  <a:pt x="790049" y="489329"/>
                </a:lnTo>
                <a:lnTo>
                  <a:pt x="748026" y="476911"/>
                </a:lnTo>
                <a:lnTo>
                  <a:pt x="695400" y="474446"/>
                </a:lnTo>
                <a:lnTo>
                  <a:pt x="645367" y="471094"/>
                </a:lnTo>
                <a:lnTo>
                  <a:pt x="611124" y="456017"/>
                </a:lnTo>
                <a:lnTo>
                  <a:pt x="591212" y="427408"/>
                </a:lnTo>
                <a:lnTo>
                  <a:pt x="580254" y="390687"/>
                </a:lnTo>
                <a:lnTo>
                  <a:pt x="585561" y="345853"/>
                </a:lnTo>
                <a:lnTo>
                  <a:pt x="614446" y="292907"/>
                </a:lnTo>
                <a:lnTo>
                  <a:pt x="638222" y="263129"/>
                </a:lnTo>
                <a:lnTo>
                  <a:pt x="669966" y="226285"/>
                </a:lnTo>
                <a:lnTo>
                  <a:pt x="707782" y="185107"/>
                </a:lnTo>
                <a:lnTo>
                  <a:pt x="749774" y="142326"/>
                </a:lnTo>
                <a:lnTo>
                  <a:pt x="794046" y="100675"/>
                </a:lnTo>
                <a:lnTo>
                  <a:pt x="838702" y="62885"/>
                </a:lnTo>
                <a:lnTo>
                  <a:pt x="881845" y="31687"/>
                </a:lnTo>
                <a:lnTo>
                  <a:pt x="921581" y="9815"/>
                </a:lnTo>
                <a:lnTo>
                  <a:pt x="956013" y="0"/>
                </a:lnTo>
                <a:lnTo>
                  <a:pt x="989442" y="5216"/>
                </a:lnTo>
                <a:lnTo>
                  <a:pt x="1048310" y="55361"/>
                </a:lnTo>
                <a:lnTo>
                  <a:pt x="1074874" y="92950"/>
                </a:lnTo>
                <a:lnTo>
                  <a:pt x="1100274" y="133990"/>
                </a:lnTo>
                <a:lnTo>
                  <a:pt x="1125071" y="174813"/>
                </a:lnTo>
                <a:lnTo>
                  <a:pt x="1149828" y="211749"/>
                </a:lnTo>
                <a:lnTo>
                  <a:pt x="1175107" y="241128"/>
                </a:lnTo>
                <a:lnTo>
                  <a:pt x="1216802" y="281692"/>
                </a:lnTo>
                <a:lnTo>
                  <a:pt x="1258498" y="321970"/>
                </a:lnTo>
                <a:lnTo>
                  <a:pt x="1298600" y="356858"/>
                </a:lnTo>
                <a:lnTo>
                  <a:pt x="1335515" y="381251"/>
                </a:lnTo>
                <a:lnTo>
                  <a:pt x="1367648" y="390043"/>
                </a:lnTo>
                <a:lnTo>
                  <a:pt x="1397046" y="369937"/>
                </a:lnTo>
                <a:lnTo>
                  <a:pt x="1417826" y="324312"/>
                </a:lnTo>
                <a:lnTo>
                  <a:pt x="1438409" y="272550"/>
                </a:lnTo>
                <a:lnTo>
                  <a:pt x="1467217" y="234031"/>
                </a:lnTo>
                <a:lnTo>
                  <a:pt x="1507701" y="209479"/>
                </a:lnTo>
                <a:lnTo>
                  <a:pt x="1554967" y="190038"/>
                </a:lnTo>
                <a:lnTo>
                  <a:pt x="1604920" y="180723"/>
                </a:lnTo>
                <a:lnTo>
                  <a:pt x="1653464" y="186550"/>
                </a:lnTo>
                <a:lnTo>
                  <a:pt x="1694543" y="205875"/>
                </a:lnTo>
                <a:lnTo>
                  <a:pt x="1739508" y="236780"/>
                </a:lnTo>
                <a:lnTo>
                  <a:pt x="1782487" y="274826"/>
                </a:lnTo>
                <a:lnTo>
                  <a:pt x="1817611" y="315574"/>
                </a:lnTo>
                <a:lnTo>
                  <a:pt x="1839010" y="354583"/>
                </a:lnTo>
                <a:lnTo>
                  <a:pt x="1843343" y="403907"/>
                </a:lnTo>
                <a:lnTo>
                  <a:pt x="1829860" y="456836"/>
                </a:lnTo>
                <a:lnTo>
                  <a:pt x="1806015" y="508281"/>
                </a:lnTo>
                <a:lnTo>
                  <a:pt x="1779259" y="553153"/>
                </a:lnTo>
                <a:lnTo>
                  <a:pt x="1742746" y="587613"/>
                </a:lnTo>
                <a:lnTo>
                  <a:pt x="1695444" y="615202"/>
                </a:lnTo>
                <a:lnTo>
                  <a:pt x="1653536" y="641904"/>
                </a:lnTo>
                <a:lnTo>
                  <a:pt x="1633204" y="673705"/>
                </a:lnTo>
                <a:lnTo>
                  <a:pt x="1640880" y="712433"/>
                </a:lnTo>
                <a:lnTo>
                  <a:pt x="1667227" y="754819"/>
                </a:lnTo>
                <a:lnTo>
                  <a:pt x="1704777" y="799200"/>
                </a:lnTo>
                <a:lnTo>
                  <a:pt x="1746062" y="843912"/>
                </a:lnTo>
                <a:lnTo>
                  <a:pt x="1777935" y="874150"/>
                </a:lnTo>
                <a:lnTo>
                  <a:pt x="1816633" y="905372"/>
                </a:lnTo>
                <a:lnTo>
                  <a:pt x="1858096" y="936987"/>
                </a:lnTo>
                <a:lnTo>
                  <a:pt x="1898269" y="968406"/>
                </a:lnTo>
                <a:lnTo>
                  <a:pt x="1933093" y="999036"/>
                </a:lnTo>
                <a:lnTo>
                  <a:pt x="1958512" y="1028288"/>
                </a:lnTo>
                <a:lnTo>
                  <a:pt x="1982628" y="1067291"/>
                </a:lnTo>
                <a:lnTo>
                  <a:pt x="1995437" y="1102747"/>
                </a:lnTo>
                <a:lnTo>
                  <a:pt x="1994760" y="1139978"/>
                </a:lnTo>
                <a:lnTo>
                  <a:pt x="1978421" y="1184300"/>
                </a:lnTo>
                <a:lnTo>
                  <a:pt x="1955121" y="1221672"/>
                </a:lnTo>
                <a:lnTo>
                  <a:pt x="1921121" y="1265122"/>
                </a:lnTo>
                <a:lnTo>
                  <a:pt x="1880482" y="1310936"/>
                </a:lnTo>
                <a:lnTo>
                  <a:pt x="1837267" y="1355401"/>
                </a:lnTo>
                <a:lnTo>
                  <a:pt x="1795536" y="1394803"/>
                </a:lnTo>
                <a:lnTo>
                  <a:pt x="1759350" y="1425429"/>
                </a:lnTo>
                <a:lnTo>
                  <a:pt x="1712333" y="1458881"/>
                </a:lnTo>
                <a:lnTo>
                  <a:pt x="1668256" y="1482039"/>
                </a:lnTo>
                <a:lnTo>
                  <a:pt x="1628317" y="1491612"/>
                </a:lnTo>
                <a:lnTo>
                  <a:pt x="1593714" y="1484305"/>
                </a:lnTo>
                <a:lnTo>
                  <a:pt x="1566333" y="1450944"/>
                </a:lnTo>
                <a:lnTo>
                  <a:pt x="1545013" y="1396050"/>
                </a:lnTo>
                <a:lnTo>
                  <a:pt x="1526379" y="1336878"/>
                </a:lnTo>
                <a:lnTo>
                  <a:pt x="1507059" y="1290683"/>
                </a:lnTo>
                <a:lnTo>
                  <a:pt x="1489297" y="1259226"/>
                </a:lnTo>
                <a:lnTo>
                  <a:pt x="1473847" y="1234253"/>
                </a:lnTo>
                <a:lnTo>
                  <a:pt x="1455087" y="1217989"/>
                </a:lnTo>
                <a:lnTo>
                  <a:pt x="1427399" y="1212664"/>
                </a:lnTo>
                <a:lnTo>
                  <a:pt x="1384866" y="1220811"/>
                </a:lnTo>
                <a:lnTo>
                  <a:pt x="1331959" y="1240595"/>
                </a:lnTo>
                <a:lnTo>
                  <a:pt x="1278636" y="1267693"/>
                </a:lnTo>
                <a:lnTo>
                  <a:pt x="1234858" y="1297780"/>
                </a:lnTo>
                <a:lnTo>
                  <a:pt x="1200883" y="1332297"/>
                </a:lnTo>
                <a:lnTo>
                  <a:pt x="1172200" y="1372685"/>
                </a:lnTo>
                <a:lnTo>
                  <a:pt x="1151608" y="1414623"/>
                </a:lnTo>
                <a:lnTo>
                  <a:pt x="1141909" y="1453793"/>
                </a:lnTo>
                <a:lnTo>
                  <a:pt x="1144193" y="1491136"/>
                </a:lnTo>
                <a:lnTo>
                  <a:pt x="1156850" y="1528258"/>
                </a:lnTo>
                <a:lnTo>
                  <a:pt x="1178636" y="1561835"/>
                </a:lnTo>
                <a:lnTo>
                  <a:pt x="1208304" y="1588539"/>
                </a:lnTo>
                <a:lnTo>
                  <a:pt x="1253583" y="1602331"/>
                </a:lnTo>
                <a:lnTo>
                  <a:pt x="1312449" y="1606702"/>
                </a:lnTo>
                <a:lnTo>
                  <a:pt x="1369033" y="1612625"/>
                </a:lnTo>
                <a:lnTo>
                  <a:pt x="1407466" y="1631072"/>
                </a:lnTo>
                <a:lnTo>
                  <a:pt x="1427750" y="1664704"/>
                </a:lnTo>
                <a:lnTo>
                  <a:pt x="1436936" y="1707758"/>
                </a:lnTo>
                <a:lnTo>
                  <a:pt x="1429733" y="1758570"/>
                </a:lnTo>
                <a:lnTo>
                  <a:pt x="1400845" y="1815473"/>
                </a:lnTo>
                <a:lnTo>
                  <a:pt x="1378758" y="1846601"/>
                </a:lnTo>
                <a:lnTo>
                  <a:pt x="1350220" y="1885153"/>
                </a:lnTo>
                <a:lnTo>
                  <a:pt x="1316488" y="1928074"/>
                </a:lnTo>
                <a:lnTo>
                  <a:pt x="1278822" y="1972307"/>
                </a:lnTo>
                <a:lnTo>
                  <a:pt x="1238479" y="2014798"/>
                </a:lnTo>
                <a:lnTo>
                  <a:pt x="1196719" y="2052491"/>
                </a:lnTo>
                <a:lnTo>
                  <a:pt x="1154799" y="2082332"/>
                </a:lnTo>
                <a:lnTo>
                  <a:pt x="1113978" y="2101264"/>
                </a:lnTo>
                <a:lnTo>
                  <a:pt x="1075514" y="2106232"/>
                </a:lnTo>
                <a:lnTo>
                  <a:pt x="1041170" y="2095916"/>
                </a:lnTo>
                <a:lnTo>
                  <a:pt x="1004985" y="2072384"/>
                </a:lnTo>
                <a:lnTo>
                  <a:pt x="967692" y="2038574"/>
                </a:lnTo>
                <a:lnTo>
                  <a:pt x="930026" y="1997424"/>
                </a:lnTo>
                <a:lnTo>
                  <a:pt x="892719" y="1951872"/>
                </a:lnTo>
                <a:lnTo>
                  <a:pt x="856506" y="1904855"/>
                </a:lnTo>
                <a:lnTo>
                  <a:pt x="822121" y="1859311"/>
                </a:lnTo>
                <a:lnTo>
                  <a:pt x="790298" y="1818177"/>
                </a:lnTo>
                <a:lnTo>
                  <a:pt x="761769" y="1784393"/>
                </a:lnTo>
                <a:lnTo>
                  <a:pt x="737269" y="1760895"/>
                </a:lnTo>
                <a:lnTo>
                  <a:pt x="695023" y="1732381"/>
                </a:lnTo>
                <a:lnTo>
                  <a:pt x="671332" y="1728116"/>
                </a:lnTo>
                <a:lnTo>
                  <a:pt x="653969" y="1739697"/>
                </a:lnTo>
                <a:lnTo>
                  <a:pt x="630705" y="1758721"/>
                </a:lnTo>
                <a:lnTo>
                  <a:pt x="607020" y="1783846"/>
                </a:lnTo>
                <a:lnTo>
                  <a:pt x="583299" y="1821419"/>
                </a:lnTo>
                <a:lnTo>
                  <a:pt x="557844" y="1862603"/>
                </a:lnTo>
                <a:lnTo>
                  <a:pt x="528958" y="1898561"/>
                </a:lnTo>
                <a:lnTo>
                  <a:pt x="494944" y="1920456"/>
                </a:lnTo>
                <a:lnTo>
                  <a:pt x="451441" y="1928196"/>
                </a:lnTo>
                <a:lnTo>
                  <a:pt x="399581" y="1927673"/>
                </a:lnTo>
                <a:lnTo>
                  <a:pt x="345904" y="1919024"/>
                </a:lnTo>
                <a:lnTo>
                  <a:pt x="296951" y="1902387"/>
                </a:lnTo>
                <a:lnTo>
                  <a:pt x="259263" y="1877898"/>
                </a:lnTo>
                <a:lnTo>
                  <a:pt x="232362" y="1840962"/>
                </a:lnTo>
                <a:lnTo>
                  <a:pt x="211887" y="1791488"/>
                </a:lnTo>
                <a:lnTo>
                  <a:pt x="198555" y="1736369"/>
                </a:lnTo>
                <a:lnTo>
                  <a:pt x="193084" y="1682498"/>
                </a:lnTo>
                <a:lnTo>
                  <a:pt x="196190" y="1636770"/>
                </a:lnTo>
                <a:lnTo>
                  <a:pt x="219373" y="1591090"/>
                </a:lnTo>
                <a:lnTo>
                  <a:pt x="260086" y="1551451"/>
                </a:lnTo>
                <a:lnTo>
                  <a:pt x="303704" y="1516355"/>
                </a:lnTo>
                <a:lnTo>
                  <a:pt x="335601" y="1484305"/>
                </a:lnTo>
                <a:lnTo>
                  <a:pt x="355369" y="1458760"/>
                </a:lnTo>
                <a:lnTo>
                  <a:pt x="369645" y="1439231"/>
                </a:lnTo>
                <a:lnTo>
                  <a:pt x="374368" y="1418306"/>
                </a:lnTo>
                <a:lnTo>
                  <a:pt x="365476" y="1388569"/>
                </a:lnTo>
                <a:lnTo>
                  <a:pt x="345299" y="1355535"/>
                </a:lnTo>
                <a:lnTo>
                  <a:pt x="314662" y="1316730"/>
                </a:lnTo>
                <a:lnTo>
                  <a:pt x="277486" y="1274725"/>
                </a:lnTo>
                <a:lnTo>
                  <a:pt x="237687" y="1232090"/>
                </a:lnTo>
                <a:lnTo>
                  <a:pt x="199185" y="1191398"/>
                </a:lnTo>
                <a:lnTo>
                  <a:pt x="162896" y="1160469"/>
                </a:lnTo>
                <a:lnTo>
                  <a:pt x="119243" y="1131354"/>
                </a:lnTo>
                <a:lnTo>
                  <a:pt x="74676" y="1102397"/>
                </a:lnTo>
                <a:lnTo>
                  <a:pt x="35647" y="1071944"/>
                </a:lnTo>
                <a:lnTo>
                  <a:pt x="8604" y="1038338"/>
                </a:lnTo>
                <a:lnTo>
                  <a:pt x="0" y="999924"/>
                </a:lnTo>
                <a:lnTo>
                  <a:pt x="8710" y="965863"/>
                </a:lnTo>
                <a:lnTo>
                  <a:pt x="28827" y="926960"/>
                </a:lnTo>
                <a:lnTo>
                  <a:pt x="57553" y="885057"/>
                </a:lnTo>
                <a:lnTo>
                  <a:pt x="92090" y="841994"/>
                </a:lnTo>
                <a:lnTo>
                  <a:pt x="129637" y="799613"/>
                </a:lnTo>
                <a:lnTo>
                  <a:pt x="167397" y="759755"/>
                </a:lnTo>
                <a:lnTo>
                  <a:pt x="202570" y="724260"/>
                </a:lnTo>
                <a:lnTo>
                  <a:pt x="232359" y="694971"/>
                </a:lnTo>
                <a:lnTo>
                  <a:pt x="274636" y="655984"/>
                </a:lnTo>
                <a:lnTo>
                  <a:pt x="316409" y="622940"/>
                </a:lnTo>
                <a:lnTo>
                  <a:pt x="355668" y="598969"/>
                </a:lnTo>
                <a:lnTo>
                  <a:pt x="390403" y="587200"/>
                </a:lnTo>
                <a:lnTo>
                  <a:pt x="418606" y="590763"/>
                </a:lnTo>
                <a:lnTo>
                  <a:pt x="436188" y="617261"/>
                </a:lnTo>
                <a:lnTo>
                  <a:pt x="444487" y="664606"/>
                </a:lnTo>
                <a:lnTo>
                  <a:pt x="449638" y="721396"/>
                </a:lnTo>
                <a:lnTo>
                  <a:pt x="457775" y="776228"/>
                </a:lnTo>
                <a:lnTo>
                  <a:pt x="475035" y="817697"/>
                </a:lnTo>
                <a:lnTo>
                  <a:pt x="512438" y="852828"/>
                </a:lnTo>
                <a:lnTo>
                  <a:pt x="560130" y="879557"/>
                </a:lnTo>
                <a:lnTo>
                  <a:pt x="610830" y="896091"/>
                </a:lnTo>
                <a:lnTo>
                  <a:pt x="657259" y="900639"/>
                </a:lnTo>
                <a:lnTo>
                  <a:pt x="701088" y="886304"/>
                </a:lnTo>
                <a:lnTo>
                  <a:pt x="744997" y="856180"/>
                </a:lnTo>
                <a:lnTo>
                  <a:pt x="783212" y="823465"/>
                </a:lnTo>
                <a:lnTo>
                  <a:pt x="809958" y="801354"/>
                </a:lnTo>
              </a:path>
            </a:pathLst>
          </a:custGeom>
          <a:ln w="76199">
            <a:solidFill>
              <a:srgbClr val="FF595E"/>
            </a:solidFill>
          </a:ln>
        </p:spPr>
        <p:txBody>
          <a:bodyPr wrap="square" lIns="0" tIns="0" rIns="0" bIns="0" rtlCol="0"/>
          <a:lstStyle/>
          <a:p>
            <a:endParaRPr/>
          </a:p>
        </p:txBody>
      </p:sp>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810711"/>
          </a:xfrm>
          <a:prstGeom prst="rect">
            <a:avLst/>
          </a:prstGeom>
        </p:spPr>
        <p:txBody>
          <a:bodyPr vert="horz" wrap="square" lIns="0" tIns="11772" rIns="0" bIns="0" rtlCol="0">
            <a:spAutoFit/>
          </a:bodyPr>
          <a:lstStyle/>
          <a:p>
            <a:pPr marL="17070">
              <a:spcBef>
                <a:spcPts val="92"/>
              </a:spcBef>
            </a:pPr>
            <a:r>
              <a:rPr lang="vi-VN" sz="5191" spc="-140" dirty="0"/>
              <a:t>SẢN PHẨM THAY THẾ</a:t>
            </a:r>
            <a:endParaRPr sz="5191" spc="-140" dirty="0"/>
          </a:p>
        </p:txBody>
      </p:sp>
      <p:sp>
        <p:nvSpPr>
          <p:cNvPr id="5" name="object 5"/>
          <p:cNvSpPr txBox="1"/>
          <p:nvPr/>
        </p:nvSpPr>
        <p:spPr>
          <a:xfrm>
            <a:off x="4173051" y="3355534"/>
            <a:ext cx="4483070" cy="1957612"/>
          </a:xfrm>
          <a:prstGeom prst="rect">
            <a:avLst/>
          </a:prstGeom>
        </p:spPr>
        <p:txBody>
          <a:bodyPr vert="horz" wrap="square" lIns="0" tIns="11772" rIns="0" bIns="0" rtlCol="0">
            <a:spAutoFit/>
          </a:bodyPr>
          <a:lstStyle/>
          <a:p>
            <a:pPr marL="11773" marR="4709">
              <a:lnSpc>
                <a:spcPct val="114999"/>
              </a:lnSpc>
              <a:spcBef>
                <a:spcPts val="92"/>
              </a:spcBef>
            </a:pPr>
            <a:r>
              <a:rPr lang="vi-VN" sz="2225" i="1" dirty="0">
                <a:solidFill>
                  <a:srgbClr val="FFFFFF"/>
                </a:solidFill>
                <a:latin typeface="Calibri"/>
                <a:cs typeface="Calibri"/>
              </a:rPr>
              <a:t>Nếu không có sự bảo hộ của luật pháp</a:t>
            </a:r>
            <a:r>
              <a:rPr sz="2225" i="1" dirty="0">
                <a:solidFill>
                  <a:srgbClr val="FFFFFF"/>
                </a:solidFill>
                <a:latin typeface="Calibri"/>
                <a:cs typeface="Calibri"/>
              </a:rPr>
              <a:t>,</a:t>
            </a:r>
            <a:r>
              <a:rPr sz="2225" i="1" spc="186" dirty="0">
                <a:solidFill>
                  <a:srgbClr val="FFFFFF"/>
                </a:solidFill>
                <a:latin typeface="Calibri"/>
                <a:cs typeface="Calibri"/>
              </a:rPr>
              <a:t> </a:t>
            </a:r>
            <a:r>
              <a:rPr lang="vi-VN" sz="2225" i="1" spc="186" dirty="0">
                <a:solidFill>
                  <a:srgbClr val="FFFFFF"/>
                </a:solidFill>
                <a:latin typeface="Calibri"/>
                <a:cs typeface="Calibri"/>
              </a:rPr>
              <a:t>những loại tiền không có khả năng lưu trữ giá trị sẽ bị thay thế bởi những đồng tiền có giá hơn.</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097113" y="2804168"/>
            <a:ext cx="2786585" cy="2786604"/>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4381" y="1760108"/>
            <a:ext cx="5625403" cy="1905530"/>
          </a:xfrm>
          <a:prstGeom prst="rect">
            <a:avLst/>
          </a:prstGeom>
        </p:spPr>
        <p:txBody>
          <a:bodyPr vert="horz" wrap="square" lIns="0" tIns="11772" rIns="0" bIns="0" rtlCol="0">
            <a:spAutoFit/>
          </a:bodyPr>
          <a:lstStyle/>
          <a:p>
            <a:pPr marL="11184" marR="4709" algn="ctr">
              <a:lnSpc>
                <a:spcPct val="114999"/>
              </a:lnSpc>
              <a:spcBef>
                <a:spcPts val="92"/>
              </a:spcBef>
            </a:pPr>
            <a:r>
              <a:rPr sz="1761" i="1" dirty="0">
                <a:solidFill>
                  <a:srgbClr val="B7B7B7"/>
                </a:solidFill>
              </a:rPr>
              <a:t>“</a:t>
            </a:r>
            <a:r>
              <a:rPr lang="vi-VN" sz="1761" i="1" dirty="0">
                <a:solidFill>
                  <a:srgbClr val="B7B7B7"/>
                </a:solidFill>
              </a:rPr>
              <a:t>Bitcoin đang chuyển dần từ giai đoạn đầu tiên của việc biến đổi thành tiền tệ sang giai đoạn thứ hai.. Không ai sống đủ lâu để được chứng kiến việc chuyển đổi một loại hàng hóa thành tiền tệ (như đang diễn ra với Bitcoin), vì thế có rất ít hiểu biết về quá trình chuyển đổi tiền tệ sẽ như thế nào</a:t>
            </a:r>
            <a:r>
              <a:rPr sz="1761" i="1" spc="-10" dirty="0">
                <a:solidFill>
                  <a:srgbClr val="B7B7B7"/>
                </a:solidFill>
              </a:rPr>
              <a:t>.”</a:t>
            </a:r>
            <a:endParaRPr sz="1761" dirty="0"/>
          </a:p>
          <a:p>
            <a:pPr marL="6475" algn="ctr">
              <a:spcBef>
                <a:spcPts val="310"/>
              </a:spcBef>
            </a:pPr>
            <a:r>
              <a:rPr sz="1947" spc="-828" dirty="0">
                <a:solidFill>
                  <a:srgbClr val="FF595E"/>
                </a:solidFill>
              </a:rPr>
              <a:t>—</a:t>
            </a:r>
            <a:r>
              <a:rPr sz="1947" spc="-250" dirty="0">
                <a:solidFill>
                  <a:srgbClr val="FF595E"/>
                </a:solidFill>
              </a:rPr>
              <a:t>VIJAY</a:t>
            </a:r>
            <a:r>
              <a:rPr sz="1947" spc="-112" dirty="0">
                <a:solidFill>
                  <a:srgbClr val="FF595E"/>
                </a:solidFill>
              </a:rPr>
              <a:t> </a:t>
            </a:r>
            <a:r>
              <a:rPr sz="1947" spc="-334" dirty="0">
                <a:solidFill>
                  <a:srgbClr val="FF595E"/>
                </a:solidFill>
              </a:rPr>
              <a:t>BOYAPATI</a:t>
            </a:r>
            <a:endParaRPr sz="1947" dirty="0"/>
          </a:p>
        </p:txBody>
      </p:sp>
      <p:grpSp>
        <p:nvGrpSpPr>
          <p:cNvPr id="12" name="Group 11">
            <a:extLst>
              <a:ext uri="{FF2B5EF4-FFF2-40B4-BE49-F238E27FC236}">
                <a16:creationId xmlns:a16="http://schemas.microsoft.com/office/drawing/2014/main" id="{14A4724B-6482-69F1-927E-839700C20692}"/>
              </a:ext>
            </a:extLst>
          </p:cNvPr>
          <p:cNvGrpSpPr/>
          <p:nvPr/>
        </p:nvGrpSpPr>
        <p:grpSpPr>
          <a:xfrm>
            <a:off x="1693595" y="4216400"/>
            <a:ext cx="6579618" cy="1003001"/>
            <a:chOff x="1023200" y="3322725"/>
            <a:chExt cx="7098113" cy="1082040"/>
          </a:xfrm>
        </p:grpSpPr>
        <p:sp>
          <p:nvSpPr>
            <p:cNvPr id="3" name="object 3"/>
            <p:cNvSpPr/>
            <p:nvPr/>
          </p:nvSpPr>
          <p:spPr>
            <a:xfrm>
              <a:off x="4239050" y="3322725"/>
              <a:ext cx="2077720" cy="1082040"/>
            </a:xfrm>
            <a:custGeom>
              <a:avLst/>
              <a:gdLst/>
              <a:ahLst/>
              <a:cxnLst/>
              <a:rect l="l" t="t" r="r" b="b"/>
              <a:pathLst>
                <a:path w="2077720" h="1082039">
                  <a:moveTo>
                    <a:pt x="1536449" y="1081499"/>
                  </a:moveTo>
                  <a:lnTo>
                    <a:pt x="0" y="1081499"/>
                  </a:lnTo>
                  <a:lnTo>
                    <a:pt x="540749" y="540749"/>
                  </a:lnTo>
                  <a:lnTo>
                    <a:pt x="0" y="0"/>
                  </a:lnTo>
                  <a:lnTo>
                    <a:pt x="1536449" y="0"/>
                  </a:lnTo>
                  <a:lnTo>
                    <a:pt x="2077199" y="540749"/>
                  </a:lnTo>
                  <a:lnTo>
                    <a:pt x="1536449" y="1081499"/>
                  </a:lnTo>
                  <a:close/>
                </a:path>
              </a:pathLst>
            </a:custGeom>
            <a:solidFill>
              <a:srgbClr val="FFFFFF"/>
            </a:solidFill>
          </p:spPr>
          <p:txBody>
            <a:bodyPr wrap="square" lIns="0" tIns="0" rIns="0" bIns="0" rtlCol="0"/>
            <a:lstStyle/>
            <a:p>
              <a:endParaRPr/>
            </a:p>
          </p:txBody>
        </p:sp>
        <p:sp>
          <p:nvSpPr>
            <p:cNvPr id="4" name="object 4"/>
            <p:cNvSpPr txBox="1"/>
            <p:nvPr/>
          </p:nvSpPr>
          <p:spPr>
            <a:xfrm>
              <a:off x="4814873" y="3541138"/>
              <a:ext cx="1195584" cy="602441"/>
            </a:xfrm>
            <a:prstGeom prst="rect">
              <a:avLst/>
            </a:prstGeom>
          </p:spPr>
          <p:txBody>
            <a:bodyPr vert="horz" wrap="square" lIns="0" tIns="23545" rIns="0" bIns="0" rtlCol="0">
              <a:spAutoFit/>
            </a:bodyPr>
            <a:lstStyle/>
            <a:p>
              <a:pPr marL="34141" marR="4709" indent="-22957">
                <a:lnSpc>
                  <a:spcPts val="2086"/>
                </a:lnSpc>
                <a:spcBef>
                  <a:spcPts val="186"/>
                </a:spcBef>
              </a:pPr>
              <a:r>
                <a:rPr lang="vi-VN" sz="1761" spc="-140" dirty="0">
                  <a:latin typeface="Calibri"/>
                  <a:cs typeface="Calibri"/>
                </a:rPr>
                <a:t>Phương thức</a:t>
              </a:r>
              <a:br>
                <a:rPr lang="vi-VN" sz="1761" spc="-140" dirty="0">
                  <a:latin typeface="Calibri"/>
                  <a:cs typeface="Calibri"/>
                </a:rPr>
              </a:br>
              <a:r>
                <a:rPr lang="vi-VN" sz="1761" spc="-140" dirty="0">
                  <a:latin typeface="Calibri"/>
                  <a:cs typeface="Calibri"/>
                </a:rPr>
                <a:t> trao đổi</a:t>
              </a:r>
              <a:endParaRPr sz="1761" spc="-140" dirty="0">
                <a:latin typeface="Calibri"/>
                <a:cs typeface="Calibri"/>
              </a:endParaRPr>
            </a:p>
          </p:txBody>
        </p:sp>
        <p:sp>
          <p:nvSpPr>
            <p:cNvPr id="5" name="object 5"/>
            <p:cNvSpPr/>
            <p:nvPr/>
          </p:nvSpPr>
          <p:spPr>
            <a:xfrm>
              <a:off x="2432674" y="3322725"/>
              <a:ext cx="2077720" cy="1082040"/>
            </a:xfrm>
            <a:custGeom>
              <a:avLst/>
              <a:gdLst/>
              <a:ahLst/>
              <a:cxnLst/>
              <a:rect l="l" t="t" r="r" b="b"/>
              <a:pathLst>
                <a:path w="2077720" h="1082039">
                  <a:moveTo>
                    <a:pt x="1536449" y="1081499"/>
                  </a:moveTo>
                  <a:lnTo>
                    <a:pt x="0" y="1081499"/>
                  </a:lnTo>
                  <a:lnTo>
                    <a:pt x="540749" y="540749"/>
                  </a:lnTo>
                  <a:lnTo>
                    <a:pt x="0" y="0"/>
                  </a:lnTo>
                  <a:lnTo>
                    <a:pt x="1536449" y="0"/>
                  </a:lnTo>
                  <a:lnTo>
                    <a:pt x="2077199" y="540749"/>
                  </a:lnTo>
                  <a:lnTo>
                    <a:pt x="1536449" y="1081499"/>
                  </a:lnTo>
                  <a:close/>
                </a:path>
              </a:pathLst>
            </a:custGeom>
            <a:solidFill>
              <a:srgbClr val="FF595E"/>
            </a:solidFill>
          </p:spPr>
          <p:txBody>
            <a:bodyPr wrap="square" lIns="0" tIns="0" rIns="0" bIns="0" rtlCol="0"/>
            <a:lstStyle/>
            <a:p>
              <a:endParaRPr/>
            </a:p>
          </p:txBody>
        </p:sp>
        <p:sp>
          <p:nvSpPr>
            <p:cNvPr id="6" name="object 6"/>
            <p:cNvSpPr txBox="1"/>
            <p:nvPr/>
          </p:nvSpPr>
          <p:spPr>
            <a:xfrm>
              <a:off x="3120582" y="3555373"/>
              <a:ext cx="701675" cy="602441"/>
            </a:xfrm>
            <a:prstGeom prst="rect">
              <a:avLst/>
            </a:prstGeom>
          </p:spPr>
          <p:txBody>
            <a:bodyPr vert="horz" wrap="square" lIns="0" tIns="23545" rIns="0" bIns="0" rtlCol="0">
              <a:spAutoFit/>
            </a:bodyPr>
            <a:lstStyle/>
            <a:p>
              <a:pPr marL="116549" marR="4709" indent="-105365">
                <a:lnSpc>
                  <a:spcPts val="2086"/>
                </a:lnSpc>
                <a:spcBef>
                  <a:spcPts val="186"/>
                </a:spcBef>
              </a:pPr>
              <a:r>
                <a:rPr lang="vi-VN" sz="1761" spc="-106" dirty="0">
                  <a:solidFill>
                    <a:srgbClr val="FFFFFF"/>
                  </a:solidFill>
                  <a:latin typeface="Calibri"/>
                  <a:cs typeface="Calibri"/>
                </a:rPr>
                <a:t>Lưu giữ giá trị</a:t>
              </a:r>
              <a:endParaRPr sz="1761" dirty="0">
                <a:latin typeface="Calibri"/>
                <a:cs typeface="Calibri"/>
              </a:endParaRPr>
            </a:p>
          </p:txBody>
        </p:sp>
        <p:sp>
          <p:nvSpPr>
            <p:cNvPr id="7" name="object 7"/>
            <p:cNvSpPr/>
            <p:nvPr/>
          </p:nvSpPr>
          <p:spPr>
            <a:xfrm>
              <a:off x="1023200" y="3322725"/>
              <a:ext cx="1657350" cy="1082040"/>
            </a:xfrm>
            <a:custGeom>
              <a:avLst/>
              <a:gdLst/>
              <a:ahLst/>
              <a:cxnLst/>
              <a:rect l="l" t="t" r="r" b="b"/>
              <a:pathLst>
                <a:path w="1657350" h="1082039">
                  <a:moveTo>
                    <a:pt x="1116150" y="1081499"/>
                  </a:moveTo>
                  <a:lnTo>
                    <a:pt x="0" y="1081499"/>
                  </a:lnTo>
                  <a:lnTo>
                    <a:pt x="0" y="0"/>
                  </a:lnTo>
                  <a:lnTo>
                    <a:pt x="1116150" y="0"/>
                  </a:lnTo>
                  <a:lnTo>
                    <a:pt x="1656900" y="540749"/>
                  </a:lnTo>
                  <a:lnTo>
                    <a:pt x="1116150" y="1081499"/>
                  </a:lnTo>
                  <a:close/>
                </a:path>
              </a:pathLst>
            </a:custGeom>
            <a:solidFill>
              <a:srgbClr val="FF595E"/>
            </a:solidFill>
          </p:spPr>
          <p:txBody>
            <a:bodyPr wrap="square" lIns="0" tIns="0" rIns="0" bIns="0" rtlCol="0"/>
            <a:lstStyle/>
            <a:p>
              <a:endParaRPr/>
            </a:p>
          </p:txBody>
        </p:sp>
        <p:sp>
          <p:nvSpPr>
            <p:cNvPr id="8" name="object 8"/>
            <p:cNvSpPr txBox="1"/>
            <p:nvPr/>
          </p:nvSpPr>
          <p:spPr>
            <a:xfrm>
              <a:off x="1235012" y="3698248"/>
              <a:ext cx="963294" cy="305147"/>
            </a:xfrm>
            <a:prstGeom prst="rect">
              <a:avLst/>
            </a:prstGeom>
          </p:spPr>
          <p:txBody>
            <a:bodyPr vert="horz" wrap="square" lIns="0" tIns="11772" rIns="0" bIns="0" rtlCol="0">
              <a:spAutoFit/>
            </a:bodyPr>
            <a:lstStyle/>
            <a:p>
              <a:pPr marL="11773">
                <a:spcBef>
                  <a:spcPts val="92"/>
                </a:spcBef>
              </a:pPr>
              <a:r>
                <a:rPr lang="vi-VN" sz="1761" spc="-64" dirty="0">
                  <a:solidFill>
                    <a:srgbClr val="FFFFFF"/>
                  </a:solidFill>
                  <a:latin typeface="Calibri"/>
                  <a:cs typeface="Calibri"/>
                </a:rPr>
                <a:t>Sưu tập</a:t>
              </a:r>
              <a:endParaRPr sz="1761" dirty="0">
                <a:latin typeface="Calibri"/>
                <a:cs typeface="Calibri"/>
              </a:endParaRPr>
            </a:p>
          </p:txBody>
        </p:sp>
        <p:sp>
          <p:nvSpPr>
            <p:cNvPr id="9" name="object 9"/>
            <p:cNvSpPr/>
            <p:nvPr/>
          </p:nvSpPr>
          <p:spPr>
            <a:xfrm>
              <a:off x="6043593" y="3322725"/>
              <a:ext cx="2077720" cy="1082040"/>
            </a:xfrm>
            <a:custGeom>
              <a:avLst/>
              <a:gdLst/>
              <a:ahLst/>
              <a:cxnLst/>
              <a:rect l="l" t="t" r="r" b="b"/>
              <a:pathLst>
                <a:path w="2077720" h="1082039">
                  <a:moveTo>
                    <a:pt x="1536449" y="1081499"/>
                  </a:moveTo>
                  <a:lnTo>
                    <a:pt x="0" y="1081499"/>
                  </a:lnTo>
                  <a:lnTo>
                    <a:pt x="540749" y="540749"/>
                  </a:lnTo>
                  <a:lnTo>
                    <a:pt x="0" y="0"/>
                  </a:lnTo>
                  <a:lnTo>
                    <a:pt x="1536449" y="0"/>
                  </a:lnTo>
                  <a:lnTo>
                    <a:pt x="2077199" y="540749"/>
                  </a:lnTo>
                  <a:lnTo>
                    <a:pt x="1536449" y="1081499"/>
                  </a:lnTo>
                  <a:close/>
                </a:path>
              </a:pathLst>
            </a:custGeom>
            <a:solidFill>
              <a:srgbClr val="FFFFFF"/>
            </a:solidFill>
          </p:spPr>
          <p:txBody>
            <a:bodyPr wrap="square" lIns="0" tIns="0" rIns="0" bIns="0" rtlCol="0"/>
            <a:lstStyle/>
            <a:p>
              <a:endParaRPr/>
            </a:p>
          </p:txBody>
        </p:sp>
        <p:sp>
          <p:nvSpPr>
            <p:cNvPr id="10" name="object 10"/>
            <p:cNvSpPr txBox="1"/>
            <p:nvPr/>
          </p:nvSpPr>
          <p:spPr>
            <a:xfrm>
              <a:off x="6736326" y="3555373"/>
              <a:ext cx="883674" cy="602441"/>
            </a:xfrm>
            <a:prstGeom prst="rect">
              <a:avLst/>
            </a:prstGeom>
          </p:spPr>
          <p:txBody>
            <a:bodyPr vert="horz" wrap="square" lIns="0" tIns="23545" rIns="0" bIns="0" rtlCol="0">
              <a:spAutoFit/>
            </a:bodyPr>
            <a:lstStyle/>
            <a:p>
              <a:pPr marL="11773" marR="4709" indent="52389">
                <a:lnSpc>
                  <a:spcPts val="2086"/>
                </a:lnSpc>
                <a:spcBef>
                  <a:spcPts val="186"/>
                </a:spcBef>
              </a:pPr>
              <a:r>
                <a:rPr lang="vi-VN" sz="1761" spc="-140" dirty="0">
                  <a:latin typeface="Calibri"/>
                  <a:cs typeface="Calibri"/>
                </a:rPr>
                <a:t>Đơn vị tiền tệ</a:t>
              </a:r>
              <a:endParaRPr sz="1761" spc="-140" dirty="0">
                <a:latin typeface="Calibri"/>
                <a:cs typeface="Calibri"/>
              </a:endParaRPr>
            </a:p>
          </p:txBody>
        </p:sp>
      </p:grpSp>
      <p:sp>
        <p:nvSpPr>
          <p:cNvPr id="11" name="object 11"/>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3" name="object 3"/>
          <p:cNvSpPr txBox="1">
            <a:spLocks noGrp="1"/>
          </p:cNvSpPr>
          <p:nvPr>
            <p:ph type="title"/>
          </p:nvPr>
        </p:nvSpPr>
        <p:spPr>
          <a:xfrm>
            <a:off x="1441768" y="1540783"/>
            <a:ext cx="6790554" cy="810711"/>
          </a:xfrm>
          <a:prstGeom prst="rect">
            <a:avLst/>
          </a:prstGeom>
        </p:spPr>
        <p:txBody>
          <a:bodyPr vert="horz" wrap="square" lIns="0" tIns="11772" rIns="0" bIns="0" rtlCol="0">
            <a:spAutoFit/>
          </a:bodyPr>
          <a:lstStyle/>
          <a:p>
            <a:pPr marL="17070">
              <a:spcBef>
                <a:spcPts val="92"/>
              </a:spcBef>
            </a:pPr>
            <a:r>
              <a:rPr lang="vi-VN" sz="5191" spc="-140" dirty="0"/>
              <a:t>KIỂM SOÁT THÔNG TIN</a:t>
            </a:r>
            <a:endParaRPr sz="5191" spc="-140" dirty="0"/>
          </a:p>
        </p:txBody>
      </p:sp>
      <p:sp>
        <p:nvSpPr>
          <p:cNvPr id="4" name="object 4"/>
          <p:cNvSpPr txBox="1"/>
          <p:nvPr/>
        </p:nvSpPr>
        <p:spPr>
          <a:xfrm>
            <a:off x="4351796" y="3353284"/>
            <a:ext cx="4304330" cy="1563592"/>
          </a:xfrm>
          <a:prstGeom prst="rect">
            <a:avLst/>
          </a:prstGeom>
        </p:spPr>
        <p:txBody>
          <a:bodyPr vert="horz" wrap="square" lIns="0" tIns="11772" rIns="0" bIns="0" rtlCol="0">
            <a:spAutoFit/>
          </a:bodyPr>
          <a:lstStyle/>
          <a:p>
            <a:pPr marL="11773" marR="4709">
              <a:lnSpc>
                <a:spcPct val="114999"/>
              </a:lnSpc>
              <a:spcBef>
                <a:spcPts val="92"/>
              </a:spcBef>
            </a:pPr>
            <a:r>
              <a:rPr lang="vi-VN" sz="2225" i="1" dirty="0">
                <a:solidFill>
                  <a:srgbClr val="FFFFFF"/>
                </a:solidFill>
                <a:latin typeface="Calibri"/>
                <a:cs typeface="Calibri"/>
              </a:rPr>
              <a:t>Việc cố gắng che giấu, loại bỏ hoặc kiểm duyệt thông tin thường dẫn đến kết quả ngược lại là làm cho nó được công bố rộng rãi hơn.</a:t>
            </a:r>
            <a:endParaRPr sz="2225" dirty="0">
              <a:latin typeface="Calibri"/>
              <a:cs typeface="Calibri"/>
            </a:endParaRPr>
          </a:p>
        </p:txBody>
      </p:sp>
      <p:sp>
        <p:nvSpPr>
          <p:cNvPr id="5" name="object 5"/>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6" name="object 6"/>
          <p:cNvGrpSpPr/>
          <p:nvPr/>
        </p:nvGrpSpPr>
        <p:grpSpPr>
          <a:xfrm>
            <a:off x="1229625" y="2905846"/>
            <a:ext cx="2543995" cy="2549881"/>
            <a:chOff x="522671" y="1908894"/>
            <a:chExt cx="2744470" cy="2750820"/>
          </a:xfrm>
        </p:grpSpPr>
        <p:pic>
          <p:nvPicPr>
            <p:cNvPr id="7" name="object 7"/>
            <p:cNvPicPr/>
            <p:nvPr/>
          </p:nvPicPr>
          <p:blipFill>
            <a:blip r:embed="rId2" cstate="print"/>
            <a:stretch>
              <a:fillRect/>
            </a:stretch>
          </p:blipFill>
          <p:spPr>
            <a:xfrm>
              <a:off x="532196" y="1918419"/>
              <a:ext cx="2725150" cy="2731250"/>
            </a:xfrm>
            <a:prstGeom prst="rect">
              <a:avLst/>
            </a:prstGeom>
          </p:spPr>
        </p:pic>
        <p:sp>
          <p:nvSpPr>
            <p:cNvPr id="8" name="object 8"/>
            <p:cNvSpPr/>
            <p:nvPr/>
          </p:nvSpPr>
          <p:spPr>
            <a:xfrm>
              <a:off x="527434" y="1913657"/>
              <a:ext cx="2734945" cy="2741295"/>
            </a:xfrm>
            <a:custGeom>
              <a:avLst/>
              <a:gdLst/>
              <a:ahLst/>
              <a:cxnLst/>
              <a:rect l="l" t="t" r="r" b="b"/>
              <a:pathLst>
                <a:path w="2734945" h="2741295">
                  <a:moveTo>
                    <a:pt x="0" y="0"/>
                  </a:moveTo>
                  <a:lnTo>
                    <a:pt x="2734675" y="0"/>
                  </a:lnTo>
                  <a:lnTo>
                    <a:pt x="2734675" y="2740775"/>
                  </a:lnTo>
                  <a:lnTo>
                    <a:pt x="0" y="2740775"/>
                  </a:lnTo>
                  <a:lnTo>
                    <a:pt x="0" y="0"/>
                  </a:lnTo>
                  <a:close/>
                </a:path>
              </a:pathLst>
            </a:custGeom>
            <a:ln w="9524">
              <a:solidFill>
                <a:srgbClr val="FFFFFF"/>
              </a:solidFill>
            </a:ln>
          </p:spPr>
          <p:txBody>
            <a:bodyPr wrap="square" lIns="0" tIns="0" rIns="0" bIns="0" rtlCol="0"/>
            <a:lstStyle/>
            <a:p>
              <a:endParaRPr/>
            </a:p>
          </p:txBody>
        </p:sp>
      </p:grpSp>
      <p:sp>
        <p:nvSpPr>
          <p:cNvPr id="9" name="object 9"/>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6" name="Group 5">
            <a:extLst>
              <a:ext uri="{FF2B5EF4-FFF2-40B4-BE49-F238E27FC236}">
                <a16:creationId xmlns:a16="http://schemas.microsoft.com/office/drawing/2014/main" id="{DBBE6874-C87A-EA4B-0E03-B86C856D8A22}"/>
              </a:ext>
            </a:extLst>
          </p:cNvPr>
          <p:cNvGrpSpPr/>
          <p:nvPr/>
        </p:nvGrpSpPr>
        <p:grpSpPr>
          <a:xfrm>
            <a:off x="1954742" y="1480735"/>
            <a:ext cx="6056850" cy="4079103"/>
            <a:chOff x="1304925" y="371475"/>
            <a:chExt cx="6534149" cy="4400549"/>
          </a:xfrm>
        </p:grpSpPr>
        <p:pic>
          <p:nvPicPr>
            <p:cNvPr id="2" name="object 2"/>
            <p:cNvPicPr/>
            <p:nvPr/>
          </p:nvPicPr>
          <p:blipFill>
            <a:blip r:embed="rId2" cstate="print"/>
            <a:stretch>
              <a:fillRect/>
            </a:stretch>
          </p:blipFill>
          <p:spPr>
            <a:xfrm>
              <a:off x="1304925" y="371475"/>
              <a:ext cx="6534149" cy="4400549"/>
            </a:xfrm>
            <a:prstGeom prst="rect">
              <a:avLst/>
            </a:prstGeom>
          </p:spPr>
        </p:pic>
        <p:sp>
          <p:nvSpPr>
            <p:cNvPr id="4" name="TextBox 3">
              <a:extLst>
                <a:ext uri="{FF2B5EF4-FFF2-40B4-BE49-F238E27FC236}">
                  <a16:creationId xmlns:a16="http://schemas.microsoft.com/office/drawing/2014/main" id="{F142004E-B471-49B6-B82D-B44564B940F6}"/>
                </a:ext>
              </a:extLst>
            </p:cNvPr>
            <p:cNvSpPr txBox="1"/>
            <p:nvPr/>
          </p:nvSpPr>
          <p:spPr>
            <a:xfrm>
              <a:off x="3276600" y="3790950"/>
              <a:ext cx="3733800" cy="468992"/>
            </a:xfrm>
            <a:prstGeom prst="rect">
              <a:avLst/>
            </a:prstGeom>
            <a:solidFill>
              <a:schemeClr val="tx1"/>
            </a:solidFill>
          </p:spPr>
          <p:txBody>
            <a:bodyPr wrap="square" rtlCol="0">
              <a:spAutoFit/>
            </a:bodyPr>
            <a:lstStyle/>
            <a:p>
              <a:r>
                <a:rPr lang="vi-VN" sz="2225" dirty="0">
                  <a:solidFill>
                    <a:schemeClr val="bg1">
                      <a:lumMod val="65000"/>
                    </a:schemeClr>
                  </a:solidFill>
                </a:rPr>
                <a:t>MỨC ĐỘ LAN TỎA</a:t>
              </a:r>
              <a:endParaRPr lang="en-AU" sz="2225" dirty="0">
                <a:solidFill>
                  <a:schemeClr val="bg1">
                    <a:lumMod val="65000"/>
                  </a:schemeClr>
                </a:solidFill>
              </a:endParaRPr>
            </a:p>
          </p:txBody>
        </p:sp>
        <p:sp>
          <p:nvSpPr>
            <p:cNvPr id="5" name="TextBox 4">
              <a:extLst>
                <a:ext uri="{FF2B5EF4-FFF2-40B4-BE49-F238E27FC236}">
                  <a16:creationId xmlns:a16="http://schemas.microsoft.com/office/drawing/2014/main" id="{BCCFDEEA-540A-2135-2867-290F9CE53444}"/>
                </a:ext>
              </a:extLst>
            </p:cNvPr>
            <p:cNvSpPr txBox="1"/>
            <p:nvPr/>
          </p:nvSpPr>
          <p:spPr>
            <a:xfrm rot="16200000">
              <a:off x="1063201" y="2041951"/>
              <a:ext cx="2362200" cy="830997"/>
            </a:xfrm>
            <a:prstGeom prst="rect">
              <a:avLst/>
            </a:prstGeom>
            <a:solidFill>
              <a:schemeClr val="tx1"/>
            </a:solidFill>
          </p:spPr>
          <p:txBody>
            <a:bodyPr wrap="square" rtlCol="0">
              <a:spAutoFit/>
            </a:bodyPr>
            <a:lstStyle/>
            <a:p>
              <a:pPr algn="ctr"/>
              <a:r>
                <a:rPr lang="vi-VN" sz="2225" dirty="0">
                  <a:solidFill>
                    <a:schemeClr val="bg1">
                      <a:lumMod val="65000"/>
                    </a:schemeClr>
                  </a:solidFill>
                </a:rPr>
                <a:t>MỨC ĐỘ </a:t>
              </a:r>
              <a:br>
                <a:rPr lang="vi-VN" sz="2225" dirty="0">
                  <a:solidFill>
                    <a:schemeClr val="bg1">
                      <a:lumMod val="65000"/>
                    </a:schemeClr>
                  </a:solidFill>
                </a:rPr>
              </a:br>
              <a:r>
                <a:rPr lang="vi-VN" sz="2225" dirty="0">
                  <a:solidFill>
                    <a:schemeClr val="bg1">
                      <a:lumMod val="65000"/>
                    </a:schemeClr>
                  </a:solidFill>
                </a:rPr>
                <a:t>KIỂM DUYỆT</a:t>
              </a:r>
              <a:endParaRPr lang="en-AU" sz="2225" dirty="0">
                <a:solidFill>
                  <a:schemeClr val="bg1">
                    <a:lumMod val="65000"/>
                  </a:schemeClr>
                </a:solidFil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ĐẠO ĐỨC</a:t>
            </a:r>
            <a:endParaRPr sz="6118" spc="-140" dirty="0"/>
          </a:p>
        </p:txBody>
      </p:sp>
      <p:sp>
        <p:nvSpPr>
          <p:cNvPr id="5" name="object 5"/>
          <p:cNvSpPr txBox="1"/>
          <p:nvPr/>
        </p:nvSpPr>
        <p:spPr>
          <a:xfrm>
            <a:off x="4351796" y="3353284"/>
            <a:ext cx="4304330" cy="1563592"/>
          </a:xfrm>
          <a:prstGeom prst="rect">
            <a:avLst/>
          </a:prstGeom>
        </p:spPr>
        <p:txBody>
          <a:bodyPr vert="horz" wrap="square" lIns="0" tIns="11772" rIns="0" bIns="0" rtlCol="0">
            <a:spAutoFit/>
          </a:bodyPr>
          <a:lstStyle/>
          <a:p>
            <a:pPr marL="11773" marR="4709">
              <a:lnSpc>
                <a:spcPct val="114999"/>
              </a:lnSpc>
              <a:spcBef>
                <a:spcPts val="92"/>
              </a:spcBef>
            </a:pPr>
            <a:r>
              <a:rPr lang="vi-VN" sz="2225" i="1" spc="46" dirty="0">
                <a:solidFill>
                  <a:srgbClr val="FFFFFF"/>
                </a:solidFill>
                <a:latin typeface="Calibri"/>
                <a:cs typeface="Calibri"/>
              </a:rPr>
              <a:t>Khi một bên có nghĩa vụ phục vụ lợi ích của người khác, nhưng thay vào đó đặt lợi ích của chính mình lên hàng đầu.</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572298" y="3344628"/>
            <a:ext cx="1836480" cy="1568071"/>
            <a:chOff x="892349" y="2382249"/>
            <a:chExt cx="1981200" cy="1691639"/>
          </a:xfrm>
        </p:grpSpPr>
        <p:sp>
          <p:nvSpPr>
            <p:cNvPr id="8" name="object 8"/>
            <p:cNvSpPr/>
            <p:nvPr/>
          </p:nvSpPr>
          <p:spPr>
            <a:xfrm>
              <a:off x="930449" y="2420349"/>
              <a:ext cx="1905000" cy="1615440"/>
            </a:xfrm>
            <a:custGeom>
              <a:avLst/>
              <a:gdLst/>
              <a:ahLst/>
              <a:cxnLst/>
              <a:rect l="l" t="t" r="r" b="b"/>
              <a:pathLst>
                <a:path w="1905000" h="1615439">
                  <a:moveTo>
                    <a:pt x="0" y="1615199"/>
                  </a:moveTo>
                  <a:lnTo>
                    <a:pt x="952349" y="0"/>
                  </a:lnTo>
                  <a:lnTo>
                    <a:pt x="1904699" y="1615199"/>
                  </a:lnTo>
                  <a:lnTo>
                    <a:pt x="0" y="1615199"/>
                  </a:lnTo>
                  <a:close/>
                </a:path>
              </a:pathLst>
            </a:custGeom>
            <a:ln w="76199">
              <a:solidFill>
                <a:srgbClr val="FFFFFF"/>
              </a:solidFill>
            </a:ln>
          </p:spPr>
          <p:txBody>
            <a:bodyPr wrap="square" lIns="0" tIns="0" rIns="0" bIns="0" rtlCol="0"/>
            <a:lstStyle/>
            <a:p>
              <a:endParaRPr/>
            </a:p>
          </p:txBody>
        </p:sp>
        <p:sp>
          <p:nvSpPr>
            <p:cNvPr id="9" name="object 9"/>
            <p:cNvSpPr/>
            <p:nvPr/>
          </p:nvSpPr>
          <p:spPr>
            <a:xfrm>
              <a:off x="1398236" y="2934249"/>
              <a:ext cx="969010" cy="862330"/>
            </a:xfrm>
            <a:custGeom>
              <a:avLst/>
              <a:gdLst/>
              <a:ahLst/>
              <a:cxnLst/>
              <a:rect l="l" t="t" r="r" b="b"/>
              <a:pathLst>
                <a:path w="969010" h="862329">
                  <a:moveTo>
                    <a:pt x="968399" y="861899"/>
                  </a:moveTo>
                  <a:lnTo>
                    <a:pt x="0" y="861899"/>
                  </a:lnTo>
                  <a:lnTo>
                    <a:pt x="482863" y="0"/>
                  </a:lnTo>
                  <a:lnTo>
                    <a:pt x="968399" y="861899"/>
                  </a:lnTo>
                  <a:close/>
                </a:path>
              </a:pathLst>
            </a:custGeom>
            <a:solidFill>
              <a:srgbClr val="FF595E"/>
            </a:solidFill>
          </p:spPr>
          <p:txBody>
            <a:bodyPr wrap="square" lIns="0" tIns="0" rIns="0" bIns="0" rtlCol="0"/>
            <a:lstStyle/>
            <a:p>
              <a:endParaRPr/>
            </a:p>
          </p:txBody>
        </p:sp>
        <p:sp>
          <p:nvSpPr>
            <p:cNvPr id="10" name="object 10"/>
            <p:cNvSpPr/>
            <p:nvPr/>
          </p:nvSpPr>
          <p:spPr>
            <a:xfrm>
              <a:off x="1398236" y="2934249"/>
              <a:ext cx="969010" cy="862330"/>
            </a:xfrm>
            <a:custGeom>
              <a:avLst/>
              <a:gdLst/>
              <a:ahLst/>
              <a:cxnLst/>
              <a:rect l="l" t="t" r="r" b="b"/>
              <a:pathLst>
                <a:path w="969010" h="862329">
                  <a:moveTo>
                    <a:pt x="0" y="861899"/>
                  </a:moveTo>
                  <a:lnTo>
                    <a:pt x="482863" y="0"/>
                  </a:lnTo>
                  <a:lnTo>
                    <a:pt x="968399" y="861899"/>
                  </a:lnTo>
                  <a:lnTo>
                    <a:pt x="0" y="861899"/>
                  </a:lnTo>
                  <a:close/>
                </a:path>
              </a:pathLst>
            </a:custGeom>
            <a:ln w="76199">
              <a:solidFill>
                <a:srgbClr val="FF595E"/>
              </a:solidFill>
            </a:ln>
          </p:spPr>
          <p:txBody>
            <a:bodyPr wrap="square" lIns="0" tIns="0" rIns="0" bIns="0" rtlCol="0"/>
            <a:lstStyle/>
            <a:p>
              <a:endParaRPr/>
            </a:p>
          </p:txBody>
        </p:sp>
      </p:grpSp>
      <p:sp>
        <p:nvSpPr>
          <p:cNvPr id="11" name="object 11"/>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83391" y="1136395"/>
            <a:ext cx="5037804" cy="4767782"/>
          </a:xfrm>
          <a:prstGeom prst="rect">
            <a:avLst/>
          </a:prstGeom>
        </p:spPr>
      </p:pic>
      <p:sp>
        <p:nvSpPr>
          <p:cNvPr id="3" name="object 3"/>
          <p:cNvSpPr txBox="1"/>
          <p:nvPr/>
        </p:nvSpPr>
        <p:spPr>
          <a:xfrm>
            <a:off x="1310203" y="1542538"/>
            <a:ext cx="5156270" cy="3671978"/>
          </a:xfrm>
          <a:prstGeom prst="rect">
            <a:avLst/>
          </a:prstGeom>
        </p:spPr>
        <p:txBody>
          <a:bodyPr vert="horz" wrap="square" lIns="0" tIns="11772" rIns="0" bIns="0" rtlCol="0">
            <a:spAutoFit/>
          </a:bodyPr>
          <a:lstStyle/>
          <a:p>
            <a:pPr marL="11773" marR="4709">
              <a:lnSpc>
                <a:spcPct val="125000"/>
              </a:lnSpc>
              <a:spcBef>
                <a:spcPts val="92"/>
              </a:spcBef>
            </a:pPr>
            <a:r>
              <a:rPr sz="2318" i="1" dirty="0">
                <a:solidFill>
                  <a:srgbClr val="B7B7B7"/>
                </a:solidFill>
                <a:latin typeface="Calibri"/>
                <a:cs typeface="Calibri"/>
              </a:rPr>
              <a:t>“</a:t>
            </a:r>
            <a:r>
              <a:rPr lang="vi-VN" sz="2318" i="1" dirty="0">
                <a:solidFill>
                  <a:srgbClr val="B7B7B7"/>
                </a:solidFill>
                <a:latin typeface="Calibri"/>
                <a:cs typeface="Calibri"/>
              </a:rPr>
              <a:t>Vấn đề cơ bản của tiền tệ thường là phải có niềm tin cần thiết để làm cho nó hoạt động. Ngân hàng trung ương phải được tin tưởng để không làm giảm giá trị của tiền tệ, nhưng lịch sử minh chứng ngược lại, các loại tiền tệ pháp định đầy rẫy những vi phạm, phản bội niềm tin đó</a:t>
            </a:r>
            <a:r>
              <a:rPr sz="2318" i="1" spc="-10" dirty="0">
                <a:solidFill>
                  <a:srgbClr val="B7B7B7"/>
                </a:solidFill>
                <a:latin typeface="Calibri"/>
                <a:cs typeface="Calibri"/>
              </a:rPr>
              <a:t>.”</a:t>
            </a:r>
            <a:endParaRPr sz="2318" dirty="0">
              <a:latin typeface="Calibri"/>
              <a:cs typeface="Calibri"/>
            </a:endParaRPr>
          </a:p>
          <a:p>
            <a:pPr marL="11773">
              <a:spcBef>
                <a:spcPts val="668"/>
              </a:spcBef>
            </a:pPr>
            <a:r>
              <a:rPr sz="2966" spc="-997" dirty="0">
                <a:solidFill>
                  <a:srgbClr val="FF595E"/>
                </a:solidFill>
                <a:latin typeface="Calibri"/>
                <a:cs typeface="Calibri"/>
              </a:rPr>
              <a:t>—</a:t>
            </a:r>
            <a:r>
              <a:rPr sz="2966" spc="-492" dirty="0">
                <a:solidFill>
                  <a:srgbClr val="FF595E"/>
                </a:solidFill>
                <a:latin typeface="Calibri"/>
                <a:cs typeface="Calibri"/>
              </a:rPr>
              <a:t>SATOSHI</a:t>
            </a:r>
            <a:r>
              <a:rPr sz="2966" spc="-176" dirty="0">
                <a:solidFill>
                  <a:srgbClr val="FF595E"/>
                </a:solidFill>
                <a:latin typeface="Calibri"/>
                <a:cs typeface="Calibri"/>
              </a:rPr>
              <a:t> </a:t>
            </a:r>
            <a:r>
              <a:rPr sz="2966" spc="-630" dirty="0">
                <a:solidFill>
                  <a:srgbClr val="FF595E"/>
                </a:solidFill>
                <a:latin typeface="Calibri"/>
                <a:cs typeface="Calibri"/>
              </a:rPr>
              <a:t>NAKAMOTO</a:t>
            </a:r>
            <a:endParaRPr sz="2966" dirty="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BÊN THỨ 3</a:t>
            </a:r>
            <a:endParaRPr sz="6118" spc="-140" dirty="0"/>
          </a:p>
        </p:txBody>
      </p:sp>
      <p:sp>
        <p:nvSpPr>
          <p:cNvPr id="5" name="object 5"/>
          <p:cNvSpPr txBox="1"/>
          <p:nvPr/>
        </p:nvSpPr>
        <p:spPr>
          <a:xfrm>
            <a:off x="4351797" y="3412801"/>
            <a:ext cx="4233696"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Rủi ro về k</a:t>
            </a:r>
            <a:r>
              <a:rPr lang="en-AU" sz="2225" i="1" spc="84" dirty="0" err="1">
                <a:solidFill>
                  <a:srgbClr val="FFFFFF"/>
                </a:solidFill>
                <a:latin typeface="Calibri"/>
                <a:cs typeface="Calibri"/>
              </a:rPr>
              <a:t>hả</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năng</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không</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thực</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hiện</a:t>
            </a:r>
            <a:r>
              <a:rPr lang="en-AU" sz="2225" i="1" spc="84" dirty="0">
                <a:solidFill>
                  <a:srgbClr val="FFFFFF"/>
                </a:solidFill>
                <a:latin typeface="Calibri"/>
                <a:cs typeface="Calibri"/>
              </a:rPr>
              <a:t> cam </a:t>
            </a:r>
            <a:r>
              <a:rPr lang="en-AU" sz="2225" i="1" spc="84" dirty="0" err="1">
                <a:solidFill>
                  <a:srgbClr val="FFFFFF"/>
                </a:solidFill>
                <a:latin typeface="Calibri"/>
                <a:cs typeface="Calibri"/>
              </a:rPr>
              <a:t>kết</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của</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mình</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trong</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giao</a:t>
            </a:r>
            <a:r>
              <a:rPr lang="en-AU" sz="2225" i="1" spc="84" dirty="0">
                <a:solidFill>
                  <a:srgbClr val="FFFFFF"/>
                </a:solidFill>
                <a:latin typeface="Calibri"/>
                <a:cs typeface="Calibri"/>
              </a:rPr>
              <a:t> </a:t>
            </a:r>
            <a:r>
              <a:rPr lang="en-AU" sz="2225" i="1" spc="84" dirty="0" err="1">
                <a:solidFill>
                  <a:srgbClr val="FFFFFF"/>
                </a:solidFill>
                <a:latin typeface="Calibri"/>
                <a:cs typeface="Calibri"/>
              </a:rPr>
              <a:t>dịch</a:t>
            </a:r>
            <a:r>
              <a:rPr lang="vi-VN" sz="2225" i="1" spc="84" dirty="0">
                <a:solidFill>
                  <a:srgbClr val="FFFFFF"/>
                </a:solidFill>
                <a:latin typeface="Calibri"/>
                <a:cs typeface="Calibri"/>
              </a:rPr>
              <a:t> thông qua bên thứ 3</a:t>
            </a:r>
            <a:r>
              <a:rPr lang="en-AU" sz="2225" i="1" spc="84" dirty="0">
                <a:solidFill>
                  <a:srgbClr val="FFFFFF"/>
                </a:solidFill>
                <a:latin typeface="Calibri"/>
                <a:cs typeface="Calibri"/>
              </a:rPr>
              <a:t>.</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696488" y="3280132"/>
            <a:ext cx="1587827" cy="1440971"/>
          </a:xfrm>
          <a:prstGeom prst="rect">
            <a:avLst/>
          </a:prstGeom>
        </p:spPr>
      </p:pic>
      <p:sp>
        <p:nvSpPr>
          <p:cNvPr id="8" name="object 8"/>
          <p:cNvSpPr/>
          <p:nvPr/>
        </p:nvSpPr>
        <p:spPr>
          <a:xfrm>
            <a:off x="2218842" y="4833059"/>
            <a:ext cx="543292" cy="371416"/>
          </a:xfrm>
          <a:custGeom>
            <a:avLst/>
            <a:gdLst/>
            <a:ahLst/>
            <a:cxnLst/>
            <a:rect l="l" t="t" r="r" b="b"/>
            <a:pathLst>
              <a:path w="586105" h="400685">
                <a:moveTo>
                  <a:pt x="292949" y="400199"/>
                </a:moveTo>
                <a:lnTo>
                  <a:pt x="0" y="200099"/>
                </a:lnTo>
                <a:lnTo>
                  <a:pt x="146474" y="200099"/>
                </a:lnTo>
                <a:lnTo>
                  <a:pt x="146474" y="0"/>
                </a:lnTo>
                <a:lnTo>
                  <a:pt x="439424" y="0"/>
                </a:lnTo>
                <a:lnTo>
                  <a:pt x="439424" y="200099"/>
                </a:lnTo>
                <a:lnTo>
                  <a:pt x="585899" y="200099"/>
                </a:lnTo>
                <a:lnTo>
                  <a:pt x="292949" y="400199"/>
                </a:lnTo>
                <a:close/>
              </a:path>
            </a:pathLst>
          </a:custGeom>
          <a:solidFill>
            <a:srgbClr val="FFFFFF"/>
          </a:solidFill>
        </p:spPr>
        <p:txBody>
          <a:bodyPr wrap="square" lIns="0" tIns="0" rIns="0" bIns="0" rtlCol="0"/>
          <a:lstStyle/>
          <a:p>
            <a:endParaRPr/>
          </a:p>
        </p:txBody>
      </p:sp>
      <p:sp>
        <p:nvSpPr>
          <p:cNvPr id="9" name="object 9"/>
          <p:cNvSpPr txBox="1"/>
          <p:nvPr/>
        </p:nvSpPr>
        <p:spPr>
          <a:xfrm>
            <a:off x="7539145" y="1766989"/>
            <a:ext cx="994099"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11" name="Group 10">
            <a:extLst>
              <a:ext uri="{FF2B5EF4-FFF2-40B4-BE49-F238E27FC236}">
                <a16:creationId xmlns:a16="http://schemas.microsoft.com/office/drawing/2014/main" id="{72147FA9-892B-7DEC-81A3-831C6F335765}"/>
              </a:ext>
            </a:extLst>
          </p:cNvPr>
          <p:cNvGrpSpPr/>
          <p:nvPr/>
        </p:nvGrpSpPr>
        <p:grpSpPr>
          <a:xfrm>
            <a:off x="2284314" y="1367109"/>
            <a:ext cx="5397717" cy="4137021"/>
            <a:chOff x="1660473" y="248899"/>
            <a:chExt cx="5823074" cy="4463032"/>
          </a:xfrm>
        </p:grpSpPr>
        <p:pic>
          <p:nvPicPr>
            <p:cNvPr id="2" name="object 2"/>
            <p:cNvPicPr/>
            <p:nvPr/>
          </p:nvPicPr>
          <p:blipFill>
            <a:blip r:embed="rId2" cstate="print"/>
            <a:stretch>
              <a:fillRect/>
            </a:stretch>
          </p:blipFill>
          <p:spPr>
            <a:xfrm>
              <a:off x="1660473" y="248899"/>
              <a:ext cx="5823074" cy="4168850"/>
            </a:xfrm>
            <a:prstGeom prst="rect">
              <a:avLst/>
            </a:prstGeom>
          </p:spPr>
        </p:pic>
        <p:sp>
          <p:nvSpPr>
            <p:cNvPr id="4" name="object 4"/>
            <p:cNvSpPr txBox="1"/>
            <p:nvPr/>
          </p:nvSpPr>
          <p:spPr>
            <a:xfrm>
              <a:off x="2514600" y="4483663"/>
              <a:ext cx="4648200" cy="228268"/>
            </a:xfrm>
            <a:prstGeom prst="rect">
              <a:avLst/>
            </a:prstGeom>
          </p:spPr>
          <p:txBody>
            <a:bodyPr vert="horz" wrap="square" lIns="0" tIns="11772" rIns="0" bIns="0" rtlCol="0">
              <a:spAutoFit/>
            </a:bodyPr>
            <a:lstStyle/>
            <a:p>
              <a:pPr marL="11773">
                <a:spcBef>
                  <a:spcPts val="92"/>
                </a:spcBef>
              </a:pPr>
              <a:r>
                <a:rPr lang="vi-VN" sz="1298" dirty="0">
                  <a:solidFill>
                    <a:srgbClr val="999999"/>
                  </a:solidFill>
                  <a:latin typeface="Calibri"/>
                  <a:cs typeface="Calibri"/>
                </a:rPr>
                <a:t>Được chỉnh sửa từ cuốn sách </a:t>
              </a:r>
              <a:r>
                <a:rPr sz="1298" i="1" spc="41" dirty="0">
                  <a:solidFill>
                    <a:srgbClr val="999999"/>
                  </a:solidFill>
                  <a:latin typeface="Calibri"/>
                  <a:cs typeface="Calibri"/>
                </a:rPr>
                <a:t>Layered</a:t>
              </a:r>
              <a:r>
                <a:rPr sz="1298" i="1" spc="135" dirty="0">
                  <a:solidFill>
                    <a:srgbClr val="999999"/>
                  </a:solidFill>
                  <a:latin typeface="Calibri"/>
                  <a:cs typeface="Calibri"/>
                </a:rPr>
                <a:t> </a:t>
              </a:r>
              <a:r>
                <a:rPr sz="1298" i="1" dirty="0">
                  <a:solidFill>
                    <a:srgbClr val="999999"/>
                  </a:solidFill>
                  <a:latin typeface="Calibri"/>
                  <a:cs typeface="Calibri"/>
                </a:rPr>
                <a:t>Money</a:t>
              </a:r>
              <a:r>
                <a:rPr sz="1298" i="1" spc="140" dirty="0">
                  <a:solidFill>
                    <a:srgbClr val="999999"/>
                  </a:solidFill>
                  <a:latin typeface="Calibri"/>
                  <a:cs typeface="Calibri"/>
                </a:rPr>
                <a:t> </a:t>
              </a:r>
              <a:r>
                <a:rPr lang="vi-VN" sz="1298" dirty="0">
                  <a:solidFill>
                    <a:srgbClr val="999999"/>
                  </a:solidFill>
                  <a:latin typeface="Calibri"/>
                  <a:cs typeface="Calibri"/>
                </a:rPr>
                <a:t>của</a:t>
              </a:r>
              <a:r>
                <a:rPr sz="1298" spc="135" dirty="0">
                  <a:solidFill>
                    <a:srgbClr val="999999"/>
                  </a:solidFill>
                  <a:latin typeface="Calibri"/>
                  <a:cs typeface="Calibri"/>
                </a:rPr>
                <a:t> </a:t>
              </a:r>
              <a:r>
                <a:rPr sz="1298" dirty="0">
                  <a:solidFill>
                    <a:srgbClr val="999999"/>
                  </a:solidFill>
                  <a:latin typeface="Calibri"/>
                  <a:cs typeface="Calibri"/>
                </a:rPr>
                <a:t>Nik</a:t>
              </a:r>
              <a:r>
                <a:rPr sz="1298" spc="135" dirty="0">
                  <a:solidFill>
                    <a:srgbClr val="999999"/>
                  </a:solidFill>
                  <a:latin typeface="Calibri"/>
                  <a:cs typeface="Calibri"/>
                </a:rPr>
                <a:t> </a:t>
              </a:r>
              <a:r>
                <a:rPr sz="1298" spc="-10" dirty="0">
                  <a:solidFill>
                    <a:srgbClr val="999999"/>
                  </a:solidFill>
                  <a:latin typeface="Calibri"/>
                  <a:cs typeface="Calibri"/>
                </a:rPr>
                <a:t>Bhatia</a:t>
              </a:r>
              <a:endParaRPr sz="1298" dirty="0">
                <a:latin typeface="Calibri"/>
                <a:cs typeface="Calibri"/>
              </a:endParaRPr>
            </a:p>
          </p:txBody>
        </p:sp>
        <p:sp>
          <p:nvSpPr>
            <p:cNvPr id="5" name="TextBox 4">
              <a:extLst>
                <a:ext uri="{FF2B5EF4-FFF2-40B4-BE49-F238E27FC236}">
                  <a16:creationId xmlns:a16="http://schemas.microsoft.com/office/drawing/2014/main" id="{0B7C1856-AE1D-22E4-06BD-E942AE3BC75F}"/>
                </a:ext>
              </a:extLst>
            </p:cNvPr>
            <p:cNvSpPr txBox="1"/>
            <p:nvPr/>
          </p:nvSpPr>
          <p:spPr>
            <a:xfrm rot="19942146">
              <a:off x="4612868" y="362959"/>
              <a:ext cx="1326258" cy="1207760"/>
            </a:xfrm>
            <a:prstGeom prst="rect">
              <a:avLst/>
            </a:prstGeom>
            <a:solidFill>
              <a:schemeClr val="tx1"/>
            </a:solidFill>
          </p:spPr>
          <p:txBody>
            <a:bodyPr wrap="square" rtlCol="0">
              <a:spAutoFit/>
            </a:bodyPr>
            <a:lstStyle/>
            <a:p>
              <a:r>
                <a:rPr lang="vi-VN" sz="2225" dirty="0">
                  <a:solidFill>
                    <a:schemeClr val="bg1"/>
                  </a:solidFill>
                  <a:highlight>
                    <a:srgbClr val="000000"/>
                  </a:highlight>
                </a:rPr>
                <a:t>Tầng thứ nhất</a:t>
              </a:r>
              <a:endParaRPr lang="en-AU" sz="2225" dirty="0">
                <a:solidFill>
                  <a:schemeClr val="bg1"/>
                </a:solidFill>
                <a:highlight>
                  <a:srgbClr val="000000"/>
                </a:highlight>
              </a:endParaRPr>
            </a:p>
          </p:txBody>
        </p:sp>
        <p:sp>
          <p:nvSpPr>
            <p:cNvPr id="6" name="TextBox 5">
              <a:extLst>
                <a:ext uri="{FF2B5EF4-FFF2-40B4-BE49-F238E27FC236}">
                  <a16:creationId xmlns:a16="http://schemas.microsoft.com/office/drawing/2014/main" id="{FFD3AF5F-D98C-6C0D-0F6B-9D6DBA58C944}"/>
                </a:ext>
              </a:extLst>
            </p:cNvPr>
            <p:cNvSpPr txBox="1"/>
            <p:nvPr/>
          </p:nvSpPr>
          <p:spPr>
            <a:xfrm rot="19942146">
              <a:off x="6048812" y="2722526"/>
              <a:ext cx="1175222" cy="830997"/>
            </a:xfrm>
            <a:prstGeom prst="rect">
              <a:avLst/>
            </a:prstGeom>
            <a:solidFill>
              <a:schemeClr val="tx1"/>
            </a:solidFill>
          </p:spPr>
          <p:txBody>
            <a:bodyPr wrap="square" rtlCol="0">
              <a:spAutoFit/>
            </a:bodyPr>
            <a:lstStyle/>
            <a:p>
              <a:r>
                <a:rPr lang="vi-VN" sz="2225" dirty="0">
                  <a:solidFill>
                    <a:schemeClr val="bg1"/>
                  </a:solidFill>
                  <a:highlight>
                    <a:srgbClr val="000000"/>
                  </a:highlight>
                </a:rPr>
                <a:t>Tầng thứ hai</a:t>
              </a:r>
              <a:endParaRPr lang="en-AU" sz="2225" dirty="0">
                <a:solidFill>
                  <a:schemeClr val="bg1"/>
                </a:solidFill>
                <a:highlight>
                  <a:srgbClr val="000000"/>
                </a:highlight>
              </a:endParaRPr>
            </a:p>
          </p:txBody>
        </p:sp>
        <p:sp>
          <p:nvSpPr>
            <p:cNvPr id="7" name="TextBox 6">
              <a:extLst>
                <a:ext uri="{FF2B5EF4-FFF2-40B4-BE49-F238E27FC236}">
                  <a16:creationId xmlns:a16="http://schemas.microsoft.com/office/drawing/2014/main" id="{97FE464D-21DE-B627-39BF-C429A45F58DB}"/>
                </a:ext>
              </a:extLst>
            </p:cNvPr>
            <p:cNvSpPr txBox="1"/>
            <p:nvPr/>
          </p:nvSpPr>
          <p:spPr>
            <a:xfrm rot="19545713">
              <a:off x="5349135" y="1649018"/>
              <a:ext cx="1971650" cy="468992"/>
            </a:xfrm>
            <a:prstGeom prst="rect">
              <a:avLst/>
            </a:prstGeom>
            <a:solidFill>
              <a:schemeClr val="tx1"/>
            </a:solidFill>
          </p:spPr>
          <p:txBody>
            <a:bodyPr wrap="square" rtlCol="0">
              <a:spAutoFit/>
            </a:bodyPr>
            <a:lstStyle/>
            <a:p>
              <a:r>
                <a:rPr lang="vi-VN" sz="2225" dirty="0">
                  <a:solidFill>
                    <a:schemeClr val="accent2"/>
                  </a:solidFill>
                  <a:highlight>
                    <a:srgbClr val="000000"/>
                  </a:highlight>
                </a:rPr>
                <a:t>Bên thứ ba</a:t>
              </a:r>
              <a:endParaRPr lang="en-AU" sz="2225" dirty="0">
                <a:solidFill>
                  <a:schemeClr val="accent2"/>
                </a:solidFill>
                <a:highlight>
                  <a:srgbClr val="000000"/>
                </a:highlight>
              </a:endParaRPr>
            </a:p>
          </p:txBody>
        </p:sp>
        <p:sp>
          <p:nvSpPr>
            <p:cNvPr id="8" name="TextBox 7">
              <a:extLst>
                <a:ext uri="{FF2B5EF4-FFF2-40B4-BE49-F238E27FC236}">
                  <a16:creationId xmlns:a16="http://schemas.microsoft.com/office/drawing/2014/main" id="{588492F7-622A-2571-F7E2-9ADFAEB8BC75}"/>
                </a:ext>
              </a:extLst>
            </p:cNvPr>
            <p:cNvSpPr txBox="1"/>
            <p:nvPr/>
          </p:nvSpPr>
          <p:spPr>
            <a:xfrm>
              <a:off x="2998907" y="3316991"/>
              <a:ext cx="2312717" cy="468992"/>
            </a:xfrm>
            <a:prstGeom prst="rect">
              <a:avLst/>
            </a:prstGeom>
            <a:solidFill>
              <a:schemeClr val="bg1"/>
            </a:solidFill>
          </p:spPr>
          <p:txBody>
            <a:bodyPr wrap="square" rtlCol="0">
              <a:spAutoFit/>
            </a:bodyPr>
            <a:lstStyle/>
            <a:p>
              <a:pPr algn="ctr"/>
              <a:r>
                <a:rPr lang="vi-VN" sz="2225" b="1" dirty="0">
                  <a:solidFill>
                    <a:schemeClr val="tx1"/>
                  </a:solidFill>
                  <a:latin typeface="Palatino Linotype" panose="02040502050505030304" pitchFamily="18" charset="0"/>
                </a:rPr>
                <a:t>TIỀN TỆ</a:t>
              </a:r>
              <a:endParaRPr lang="en-AU" sz="2225" b="1" dirty="0">
                <a:solidFill>
                  <a:schemeClr val="tx1"/>
                </a:solidFill>
                <a:latin typeface="Palatino Linotype" panose="02040502050505030304" pitchFamily="18" charset="0"/>
              </a:endParaRPr>
            </a:p>
          </p:txBody>
        </p:sp>
        <p:sp>
          <p:nvSpPr>
            <p:cNvPr id="9" name="TextBox 8">
              <a:extLst>
                <a:ext uri="{FF2B5EF4-FFF2-40B4-BE49-F238E27FC236}">
                  <a16:creationId xmlns:a16="http://schemas.microsoft.com/office/drawing/2014/main" id="{A490A9F6-0DC7-E4B3-6C92-1EC29F71E9C8}"/>
                </a:ext>
              </a:extLst>
            </p:cNvPr>
            <p:cNvSpPr txBox="1"/>
            <p:nvPr/>
          </p:nvSpPr>
          <p:spPr>
            <a:xfrm>
              <a:off x="3124200" y="2248584"/>
              <a:ext cx="2062173" cy="697264"/>
            </a:xfrm>
            <a:prstGeom prst="rect">
              <a:avLst/>
            </a:prstGeom>
            <a:solidFill>
              <a:srgbClr val="EF6464"/>
            </a:solidFill>
          </p:spPr>
          <p:txBody>
            <a:bodyPr wrap="square" rtlCol="0">
              <a:spAutoFit/>
            </a:bodyPr>
            <a:lstStyle/>
            <a:p>
              <a:pPr algn="ctr"/>
              <a:r>
                <a:rPr lang="vi-VN" b="1" dirty="0">
                  <a:solidFill>
                    <a:schemeClr val="tx1"/>
                  </a:solidFill>
                  <a:latin typeface="Palatino Linotype" panose="02040502050505030304" pitchFamily="18" charset="0"/>
                </a:rPr>
                <a:t>NGÂN HÀNG TRUNG ƯƠNG</a:t>
              </a:r>
              <a:endParaRPr lang="en-AU" b="1" dirty="0">
                <a:solidFill>
                  <a:schemeClr val="tx1"/>
                </a:solidFill>
                <a:latin typeface="Palatino Linotype" panose="02040502050505030304" pitchFamily="18" charset="0"/>
              </a:endParaRPr>
            </a:p>
          </p:txBody>
        </p:sp>
        <p:sp>
          <p:nvSpPr>
            <p:cNvPr id="10" name="Isosceles Triangle 9">
              <a:extLst>
                <a:ext uri="{FF2B5EF4-FFF2-40B4-BE49-F238E27FC236}">
                  <a16:creationId xmlns:a16="http://schemas.microsoft.com/office/drawing/2014/main" id="{2AEA2FFE-23FF-CD3D-911C-AA870E97753E}"/>
                </a:ext>
              </a:extLst>
            </p:cNvPr>
            <p:cNvSpPr/>
            <p:nvPr/>
          </p:nvSpPr>
          <p:spPr>
            <a:xfrm>
              <a:off x="3157150" y="610730"/>
              <a:ext cx="1948250" cy="142762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ln w="0"/>
                  <a:solidFill>
                    <a:schemeClr val="tx1"/>
                  </a:solidFill>
                  <a:latin typeface="Palatino Linotype" panose="02040502050505030304" pitchFamily="18" charset="0"/>
                </a:rPr>
                <a:t>TRÁI PHIẾU NN</a:t>
              </a:r>
              <a:endParaRPr lang="en-AU" b="1" dirty="0">
                <a:ln w="0"/>
                <a:solidFill>
                  <a:schemeClr val="tx1"/>
                </a:solidFill>
                <a:latin typeface="Palatino Linotype" panose="02040502050505030304" pitchFamily="18" charset="0"/>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10401" y="2118022"/>
            <a:ext cx="5021625" cy="2347535"/>
          </a:xfrm>
          <a:prstGeom prst="rect">
            <a:avLst/>
          </a:prstGeom>
        </p:spPr>
        <p:txBody>
          <a:bodyPr vert="horz" wrap="square" lIns="0" tIns="1095803" rIns="0" bIns="0" rtlCol="0">
            <a:spAutoFit/>
          </a:bodyPr>
          <a:lstStyle/>
          <a:p>
            <a:pPr marL="3762552">
              <a:spcBef>
                <a:spcPts val="1131"/>
              </a:spcBef>
            </a:pPr>
            <a:r>
              <a:rPr sz="2966" dirty="0">
                <a:latin typeface="Palatino Linotype"/>
                <a:cs typeface="Palatino Linotype"/>
              </a:rPr>
              <a:t>Anil</a:t>
            </a:r>
            <a:r>
              <a:rPr sz="2966" spc="-97" dirty="0">
                <a:latin typeface="Palatino Linotype"/>
                <a:cs typeface="Palatino Linotype"/>
              </a:rPr>
              <a:t> </a:t>
            </a:r>
            <a:r>
              <a:rPr sz="2966" spc="84" dirty="0">
                <a:latin typeface="Palatino Linotype"/>
                <a:cs typeface="Palatino Linotype"/>
              </a:rPr>
              <a:t>Patel</a:t>
            </a:r>
            <a:endParaRPr sz="2966">
              <a:latin typeface="Palatino Linotype"/>
              <a:cs typeface="Palatino Linotype"/>
            </a:endParaRPr>
          </a:p>
          <a:p>
            <a:pPr marL="3762552">
              <a:spcBef>
                <a:spcPts val="589"/>
              </a:spcBef>
            </a:pPr>
            <a:r>
              <a:rPr sz="1668" spc="-10" dirty="0"/>
              <a:t>@anilsaidso</a:t>
            </a:r>
            <a:endParaRPr sz="1668"/>
          </a:p>
        </p:txBody>
      </p:sp>
      <p:pic>
        <p:nvPicPr>
          <p:cNvPr id="3" name="object 3"/>
          <p:cNvPicPr/>
          <p:nvPr/>
        </p:nvPicPr>
        <p:blipFill>
          <a:blip r:embed="rId2" cstate="print"/>
          <a:stretch>
            <a:fillRect/>
          </a:stretch>
        </p:blipFill>
        <p:spPr>
          <a:xfrm>
            <a:off x="6523092" y="3803370"/>
            <a:ext cx="225759" cy="200686"/>
          </a:xfrm>
          <a:prstGeom prst="rect">
            <a:avLst/>
          </a:prstGeom>
        </p:spPr>
      </p:pic>
      <p:grpSp>
        <p:nvGrpSpPr>
          <p:cNvPr id="4" name="object 4"/>
          <p:cNvGrpSpPr/>
          <p:nvPr/>
        </p:nvGrpSpPr>
        <p:grpSpPr>
          <a:xfrm>
            <a:off x="2529470" y="2316030"/>
            <a:ext cx="2401550" cy="2408614"/>
            <a:chOff x="1924949" y="1272600"/>
            <a:chExt cx="2590800" cy="2598420"/>
          </a:xfrm>
        </p:grpSpPr>
        <p:pic>
          <p:nvPicPr>
            <p:cNvPr id="5" name="object 5"/>
            <p:cNvPicPr/>
            <p:nvPr/>
          </p:nvPicPr>
          <p:blipFill>
            <a:blip r:embed="rId3" cstate="print"/>
            <a:stretch>
              <a:fillRect/>
            </a:stretch>
          </p:blipFill>
          <p:spPr>
            <a:xfrm>
              <a:off x="1934474" y="1282125"/>
              <a:ext cx="2571499" cy="2579248"/>
            </a:xfrm>
            <a:prstGeom prst="rect">
              <a:avLst/>
            </a:prstGeom>
          </p:spPr>
        </p:pic>
        <p:sp>
          <p:nvSpPr>
            <p:cNvPr id="6" name="object 6"/>
            <p:cNvSpPr/>
            <p:nvPr/>
          </p:nvSpPr>
          <p:spPr>
            <a:xfrm>
              <a:off x="1929712" y="1277362"/>
              <a:ext cx="2581275" cy="2588895"/>
            </a:xfrm>
            <a:custGeom>
              <a:avLst/>
              <a:gdLst/>
              <a:ahLst/>
              <a:cxnLst/>
              <a:rect l="l" t="t" r="r" b="b"/>
              <a:pathLst>
                <a:path w="2581275" h="2588895">
                  <a:moveTo>
                    <a:pt x="0" y="0"/>
                  </a:moveTo>
                  <a:lnTo>
                    <a:pt x="2581024" y="0"/>
                  </a:lnTo>
                  <a:lnTo>
                    <a:pt x="2581024" y="2588773"/>
                  </a:lnTo>
                  <a:lnTo>
                    <a:pt x="0" y="2588773"/>
                  </a:lnTo>
                  <a:lnTo>
                    <a:pt x="0" y="0"/>
                  </a:lnTo>
                  <a:close/>
                </a:path>
              </a:pathLst>
            </a:custGeom>
            <a:ln w="9524">
              <a:solidFill>
                <a:srgbClr val="FFFFFF"/>
              </a:solidFill>
            </a:ln>
          </p:spPr>
          <p:txBody>
            <a:bodyPr wrap="square" lIns="0" tIns="0" rIns="0" bIns="0" rtlCol="0"/>
            <a:lstStyle/>
            <a:p>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pic>
        <p:nvPicPr>
          <p:cNvPr id="3" name="object 3"/>
          <p:cNvPicPr/>
          <p:nvPr/>
        </p:nvPicPr>
        <p:blipFill>
          <a:blip r:embed="rId2" cstate="print"/>
          <a:stretch>
            <a:fillRect/>
          </a:stretch>
        </p:blipFill>
        <p:spPr>
          <a:xfrm>
            <a:off x="1977320" y="1277662"/>
            <a:ext cx="6011695" cy="44852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3" name="object 3"/>
          <p:cNvSpPr txBox="1">
            <a:spLocks noGrp="1"/>
          </p:cNvSpPr>
          <p:nvPr>
            <p:ph type="title"/>
          </p:nvPr>
        </p:nvSpPr>
        <p:spPr>
          <a:xfrm>
            <a:off x="1441768" y="1540783"/>
            <a:ext cx="6508019" cy="810711"/>
          </a:xfrm>
          <a:prstGeom prst="rect">
            <a:avLst/>
          </a:prstGeom>
        </p:spPr>
        <p:txBody>
          <a:bodyPr vert="horz" wrap="square" lIns="0" tIns="11772" rIns="0" bIns="0" rtlCol="0">
            <a:spAutoFit/>
          </a:bodyPr>
          <a:lstStyle/>
          <a:p>
            <a:pPr marL="13537">
              <a:spcBef>
                <a:spcPts val="92"/>
              </a:spcBef>
            </a:pPr>
            <a:r>
              <a:rPr lang="vi-VN" sz="5191" spc="-140" dirty="0"/>
              <a:t>HIỆU ỨNG - </a:t>
            </a:r>
            <a:r>
              <a:rPr sz="5191" spc="-140" dirty="0"/>
              <a:t>CANTILLON</a:t>
            </a:r>
          </a:p>
        </p:txBody>
      </p:sp>
      <p:sp>
        <p:nvSpPr>
          <p:cNvPr id="4" name="object 4"/>
          <p:cNvSpPr txBox="1">
            <a:spLocks noGrp="1"/>
          </p:cNvSpPr>
          <p:nvPr>
            <p:ph type="body" idx="1"/>
          </p:nvPr>
        </p:nvSpPr>
        <p:spPr>
          <a:xfrm>
            <a:off x="4301926" y="3158646"/>
            <a:ext cx="4425946" cy="1748208"/>
          </a:xfrm>
          <a:prstGeom prst="rect">
            <a:avLst/>
          </a:prstGeom>
        </p:spPr>
        <p:txBody>
          <a:bodyPr vert="horz" wrap="square" lIns="0" tIns="194602" rIns="0" bIns="0" rtlCol="0">
            <a:spAutoFit/>
          </a:bodyPr>
          <a:lstStyle/>
          <a:p>
            <a:pPr marL="54154" marR="4709">
              <a:lnSpc>
                <a:spcPct val="114999"/>
              </a:lnSpc>
              <a:spcBef>
                <a:spcPts val="92"/>
              </a:spcBef>
            </a:pPr>
            <a:r>
              <a:rPr lang="vi-VN" spc="74" dirty="0"/>
              <a:t>Khi lưu lượng tiền mới được thêm vào 1 nền kinh tế sẽ gây mất cân đối lạm phát tùy theo hình thức di chuyển của lượng tiền này.</a:t>
            </a:r>
            <a:endParaRPr spc="-10" dirty="0"/>
          </a:p>
        </p:txBody>
      </p:sp>
      <p:sp>
        <p:nvSpPr>
          <p:cNvPr id="5" name="object 5"/>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6" name="object 6"/>
          <p:cNvGrpSpPr/>
          <p:nvPr/>
        </p:nvGrpSpPr>
        <p:grpSpPr>
          <a:xfrm>
            <a:off x="1229629" y="2911570"/>
            <a:ext cx="2543995" cy="2543995"/>
            <a:chOff x="522675" y="1915069"/>
            <a:chExt cx="2744470" cy="2744470"/>
          </a:xfrm>
        </p:grpSpPr>
        <p:pic>
          <p:nvPicPr>
            <p:cNvPr id="7" name="object 7"/>
            <p:cNvPicPr/>
            <p:nvPr/>
          </p:nvPicPr>
          <p:blipFill>
            <a:blip r:embed="rId2" cstate="print"/>
            <a:stretch>
              <a:fillRect/>
            </a:stretch>
          </p:blipFill>
          <p:spPr>
            <a:xfrm>
              <a:off x="532200" y="1924594"/>
              <a:ext cx="2725150" cy="2725079"/>
            </a:xfrm>
            <a:prstGeom prst="rect">
              <a:avLst/>
            </a:prstGeom>
          </p:spPr>
        </p:pic>
        <p:sp>
          <p:nvSpPr>
            <p:cNvPr id="8" name="object 8"/>
            <p:cNvSpPr/>
            <p:nvPr/>
          </p:nvSpPr>
          <p:spPr>
            <a:xfrm>
              <a:off x="527437" y="1919831"/>
              <a:ext cx="2734945" cy="2734945"/>
            </a:xfrm>
            <a:custGeom>
              <a:avLst/>
              <a:gdLst/>
              <a:ahLst/>
              <a:cxnLst/>
              <a:rect l="l" t="t" r="r" b="b"/>
              <a:pathLst>
                <a:path w="2734945" h="2734945">
                  <a:moveTo>
                    <a:pt x="0" y="0"/>
                  </a:moveTo>
                  <a:lnTo>
                    <a:pt x="2734675" y="0"/>
                  </a:lnTo>
                  <a:lnTo>
                    <a:pt x="2734675" y="2734604"/>
                  </a:lnTo>
                  <a:lnTo>
                    <a:pt x="0" y="2734604"/>
                  </a:lnTo>
                  <a:lnTo>
                    <a:pt x="0" y="0"/>
                  </a:lnTo>
                  <a:close/>
                </a:path>
              </a:pathLst>
            </a:custGeom>
            <a:ln w="9524">
              <a:solidFill>
                <a:srgbClr val="FFFFFF"/>
              </a:solidFill>
            </a:ln>
          </p:spPr>
          <p:txBody>
            <a:bodyPr wrap="square" lIns="0" tIns="0" rIns="0" bIns="0" rtlCol="0"/>
            <a:lstStyle/>
            <a:p>
              <a:endParaRPr/>
            </a:p>
          </p:txBody>
        </p:sp>
      </p:grpSp>
      <p:sp>
        <p:nvSpPr>
          <p:cNvPr id="9" name="object 9"/>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10" name="Group 9">
            <a:extLst>
              <a:ext uri="{FF2B5EF4-FFF2-40B4-BE49-F238E27FC236}">
                <a16:creationId xmlns:a16="http://schemas.microsoft.com/office/drawing/2014/main" id="{84BBB5A3-0C84-80EA-4D96-278A8FC0DE16}"/>
              </a:ext>
            </a:extLst>
          </p:cNvPr>
          <p:cNvGrpSpPr/>
          <p:nvPr/>
        </p:nvGrpSpPr>
        <p:grpSpPr>
          <a:xfrm>
            <a:off x="2019496" y="1361836"/>
            <a:ext cx="5927356" cy="4316904"/>
            <a:chOff x="1374787" y="243212"/>
            <a:chExt cx="6394450" cy="4657090"/>
          </a:xfrm>
        </p:grpSpPr>
        <p:grpSp>
          <p:nvGrpSpPr>
            <p:cNvPr id="2" name="object 2"/>
            <p:cNvGrpSpPr/>
            <p:nvPr/>
          </p:nvGrpSpPr>
          <p:grpSpPr>
            <a:xfrm>
              <a:off x="1374787" y="243212"/>
              <a:ext cx="6394450" cy="4657090"/>
              <a:chOff x="1374787" y="243212"/>
              <a:chExt cx="6394450" cy="4657090"/>
            </a:xfrm>
          </p:grpSpPr>
          <p:pic>
            <p:nvPicPr>
              <p:cNvPr id="3" name="object 3"/>
              <p:cNvPicPr/>
              <p:nvPr/>
            </p:nvPicPr>
            <p:blipFill>
              <a:blip r:embed="rId2" cstate="print"/>
              <a:stretch>
                <a:fillRect/>
              </a:stretch>
            </p:blipFill>
            <p:spPr>
              <a:xfrm>
                <a:off x="1384312" y="252737"/>
                <a:ext cx="6375375" cy="4638024"/>
              </a:xfrm>
              <a:prstGeom prst="rect">
                <a:avLst/>
              </a:prstGeom>
            </p:spPr>
          </p:pic>
          <p:sp>
            <p:nvSpPr>
              <p:cNvPr id="4" name="object 4"/>
              <p:cNvSpPr/>
              <p:nvPr/>
            </p:nvSpPr>
            <p:spPr>
              <a:xfrm>
                <a:off x="1379549" y="247975"/>
                <a:ext cx="6384925" cy="4647565"/>
              </a:xfrm>
              <a:custGeom>
                <a:avLst/>
                <a:gdLst/>
                <a:ahLst/>
                <a:cxnLst/>
                <a:rect l="l" t="t" r="r" b="b"/>
                <a:pathLst>
                  <a:path w="6384925" h="4647565">
                    <a:moveTo>
                      <a:pt x="0" y="0"/>
                    </a:moveTo>
                    <a:lnTo>
                      <a:pt x="6384900" y="0"/>
                    </a:lnTo>
                    <a:lnTo>
                      <a:pt x="6384900" y="4647549"/>
                    </a:lnTo>
                    <a:lnTo>
                      <a:pt x="0" y="4647549"/>
                    </a:lnTo>
                    <a:lnTo>
                      <a:pt x="0" y="0"/>
                    </a:lnTo>
                    <a:close/>
                  </a:path>
                </a:pathLst>
              </a:custGeom>
              <a:ln w="9524">
                <a:solidFill>
                  <a:srgbClr val="FFFFFF"/>
                </a:solidFill>
              </a:ln>
            </p:spPr>
            <p:txBody>
              <a:bodyPr wrap="square" lIns="0" tIns="0" rIns="0" bIns="0" rtlCol="0"/>
              <a:lstStyle/>
              <a:p>
                <a:endParaRPr/>
              </a:p>
            </p:txBody>
          </p:sp>
        </p:grpSp>
        <p:sp>
          <p:nvSpPr>
            <p:cNvPr id="6" name="object 3">
              <a:extLst>
                <a:ext uri="{FF2B5EF4-FFF2-40B4-BE49-F238E27FC236}">
                  <a16:creationId xmlns:a16="http://schemas.microsoft.com/office/drawing/2014/main" id="{B472A278-DCA8-A4B7-9002-1388A20F8892}"/>
                </a:ext>
              </a:extLst>
            </p:cNvPr>
            <p:cNvSpPr txBox="1"/>
            <p:nvPr/>
          </p:nvSpPr>
          <p:spPr>
            <a:xfrm>
              <a:off x="1463816" y="4095750"/>
              <a:ext cx="3108183" cy="720710"/>
            </a:xfrm>
            <a:prstGeom prst="rect">
              <a:avLst/>
            </a:prstGeom>
            <a:solidFill>
              <a:schemeClr val="tx1"/>
            </a:solidFill>
          </p:spPr>
          <p:txBody>
            <a:bodyPr vert="horz" wrap="square" lIns="0" tIns="11772" rIns="0" bIns="0" rtlCol="0">
              <a:spAutoFit/>
            </a:bodyPr>
            <a:lstStyle/>
            <a:p>
              <a:pPr marL="11773" algn="ctr">
                <a:spcBef>
                  <a:spcPts val="92"/>
                </a:spcBef>
              </a:pPr>
              <a:r>
                <a:rPr lang="vi-VN" sz="2132" i="1" dirty="0">
                  <a:solidFill>
                    <a:srgbClr val="F7DA65"/>
                  </a:solidFill>
                  <a:latin typeface="Arial"/>
                  <a:cs typeface="Arial"/>
                </a:rPr>
                <a:t>Nhiều tiền đổ vào </a:t>
              </a:r>
              <a:br>
                <a:rPr lang="vi-VN" sz="2132" i="1" dirty="0">
                  <a:solidFill>
                    <a:srgbClr val="F7DA65"/>
                  </a:solidFill>
                  <a:latin typeface="Arial"/>
                  <a:cs typeface="Arial"/>
                </a:rPr>
              </a:br>
              <a:r>
                <a:rPr lang="vi-VN" sz="2132" i="1" dirty="0">
                  <a:solidFill>
                    <a:srgbClr val="F7DA65"/>
                  </a:solidFill>
                  <a:latin typeface="Arial"/>
                  <a:cs typeface="Arial"/>
                </a:rPr>
                <a:t>các tài sản khan hiếm.</a:t>
              </a:r>
              <a:endParaRPr sz="2132" i="1" dirty="0">
                <a:solidFill>
                  <a:srgbClr val="F7DA65"/>
                </a:solidFill>
                <a:latin typeface="Arial"/>
                <a:cs typeface="Arial"/>
              </a:endParaRPr>
            </a:p>
          </p:txBody>
        </p:sp>
        <p:sp>
          <p:nvSpPr>
            <p:cNvPr id="9" name="object 3">
              <a:extLst>
                <a:ext uri="{FF2B5EF4-FFF2-40B4-BE49-F238E27FC236}">
                  <a16:creationId xmlns:a16="http://schemas.microsoft.com/office/drawing/2014/main" id="{DCD12D99-5414-4FEC-E76B-80E2D6CD73E4}"/>
                </a:ext>
              </a:extLst>
            </p:cNvPr>
            <p:cNvSpPr txBox="1"/>
            <p:nvPr/>
          </p:nvSpPr>
          <p:spPr>
            <a:xfrm>
              <a:off x="4569940" y="4090971"/>
              <a:ext cx="3108183" cy="720710"/>
            </a:xfrm>
            <a:prstGeom prst="rect">
              <a:avLst/>
            </a:prstGeom>
            <a:solidFill>
              <a:schemeClr val="tx1"/>
            </a:solidFill>
          </p:spPr>
          <p:txBody>
            <a:bodyPr vert="horz" wrap="square" lIns="0" tIns="11772" rIns="0" bIns="0" rtlCol="0">
              <a:spAutoFit/>
            </a:bodyPr>
            <a:lstStyle/>
            <a:p>
              <a:pPr marL="11773" algn="ctr">
                <a:spcBef>
                  <a:spcPts val="92"/>
                </a:spcBef>
              </a:pPr>
              <a:r>
                <a:rPr lang="vi-VN" sz="2132" i="1" dirty="0">
                  <a:solidFill>
                    <a:srgbClr val="F7DA65"/>
                  </a:solidFill>
                  <a:latin typeface="Arial"/>
                  <a:cs typeface="Arial"/>
                </a:rPr>
                <a:t>Nhiều tài sản đổ vào </a:t>
              </a:r>
              <a:br>
                <a:rPr lang="vi-VN" sz="2132" i="1" dirty="0">
                  <a:solidFill>
                    <a:srgbClr val="F7DA65"/>
                  </a:solidFill>
                  <a:latin typeface="Arial"/>
                  <a:cs typeface="Arial"/>
                </a:rPr>
              </a:br>
              <a:r>
                <a:rPr lang="vi-VN" sz="2132" i="1" dirty="0">
                  <a:solidFill>
                    <a:srgbClr val="F7DA65"/>
                  </a:solidFill>
                  <a:latin typeface="Arial"/>
                  <a:cs typeface="Arial"/>
                </a:rPr>
                <a:t>loại tiền có giá nhất.</a:t>
              </a:r>
              <a:endParaRPr sz="2132" i="1" dirty="0">
                <a:solidFill>
                  <a:srgbClr val="F7DA65"/>
                </a:solidFill>
                <a:latin typeface="Arial"/>
                <a:cs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9418">
              <a:spcBef>
                <a:spcPts val="92"/>
              </a:spcBef>
            </a:pPr>
            <a:r>
              <a:rPr lang="vi-VN" sz="6118" spc="-140" dirty="0"/>
              <a:t>ĐIỂM CHUNG </a:t>
            </a:r>
            <a:endParaRPr sz="6118" spc="-140" dirty="0"/>
          </a:p>
        </p:txBody>
      </p:sp>
      <p:sp>
        <p:nvSpPr>
          <p:cNvPr id="5" name="object 5"/>
          <p:cNvSpPr txBox="1"/>
          <p:nvPr/>
        </p:nvSpPr>
        <p:spPr>
          <a:xfrm>
            <a:off x="4338101" y="3552146"/>
            <a:ext cx="4389773" cy="1170089"/>
          </a:xfrm>
          <a:prstGeom prst="rect">
            <a:avLst/>
          </a:prstGeom>
        </p:spPr>
        <p:txBody>
          <a:bodyPr vert="horz" wrap="square" lIns="0" tIns="11772" rIns="0" bIns="0" rtlCol="0">
            <a:spAutoFit/>
          </a:bodyPr>
          <a:lstStyle/>
          <a:p>
            <a:pPr marL="11773" marR="4709">
              <a:lnSpc>
                <a:spcPct val="114999"/>
              </a:lnSpc>
              <a:spcBef>
                <a:spcPts val="92"/>
              </a:spcBef>
            </a:pPr>
            <a:r>
              <a:rPr lang="vi-VN" sz="2225" i="1" spc="102" dirty="0">
                <a:solidFill>
                  <a:srgbClr val="FFFFFF"/>
                </a:solidFill>
                <a:latin typeface="Calibri"/>
                <a:cs typeface="Calibri"/>
              </a:rPr>
              <a:t>Một giải pháp mặc định cho số đông khi không có tiếng nói chung.</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782949" y="3517263"/>
            <a:ext cx="1415031" cy="1360879"/>
            <a:chOff x="1119599" y="2568494"/>
            <a:chExt cx="1526540" cy="1468120"/>
          </a:xfrm>
        </p:grpSpPr>
        <p:sp>
          <p:nvSpPr>
            <p:cNvPr id="8" name="object 8"/>
            <p:cNvSpPr/>
            <p:nvPr/>
          </p:nvSpPr>
          <p:spPr>
            <a:xfrm>
              <a:off x="1176749" y="2625644"/>
              <a:ext cx="1412240" cy="1353820"/>
            </a:xfrm>
            <a:custGeom>
              <a:avLst/>
              <a:gdLst/>
              <a:ahLst/>
              <a:cxnLst/>
              <a:rect l="l" t="t" r="r" b="b"/>
              <a:pathLst>
                <a:path w="1412239" h="1353820">
                  <a:moveTo>
                    <a:pt x="0" y="676649"/>
                  </a:moveTo>
                  <a:lnTo>
                    <a:pt x="1628" y="630322"/>
                  </a:lnTo>
                  <a:lnTo>
                    <a:pt x="6445" y="584832"/>
                  </a:lnTo>
                  <a:lnTo>
                    <a:pt x="14344" y="540281"/>
                  </a:lnTo>
                  <a:lnTo>
                    <a:pt x="25220" y="496769"/>
                  </a:lnTo>
                  <a:lnTo>
                    <a:pt x="38969" y="454397"/>
                  </a:lnTo>
                  <a:lnTo>
                    <a:pt x="55484" y="413267"/>
                  </a:lnTo>
                  <a:lnTo>
                    <a:pt x="74662" y="373478"/>
                  </a:lnTo>
                  <a:lnTo>
                    <a:pt x="96396" y="335131"/>
                  </a:lnTo>
                  <a:lnTo>
                    <a:pt x="120582" y="298328"/>
                  </a:lnTo>
                  <a:lnTo>
                    <a:pt x="147114" y="263169"/>
                  </a:lnTo>
                  <a:lnTo>
                    <a:pt x="175887" y="229754"/>
                  </a:lnTo>
                  <a:lnTo>
                    <a:pt x="206797" y="198186"/>
                  </a:lnTo>
                  <a:lnTo>
                    <a:pt x="239737" y="168563"/>
                  </a:lnTo>
                  <a:lnTo>
                    <a:pt x="274603" y="140988"/>
                  </a:lnTo>
                  <a:lnTo>
                    <a:pt x="311290" y="115561"/>
                  </a:lnTo>
                  <a:lnTo>
                    <a:pt x="349693" y="92382"/>
                  </a:lnTo>
                  <a:lnTo>
                    <a:pt x="389705" y="71553"/>
                  </a:lnTo>
                  <a:lnTo>
                    <a:pt x="431223" y="53174"/>
                  </a:lnTo>
                  <a:lnTo>
                    <a:pt x="474141" y="37346"/>
                  </a:lnTo>
                  <a:lnTo>
                    <a:pt x="518353" y="24170"/>
                  </a:lnTo>
                  <a:lnTo>
                    <a:pt x="563756" y="13747"/>
                  </a:lnTo>
                  <a:lnTo>
                    <a:pt x="610243" y="6177"/>
                  </a:lnTo>
                  <a:lnTo>
                    <a:pt x="657709" y="1561"/>
                  </a:lnTo>
                  <a:lnTo>
                    <a:pt x="706049" y="0"/>
                  </a:lnTo>
                  <a:lnTo>
                    <a:pt x="756899" y="1755"/>
                  </a:lnTo>
                  <a:lnTo>
                    <a:pt x="807191" y="6975"/>
                  </a:lnTo>
                  <a:lnTo>
                    <a:pt x="856746" y="15589"/>
                  </a:lnTo>
                  <a:lnTo>
                    <a:pt x="905387" y="27526"/>
                  </a:lnTo>
                  <a:lnTo>
                    <a:pt x="952935" y="42715"/>
                  </a:lnTo>
                  <a:lnTo>
                    <a:pt x="999212" y="61085"/>
                  </a:lnTo>
                  <a:lnTo>
                    <a:pt x="1044040" y="82566"/>
                  </a:lnTo>
                  <a:lnTo>
                    <a:pt x="1087241" y="107088"/>
                  </a:lnTo>
                  <a:lnTo>
                    <a:pt x="1128637" y="134578"/>
                  </a:lnTo>
                  <a:lnTo>
                    <a:pt x="1168050" y="164968"/>
                  </a:lnTo>
                  <a:lnTo>
                    <a:pt x="1205302" y="198186"/>
                  </a:lnTo>
                  <a:lnTo>
                    <a:pt x="1239963" y="233886"/>
                  </a:lnTo>
                  <a:lnTo>
                    <a:pt x="1271673" y="271658"/>
                  </a:lnTo>
                  <a:lnTo>
                    <a:pt x="1300359" y="311331"/>
                  </a:lnTo>
                  <a:lnTo>
                    <a:pt x="1325945" y="352733"/>
                  </a:lnTo>
                  <a:lnTo>
                    <a:pt x="1348360" y="395695"/>
                  </a:lnTo>
                  <a:lnTo>
                    <a:pt x="1367529" y="440045"/>
                  </a:lnTo>
                  <a:lnTo>
                    <a:pt x="1383377" y="485613"/>
                  </a:lnTo>
                  <a:lnTo>
                    <a:pt x="1395833" y="532228"/>
                  </a:lnTo>
                  <a:lnTo>
                    <a:pt x="1404821" y="579719"/>
                  </a:lnTo>
                  <a:lnTo>
                    <a:pt x="1410267" y="627917"/>
                  </a:lnTo>
                  <a:lnTo>
                    <a:pt x="1412099" y="676649"/>
                  </a:lnTo>
                  <a:lnTo>
                    <a:pt x="1410471" y="722977"/>
                  </a:lnTo>
                  <a:lnTo>
                    <a:pt x="1405654" y="768467"/>
                  </a:lnTo>
                  <a:lnTo>
                    <a:pt x="1397755" y="813018"/>
                  </a:lnTo>
                  <a:lnTo>
                    <a:pt x="1386879" y="856530"/>
                  </a:lnTo>
                  <a:lnTo>
                    <a:pt x="1373130" y="898902"/>
                  </a:lnTo>
                  <a:lnTo>
                    <a:pt x="1356615" y="940032"/>
                  </a:lnTo>
                  <a:lnTo>
                    <a:pt x="1337437" y="979821"/>
                  </a:lnTo>
                  <a:lnTo>
                    <a:pt x="1315703" y="1018168"/>
                  </a:lnTo>
                  <a:lnTo>
                    <a:pt x="1291517" y="1054971"/>
                  </a:lnTo>
                  <a:lnTo>
                    <a:pt x="1264985" y="1090130"/>
                  </a:lnTo>
                  <a:lnTo>
                    <a:pt x="1236212" y="1123545"/>
                  </a:lnTo>
                  <a:lnTo>
                    <a:pt x="1205302" y="1155113"/>
                  </a:lnTo>
                  <a:lnTo>
                    <a:pt x="1172362" y="1184736"/>
                  </a:lnTo>
                  <a:lnTo>
                    <a:pt x="1137496" y="1212311"/>
                  </a:lnTo>
                  <a:lnTo>
                    <a:pt x="1100809" y="1237738"/>
                  </a:lnTo>
                  <a:lnTo>
                    <a:pt x="1062406" y="1260917"/>
                  </a:lnTo>
                  <a:lnTo>
                    <a:pt x="1022394" y="1281746"/>
                  </a:lnTo>
                  <a:lnTo>
                    <a:pt x="980876" y="1300125"/>
                  </a:lnTo>
                  <a:lnTo>
                    <a:pt x="937958" y="1315953"/>
                  </a:lnTo>
                  <a:lnTo>
                    <a:pt x="893746" y="1329129"/>
                  </a:lnTo>
                  <a:lnTo>
                    <a:pt x="848343" y="1339552"/>
                  </a:lnTo>
                  <a:lnTo>
                    <a:pt x="801856" y="1347122"/>
                  </a:lnTo>
                  <a:lnTo>
                    <a:pt x="754390" y="1351738"/>
                  </a:lnTo>
                  <a:lnTo>
                    <a:pt x="706049" y="1353299"/>
                  </a:lnTo>
                  <a:lnTo>
                    <a:pt x="657709" y="1351738"/>
                  </a:lnTo>
                  <a:lnTo>
                    <a:pt x="610243" y="1347122"/>
                  </a:lnTo>
                  <a:lnTo>
                    <a:pt x="563756" y="1339552"/>
                  </a:lnTo>
                  <a:lnTo>
                    <a:pt x="518353" y="1329129"/>
                  </a:lnTo>
                  <a:lnTo>
                    <a:pt x="474141" y="1315953"/>
                  </a:lnTo>
                  <a:lnTo>
                    <a:pt x="431223" y="1300125"/>
                  </a:lnTo>
                  <a:lnTo>
                    <a:pt x="389705" y="1281746"/>
                  </a:lnTo>
                  <a:lnTo>
                    <a:pt x="349693" y="1260917"/>
                  </a:lnTo>
                  <a:lnTo>
                    <a:pt x="311290" y="1237738"/>
                  </a:lnTo>
                  <a:lnTo>
                    <a:pt x="274603" y="1212311"/>
                  </a:lnTo>
                  <a:lnTo>
                    <a:pt x="239737" y="1184736"/>
                  </a:lnTo>
                  <a:lnTo>
                    <a:pt x="206797" y="1155113"/>
                  </a:lnTo>
                  <a:lnTo>
                    <a:pt x="175887" y="1123545"/>
                  </a:lnTo>
                  <a:lnTo>
                    <a:pt x="147114" y="1090130"/>
                  </a:lnTo>
                  <a:lnTo>
                    <a:pt x="120582" y="1054971"/>
                  </a:lnTo>
                  <a:lnTo>
                    <a:pt x="96396" y="1018168"/>
                  </a:lnTo>
                  <a:lnTo>
                    <a:pt x="74662" y="979821"/>
                  </a:lnTo>
                  <a:lnTo>
                    <a:pt x="55484" y="940032"/>
                  </a:lnTo>
                  <a:lnTo>
                    <a:pt x="38969" y="898902"/>
                  </a:lnTo>
                  <a:lnTo>
                    <a:pt x="25220" y="856530"/>
                  </a:lnTo>
                  <a:lnTo>
                    <a:pt x="14344" y="813018"/>
                  </a:lnTo>
                  <a:lnTo>
                    <a:pt x="6445" y="768467"/>
                  </a:lnTo>
                  <a:lnTo>
                    <a:pt x="1628" y="722977"/>
                  </a:lnTo>
                  <a:lnTo>
                    <a:pt x="0" y="676649"/>
                  </a:lnTo>
                  <a:close/>
                </a:path>
                <a:path w="1412239" h="1353820">
                  <a:moveTo>
                    <a:pt x="261261" y="676361"/>
                  </a:moveTo>
                  <a:lnTo>
                    <a:pt x="263871" y="628947"/>
                  </a:lnTo>
                  <a:lnTo>
                    <a:pt x="271519" y="583011"/>
                  </a:lnTo>
                  <a:lnTo>
                    <a:pt x="283934" y="538820"/>
                  </a:lnTo>
                  <a:lnTo>
                    <a:pt x="300846" y="496639"/>
                  </a:lnTo>
                  <a:lnTo>
                    <a:pt x="321982" y="456733"/>
                  </a:lnTo>
                  <a:lnTo>
                    <a:pt x="347072" y="419367"/>
                  </a:lnTo>
                  <a:lnTo>
                    <a:pt x="375843" y="384808"/>
                  </a:lnTo>
                  <a:lnTo>
                    <a:pt x="408026" y="353320"/>
                  </a:lnTo>
                  <a:lnTo>
                    <a:pt x="443347" y="325170"/>
                  </a:lnTo>
                  <a:lnTo>
                    <a:pt x="481537" y="300622"/>
                  </a:lnTo>
                  <a:lnTo>
                    <a:pt x="522323" y="279942"/>
                  </a:lnTo>
                  <a:lnTo>
                    <a:pt x="565435" y="263395"/>
                  </a:lnTo>
                  <a:lnTo>
                    <a:pt x="610601" y="251248"/>
                  </a:lnTo>
                  <a:lnTo>
                    <a:pt x="657550" y="243765"/>
                  </a:lnTo>
                  <a:lnTo>
                    <a:pt x="706011" y="241211"/>
                  </a:lnTo>
                  <a:lnTo>
                    <a:pt x="756195" y="243989"/>
                  </a:lnTo>
                  <a:lnTo>
                    <a:pt x="805352" y="252204"/>
                  </a:lnTo>
                  <a:lnTo>
                    <a:pt x="853046" y="265680"/>
                  </a:lnTo>
                  <a:lnTo>
                    <a:pt x="898843" y="284240"/>
                  </a:lnTo>
                  <a:lnTo>
                    <a:pt x="942308" y="307708"/>
                  </a:lnTo>
                  <a:lnTo>
                    <a:pt x="983004" y="335909"/>
                  </a:lnTo>
                  <a:lnTo>
                    <a:pt x="1020496" y="368664"/>
                  </a:lnTo>
                  <a:lnTo>
                    <a:pt x="1053975" y="405347"/>
                  </a:lnTo>
                  <a:lnTo>
                    <a:pt x="1082797" y="445165"/>
                  </a:lnTo>
                  <a:lnTo>
                    <a:pt x="1106783" y="487691"/>
                  </a:lnTo>
                  <a:lnTo>
                    <a:pt x="1125753" y="532500"/>
                  </a:lnTo>
                  <a:lnTo>
                    <a:pt x="1139526" y="579165"/>
                  </a:lnTo>
                  <a:lnTo>
                    <a:pt x="1147922" y="627261"/>
                  </a:lnTo>
                  <a:lnTo>
                    <a:pt x="1150761" y="676361"/>
                  </a:lnTo>
                  <a:lnTo>
                    <a:pt x="1148151" y="723776"/>
                  </a:lnTo>
                  <a:lnTo>
                    <a:pt x="1140503" y="769711"/>
                  </a:lnTo>
                  <a:lnTo>
                    <a:pt x="1128087" y="813902"/>
                  </a:lnTo>
                  <a:lnTo>
                    <a:pt x="1111176" y="856084"/>
                  </a:lnTo>
                  <a:lnTo>
                    <a:pt x="1090039" y="895990"/>
                  </a:lnTo>
                  <a:lnTo>
                    <a:pt x="1064950" y="933355"/>
                  </a:lnTo>
                  <a:lnTo>
                    <a:pt x="1036178" y="967914"/>
                  </a:lnTo>
                  <a:lnTo>
                    <a:pt x="1003996" y="999402"/>
                  </a:lnTo>
                  <a:lnTo>
                    <a:pt x="968674" y="1027553"/>
                  </a:lnTo>
                  <a:lnTo>
                    <a:pt x="930485" y="1052101"/>
                  </a:lnTo>
                  <a:lnTo>
                    <a:pt x="889698" y="1072780"/>
                  </a:lnTo>
                  <a:lnTo>
                    <a:pt x="846586" y="1089327"/>
                  </a:lnTo>
                  <a:lnTo>
                    <a:pt x="801420" y="1101475"/>
                  </a:lnTo>
                  <a:lnTo>
                    <a:pt x="754471" y="1108958"/>
                  </a:lnTo>
                  <a:lnTo>
                    <a:pt x="706011" y="1111511"/>
                  </a:lnTo>
                  <a:lnTo>
                    <a:pt x="657550" y="1108958"/>
                  </a:lnTo>
                  <a:lnTo>
                    <a:pt x="610601" y="1101475"/>
                  </a:lnTo>
                  <a:lnTo>
                    <a:pt x="565435" y="1089327"/>
                  </a:lnTo>
                  <a:lnTo>
                    <a:pt x="522323" y="1072780"/>
                  </a:lnTo>
                  <a:lnTo>
                    <a:pt x="481537" y="1052101"/>
                  </a:lnTo>
                  <a:lnTo>
                    <a:pt x="443347" y="1027553"/>
                  </a:lnTo>
                  <a:lnTo>
                    <a:pt x="408026" y="999402"/>
                  </a:lnTo>
                  <a:lnTo>
                    <a:pt x="375843" y="967914"/>
                  </a:lnTo>
                  <a:lnTo>
                    <a:pt x="347072" y="933355"/>
                  </a:lnTo>
                  <a:lnTo>
                    <a:pt x="321982" y="895990"/>
                  </a:lnTo>
                  <a:lnTo>
                    <a:pt x="300846" y="856084"/>
                  </a:lnTo>
                  <a:lnTo>
                    <a:pt x="283934" y="813902"/>
                  </a:lnTo>
                  <a:lnTo>
                    <a:pt x="271519" y="769711"/>
                  </a:lnTo>
                  <a:lnTo>
                    <a:pt x="263871" y="723776"/>
                  </a:lnTo>
                  <a:lnTo>
                    <a:pt x="261261" y="676361"/>
                  </a:lnTo>
                  <a:close/>
                </a:path>
              </a:pathLst>
            </a:custGeom>
            <a:ln w="114299">
              <a:solidFill>
                <a:srgbClr val="FFFFFF"/>
              </a:solidFill>
            </a:ln>
          </p:spPr>
          <p:txBody>
            <a:bodyPr wrap="square" lIns="0" tIns="0" rIns="0" bIns="0" rtlCol="0"/>
            <a:lstStyle/>
            <a:p>
              <a:endParaRPr/>
            </a:p>
          </p:txBody>
        </p:sp>
        <p:sp>
          <p:nvSpPr>
            <p:cNvPr id="9" name="object 9"/>
            <p:cNvSpPr/>
            <p:nvPr/>
          </p:nvSpPr>
          <p:spPr>
            <a:xfrm>
              <a:off x="1708092" y="3142104"/>
              <a:ext cx="349885" cy="321310"/>
            </a:xfrm>
            <a:custGeom>
              <a:avLst/>
              <a:gdLst/>
              <a:ahLst/>
              <a:cxnLst/>
              <a:rect l="l" t="t" r="r" b="b"/>
              <a:pathLst>
                <a:path w="349885" h="321310">
                  <a:moveTo>
                    <a:pt x="174749" y="320700"/>
                  </a:moveTo>
                  <a:lnTo>
                    <a:pt x="128294" y="314972"/>
                  </a:lnTo>
                  <a:lnTo>
                    <a:pt x="86550" y="298807"/>
                  </a:lnTo>
                  <a:lnTo>
                    <a:pt x="51183" y="273734"/>
                  </a:lnTo>
                  <a:lnTo>
                    <a:pt x="23858" y="241281"/>
                  </a:lnTo>
                  <a:lnTo>
                    <a:pt x="6242" y="202977"/>
                  </a:lnTo>
                  <a:lnTo>
                    <a:pt x="0" y="160350"/>
                  </a:lnTo>
                  <a:lnTo>
                    <a:pt x="6242" y="117722"/>
                  </a:lnTo>
                  <a:lnTo>
                    <a:pt x="23858" y="79418"/>
                  </a:lnTo>
                  <a:lnTo>
                    <a:pt x="51183" y="46965"/>
                  </a:lnTo>
                  <a:lnTo>
                    <a:pt x="86550" y="21892"/>
                  </a:lnTo>
                  <a:lnTo>
                    <a:pt x="128294" y="5727"/>
                  </a:lnTo>
                  <a:lnTo>
                    <a:pt x="174749" y="0"/>
                  </a:lnTo>
                  <a:lnTo>
                    <a:pt x="221205" y="5727"/>
                  </a:lnTo>
                  <a:lnTo>
                    <a:pt x="262949" y="21892"/>
                  </a:lnTo>
                  <a:lnTo>
                    <a:pt x="298316" y="46965"/>
                  </a:lnTo>
                  <a:lnTo>
                    <a:pt x="325641" y="79418"/>
                  </a:lnTo>
                  <a:lnTo>
                    <a:pt x="343257" y="117722"/>
                  </a:lnTo>
                  <a:lnTo>
                    <a:pt x="349499" y="160350"/>
                  </a:lnTo>
                  <a:lnTo>
                    <a:pt x="343257" y="202977"/>
                  </a:lnTo>
                  <a:lnTo>
                    <a:pt x="325641" y="241281"/>
                  </a:lnTo>
                  <a:lnTo>
                    <a:pt x="298316" y="273734"/>
                  </a:lnTo>
                  <a:lnTo>
                    <a:pt x="262949" y="298807"/>
                  </a:lnTo>
                  <a:lnTo>
                    <a:pt x="221205" y="314972"/>
                  </a:lnTo>
                  <a:lnTo>
                    <a:pt x="174749" y="320700"/>
                  </a:lnTo>
                  <a:close/>
                </a:path>
              </a:pathLst>
            </a:custGeom>
            <a:solidFill>
              <a:srgbClr val="FF595E"/>
            </a:solidFill>
          </p:spPr>
          <p:txBody>
            <a:bodyPr wrap="square" lIns="0" tIns="0" rIns="0" bIns="0" rtlCol="0"/>
            <a:lstStyle/>
            <a:p>
              <a:endParaRPr/>
            </a:p>
          </p:txBody>
        </p:sp>
        <p:sp>
          <p:nvSpPr>
            <p:cNvPr id="10" name="object 10"/>
            <p:cNvSpPr/>
            <p:nvPr/>
          </p:nvSpPr>
          <p:spPr>
            <a:xfrm>
              <a:off x="1708092" y="3142104"/>
              <a:ext cx="349885" cy="321310"/>
            </a:xfrm>
            <a:custGeom>
              <a:avLst/>
              <a:gdLst/>
              <a:ahLst/>
              <a:cxnLst/>
              <a:rect l="l" t="t" r="r" b="b"/>
              <a:pathLst>
                <a:path w="349885" h="321310">
                  <a:moveTo>
                    <a:pt x="0" y="160350"/>
                  </a:moveTo>
                  <a:lnTo>
                    <a:pt x="6242" y="117722"/>
                  </a:lnTo>
                  <a:lnTo>
                    <a:pt x="23858" y="79418"/>
                  </a:lnTo>
                  <a:lnTo>
                    <a:pt x="51183" y="46965"/>
                  </a:lnTo>
                  <a:lnTo>
                    <a:pt x="86550" y="21892"/>
                  </a:lnTo>
                  <a:lnTo>
                    <a:pt x="128294" y="5727"/>
                  </a:lnTo>
                  <a:lnTo>
                    <a:pt x="174749" y="0"/>
                  </a:lnTo>
                  <a:lnTo>
                    <a:pt x="221205" y="5727"/>
                  </a:lnTo>
                  <a:lnTo>
                    <a:pt x="262949" y="21892"/>
                  </a:lnTo>
                  <a:lnTo>
                    <a:pt x="298316" y="46965"/>
                  </a:lnTo>
                  <a:lnTo>
                    <a:pt x="325641" y="79418"/>
                  </a:lnTo>
                  <a:lnTo>
                    <a:pt x="343257" y="117722"/>
                  </a:lnTo>
                  <a:lnTo>
                    <a:pt x="349499" y="160350"/>
                  </a:lnTo>
                  <a:lnTo>
                    <a:pt x="343257" y="202977"/>
                  </a:lnTo>
                  <a:lnTo>
                    <a:pt x="325641" y="241281"/>
                  </a:lnTo>
                  <a:lnTo>
                    <a:pt x="298316" y="273734"/>
                  </a:lnTo>
                  <a:lnTo>
                    <a:pt x="262949" y="298807"/>
                  </a:lnTo>
                  <a:lnTo>
                    <a:pt x="221205" y="314972"/>
                  </a:lnTo>
                  <a:lnTo>
                    <a:pt x="174749" y="320700"/>
                  </a:lnTo>
                  <a:lnTo>
                    <a:pt x="128294" y="314972"/>
                  </a:lnTo>
                  <a:lnTo>
                    <a:pt x="86550" y="298807"/>
                  </a:lnTo>
                  <a:lnTo>
                    <a:pt x="51183" y="273734"/>
                  </a:lnTo>
                  <a:lnTo>
                    <a:pt x="23858" y="241281"/>
                  </a:lnTo>
                  <a:lnTo>
                    <a:pt x="6242" y="202977"/>
                  </a:lnTo>
                  <a:lnTo>
                    <a:pt x="0" y="160350"/>
                  </a:lnTo>
                  <a:close/>
                </a:path>
              </a:pathLst>
            </a:custGeom>
            <a:ln w="114299">
              <a:solidFill>
                <a:srgbClr val="FFFFFF"/>
              </a:solidFill>
            </a:ln>
          </p:spPr>
          <p:txBody>
            <a:bodyPr wrap="square" lIns="0" tIns="0" rIns="0" bIns="0" rtlCol="0"/>
            <a:lstStyle/>
            <a:p>
              <a:endParaRPr/>
            </a:p>
          </p:txBody>
        </p:sp>
      </p:grpSp>
      <p:sp>
        <p:nvSpPr>
          <p:cNvPr id="11" name="object 11"/>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Chi phí cơ hội</a:t>
            </a:r>
            <a:endParaRPr sz="6118" spc="-140" dirty="0"/>
          </a:p>
        </p:txBody>
      </p:sp>
      <p:sp>
        <p:nvSpPr>
          <p:cNvPr id="5" name="object 5"/>
          <p:cNvSpPr txBox="1"/>
          <p:nvPr/>
        </p:nvSpPr>
        <p:spPr>
          <a:xfrm>
            <a:off x="4347046" y="3525820"/>
            <a:ext cx="3595851"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46" dirty="0">
                <a:solidFill>
                  <a:srgbClr val="FFFFFF"/>
                </a:solidFill>
                <a:latin typeface="Calibri"/>
                <a:cs typeface="Calibri"/>
              </a:rPr>
              <a:t>Khi chọn làm 1 việc đồng nghĩa với việc từ bỏ cơ hội để làm 1 việc khác.</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722345" y="3472085"/>
            <a:ext cx="1536285" cy="1450937"/>
            <a:chOff x="1054219" y="2519750"/>
            <a:chExt cx="1657350" cy="1565275"/>
          </a:xfrm>
        </p:grpSpPr>
        <p:sp>
          <p:nvSpPr>
            <p:cNvPr id="8" name="object 8"/>
            <p:cNvSpPr/>
            <p:nvPr/>
          </p:nvSpPr>
          <p:spPr>
            <a:xfrm>
              <a:off x="1762774" y="2519750"/>
              <a:ext cx="948690" cy="1565275"/>
            </a:xfrm>
            <a:custGeom>
              <a:avLst/>
              <a:gdLst/>
              <a:ahLst/>
              <a:cxnLst/>
              <a:rect l="l" t="t" r="r" b="b"/>
              <a:pathLst>
                <a:path w="948689" h="1565275">
                  <a:moveTo>
                    <a:pt x="237149" y="1565099"/>
                  </a:moveTo>
                  <a:lnTo>
                    <a:pt x="0" y="1565099"/>
                  </a:lnTo>
                  <a:lnTo>
                    <a:pt x="0" y="830024"/>
                  </a:lnTo>
                  <a:lnTo>
                    <a:pt x="1641" y="781314"/>
                  </a:lnTo>
                  <a:lnTo>
                    <a:pt x="6494" y="733485"/>
                  </a:lnTo>
                  <a:lnTo>
                    <a:pt x="14454" y="686643"/>
                  </a:lnTo>
                  <a:lnTo>
                    <a:pt x="25413" y="640893"/>
                  </a:lnTo>
                  <a:lnTo>
                    <a:pt x="39267" y="596342"/>
                  </a:lnTo>
                  <a:lnTo>
                    <a:pt x="55909" y="553096"/>
                  </a:lnTo>
                  <a:lnTo>
                    <a:pt x="75233" y="511261"/>
                  </a:lnTo>
                  <a:lnTo>
                    <a:pt x="97133" y="470942"/>
                  </a:lnTo>
                  <a:lnTo>
                    <a:pt x="121504" y="432246"/>
                  </a:lnTo>
                  <a:lnTo>
                    <a:pt x="148239" y="395279"/>
                  </a:lnTo>
                  <a:lnTo>
                    <a:pt x="177232" y="360146"/>
                  </a:lnTo>
                  <a:lnTo>
                    <a:pt x="208378" y="326953"/>
                  </a:lnTo>
                  <a:lnTo>
                    <a:pt x="241571" y="295807"/>
                  </a:lnTo>
                  <a:lnTo>
                    <a:pt x="276704" y="266814"/>
                  </a:lnTo>
                  <a:lnTo>
                    <a:pt x="313671" y="240079"/>
                  </a:lnTo>
                  <a:lnTo>
                    <a:pt x="352367" y="215708"/>
                  </a:lnTo>
                  <a:lnTo>
                    <a:pt x="392686" y="193808"/>
                  </a:lnTo>
                  <a:lnTo>
                    <a:pt x="434521" y="174484"/>
                  </a:lnTo>
                  <a:lnTo>
                    <a:pt x="477767" y="157842"/>
                  </a:lnTo>
                  <a:lnTo>
                    <a:pt x="522318" y="143988"/>
                  </a:lnTo>
                  <a:lnTo>
                    <a:pt x="568067" y="133029"/>
                  </a:lnTo>
                  <a:lnTo>
                    <a:pt x="614910" y="125069"/>
                  </a:lnTo>
                  <a:lnTo>
                    <a:pt x="662739" y="120216"/>
                  </a:lnTo>
                  <a:lnTo>
                    <a:pt x="711449" y="118574"/>
                  </a:lnTo>
                  <a:lnTo>
                    <a:pt x="711449" y="0"/>
                  </a:lnTo>
                  <a:lnTo>
                    <a:pt x="948599" y="237149"/>
                  </a:lnTo>
                  <a:lnTo>
                    <a:pt x="830024" y="355724"/>
                  </a:lnTo>
                  <a:lnTo>
                    <a:pt x="711449" y="355724"/>
                  </a:lnTo>
                  <a:lnTo>
                    <a:pt x="662955" y="358173"/>
                  </a:lnTo>
                  <a:lnTo>
                    <a:pt x="615861" y="365361"/>
                  </a:lnTo>
                  <a:lnTo>
                    <a:pt x="570407" y="377048"/>
                  </a:lnTo>
                  <a:lnTo>
                    <a:pt x="526830" y="392997"/>
                  </a:lnTo>
                  <a:lnTo>
                    <a:pt x="485370" y="412970"/>
                  </a:lnTo>
                  <a:lnTo>
                    <a:pt x="446264" y="436727"/>
                  </a:lnTo>
                  <a:lnTo>
                    <a:pt x="409751" y="464032"/>
                  </a:lnTo>
                  <a:lnTo>
                    <a:pt x="376069" y="494644"/>
                  </a:lnTo>
                  <a:lnTo>
                    <a:pt x="345457" y="528326"/>
                  </a:lnTo>
                  <a:lnTo>
                    <a:pt x="318152" y="564839"/>
                  </a:lnTo>
                  <a:lnTo>
                    <a:pt x="294395" y="603945"/>
                  </a:lnTo>
                  <a:lnTo>
                    <a:pt x="274422" y="645406"/>
                  </a:lnTo>
                  <a:lnTo>
                    <a:pt x="258473" y="688982"/>
                  </a:lnTo>
                  <a:lnTo>
                    <a:pt x="246786" y="734437"/>
                  </a:lnTo>
                  <a:lnTo>
                    <a:pt x="239598" y="781530"/>
                  </a:lnTo>
                  <a:lnTo>
                    <a:pt x="237149" y="830024"/>
                  </a:lnTo>
                  <a:lnTo>
                    <a:pt x="237149" y="1565099"/>
                  </a:lnTo>
                  <a:close/>
                </a:path>
                <a:path w="948689" h="1565275">
                  <a:moveTo>
                    <a:pt x="711449" y="474299"/>
                  </a:moveTo>
                  <a:lnTo>
                    <a:pt x="711449" y="355724"/>
                  </a:lnTo>
                  <a:lnTo>
                    <a:pt x="830024" y="355724"/>
                  </a:lnTo>
                  <a:lnTo>
                    <a:pt x="711449" y="474299"/>
                  </a:lnTo>
                  <a:close/>
                </a:path>
              </a:pathLst>
            </a:custGeom>
            <a:solidFill>
              <a:srgbClr val="FF595E"/>
            </a:solidFill>
          </p:spPr>
          <p:txBody>
            <a:bodyPr wrap="square" lIns="0" tIns="0" rIns="0" bIns="0" rtlCol="0"/>
            <a:lstStyle/>
            <a:p>
              <a:endParaRPr/>
            </a:p>
          </p:txBody>
        </p:sp>
        <p:sp>
          <p:nvSpPr>
            <p:cNvPr id="9" name="object 9"/>
            <p:cNvSpPr/>
            <p:nvPr/>
          </p:nvSpPr>
          <p:spPr>
            <a:xfrm>
              <a:off x="1054219" y="2519750"/>
              <a:ext cx="948690" cy="1565275"/>
            </a:xfrm>
            <a:custGeom>
              <a:avLst/>
              <a:gdLst/>
              <a:ahLst/>
              <a:cxnLst/>
              <a:rect l="l" t="t" r="r" b="b"/>
              <a:pathLst>
                <a:path w="948689" h="1565275">
                  <a:moveTo>
                    <a:pt x="237149" y="474299"/>
                  </a:moveTo>
                  <a:lnTo>
                    <a:pt x="0" y="237149"/>
                  </a:lnTo>
                  <a:lnTo>
                    <a:pt x="237149" y="0"/>
                  </a:lnTo>
                  <a:lnTo>
                    <a:pt x="237149" y="118574"/>
                  </a:lnTo>
                  <a:lnTo>
                    <a:pt x="285860" y="120216"/>
                  </a:lnTo>
                  <a:lnTo>
                    <a:pt x="333689" y="125069"/>
                  </a:lnTo>
                  <a:lnTo>
                    <a:pt x="380531" y="133029"/>
                  </a:lnTo>
                  <a:lnTo>
                    <a:pt x="426281" y="143988"/>
                  </a:lnTo>
                  <a:lnTo>
                    <a:pt x="470832" y="157842"/>
                  </a:lnTo>
                  <a:lnTo>
                    <a:pt x="514078" y="174484"/>
                  </a:lnTo>
                  <a:lnTo>
                    <a:pt x="555913" y="193808"/>
                  </a:lnTo>
                  <a:lnTo>
                    <a:pt x="596232" y="215708"/>
                  </a:lnTo>
                  <a:lnTo>
                    <a:pt x="634928" y="240079"/>
                  </a:lnTo>
                  <a:lnTo>
                    <a:pt x="671895" y="266814"/>
                  </a:lnTo>
                  <a:lnTo>
                    <a:pt x="707028" y="295807"/>
                  </a:lnTo>
                  <a:lnTo>
                    <a:pt x="740221" y="326953"/>
                  </a:lnTo>
                  <a:lnTo>
                    <a:pt x="767218" y="355724"/>
                  </a:lnTo>
                  <a:lnTo>
                    <a:pt x="237149" y="355724"/>
                  </a:lnTo>
                  <a:lnTo>
                    <a:pt x="237149" y="474299"/>
                  </a:lnTo>
                  <a:close/>
                </a:path>
                <a:path w="948689" h="1565275">
                  <a:moveTo>
                    <a:pt x="948600" y="1565099"/>
                  </a:moveTo>
                  <a:lnTo>
                    <a:pt x="711450" y="1565099"/>
                  </a:lnTo>
                  <a:lnTo>
                    <a:pt x="711450" y="830024"/>
                  </a:lnTo>
                  <a:lnTo>
                    <a:pt x="709001" y="781530"/>
                  </a:lnTo>
                  <a:lnTo>
                    <a:pt x="701814" y="734437"/>
                  </a:lnTo>
                  <a:lnTo>
                    <a:pt x="690126" y="688982"/>
                  </a:lnTo>
                  <a:lnTo>
                    <a:pt x="674177" y="645406"/>
                  </a:lnTo>
                  <a:lnTo>
                    <a:pt x="654204" y="603945"/>
                  </a:lnTo>
                  <a:lnTo>
                    <a:pt x="630447" y="564839"/>
                  </a:lnTo>
                  <a:lnTo>
                    <a:pt x="603143" y="528326"/>
                  </a:lnTo>
                  <a:lnTo>
                    <a:pt x="572530" y="494644"/>
                  </a:lnTo>
                  <a:lnTo>
                    <a:pt x="538848" y="464032"/>
                  </a:lnTo>
                  <a:lnTo>
                    <a:pt x="502335" y="436727"/>
                  </a:lnTo>
                  <a:lnTo>
                    <a:pt x="463229" y="412970"/>
                  </a:lnTo>
                  <a:lnTo>
                    <a:pt x="421769" y="392997"/>
                  </a:lnTo>
                  <a:lnTo>
                    <a:pt x="378192" y="377048"/>
                  </a:lnTo>
                  <a:lnTo>
                    <a:pt x="332738" y="365361"/>
                  </a:lnTo>
                  <a:lnTo>
                    <a:pt x="285644" y="358173"/>
                  </a:lnTo>
                  <a:lnTo>
                    <a:pt x="237149" y="355724"/>
                  </a:lnTo>
                  <a:lnTo>
                    <a:pt x="767218" y="355724"/>
                  </a:lnTo>
                  <a:lnTo>
                    <a:pt x="800360" y="395279"/>
                  </a:lnTo>
                  <a:lnTo>
                    <a:pt x="827095" y="432246"/>
                  </a:lnTo>
                  <a:lnTo>
                    <a:pt x="851466" y="470942"/>
                  </a:lnTo>
                  <a:lnTo>
                    <a:pt x="873366" y="511261"/>
                  </a:lnTo>
                  <a:lnTo>
                    <a:pt x="892690" y="553096"/>
                  </a:lnTo>
                  <a:lnTo>
                    <a:pt x="909332" y="596342"/>
                  </a:lnTo>
                  <a:lnTo>
                    <a:pt x="923186" y="640893"/>
                  </a:lnTo>
                  <a:lnTo>
                    <a:pt x="934145" y="686643"/>
                  </a:lnTo>
                  <a:lnTo>
                    <a:pt x="942105" y="733485"/>
                  </a:lnTo>
                  <a:lnTo>
                    <a:pt x="946958" y="781314"/>
                  </a:lnTo>
                  <a:lnTo>
                    <a:pt x="948600" y="830024"/>
                  </a:lnTo>
                  <a:lnTo>
                    <a:pt x="948600" y="1565099"/>
                  </a:lnTo>
                  <a:close/>
                </a:path>
              </a:pathLst>
            </a:custGeom>
            <a:solidFill>
              <a:srgbClr val="FFFFFF"/>
            </a:solidFill>
          </p:spPr>
          <p:txBody>
            <a:bodyPr wrap="square" lIns="0" tIns="0" rIns="0" bIns="0" rtlCol="0"/>
            <a:lstStyle/>
            <a:p>
              <a:endParaRPr/>
            </a:p>
          </p:txBody>
        </p:sp>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8759" y="2382017"/>
            <a:ext cx="5543579" cy="1740431"/>
          </a:xfrm>
          <a:prstGeom prst="rect">
            <a:avLst/>
          </a:prstGeom>
        </p:spPr>
        <p:txBody>
          <a:bodyPr vert="horz" wrap="square" lIns="0" tIns="11772" rIns="0" bIns="0" rtlCol="0">
            <a:spAutoFit/>
          </a:bodyPr>
          <a:lstStyle/>
          <a:p>
            <a:pPr marL="11184" marR="4709" algn="ctr">
              <a:lnSpc>
                <a:spcPct val="114999"/>
              </a:lnSpc>
              <a:spcBef>
                <a:spcPts val="92"/>
              </a:spcBef>
            </a:pPr>
            <a:r>
              <a:rPr sz="2410" i="1" dirty="0">
                <a:solidFill>
                  <a:srgbClr val="B7B7B7"/>
                </a:solidFill>
              </a:rPr>
              <a:t>“</a:t>
            </a:r>
            <a:r>
              <a:rPr lang="vi-VN" sz="2410" i="1" dirty="0">
                <a:solidFill>
                  <a:srgbClr val="B7B7B7"/>
                </a:solidFill>
              </a:rPr>
              <a:t>Khi tiền khó kiếm và có khả năng tăng giá, chúng ta sẽ cẩn trọng trong chi tiêu vì chi phí cơ hội tăng theo thời gian</a:t>
            </a:r>
            <a:r>
              <a:rPr sz="2410" i="1" spc="-10" dirty="0">
                <a:solidFill>
                  <a:srgbClr val="B7B7B7"/>
                </a:solidFill>
              </a:rPr>
              <a:t>.”</a:t>
            </a:r>
            <a:endParaRPr sz="2410" dirty="0"/>
          </a:p>
          <a:p>
            <a:pPr marL="5887" algn="ctr">
              <a:spcBef>
                <a:spcPts val="425"/>
              </a:spcBef>
            </a:pPr>
            <a:r>
              <a:rPr sz="2596" spc="-872" dirty="0">
                <a:solidFill>
                  <a:srgbClr val="FF595E"/>
                </a:solidFill>
              </a:rPr>
              <a:t>—</a:t>
            </a:r>
            <a:r>
              <a:rPr sz="2596" spc="-408" dirty="0">
                <a:solidFill>
                  <a:srgbClr val="FF595E"/>
                </a:solidFill>
              </a:rPr>
              <a:t>SAIFEDEAN</a:t>
            </a:r>
            <a:r>
              <a:rPr sz="2596" spc="-153" dirty="0">
                <a:solidFill>
                  <a:srgbClr val="FF595E"/>
                </a:solidFill>
              </a:rPr>
              <a:t> </a:t>
            </a:r>
            <a:r>
              <a:rPr sz="2596" spc="-625" dirty="0">
                <a:solidFill>
                  <a:srgbClr val="FF595E"/>
                </a:solidFill>
              </a:rPr>
              <a:t>AMMOUS</a:t>
            </a:r>
            <a:endParaRPr sz="2596"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9" y="1540789"/>
            <a:ext cx="6437385" cy="953359"/>
          </a:xfrm>
          <a:prstGeom prst="rect">
            <a:avLst/>
          </a:prstGeom>
        </p:spPr>
        <p:txBody>
          <a:bodyPr vert="horz" wrap="square" lIns="0" tIns="11772" rIns="0" bIns="0" rtlCol="0">
            <a:spAutoFit/>
          </a:bodyPr>
          <a:lstStyle/>
          <a:p>
            <a:pPr marL="17070">
              <a:spcBef>
                <a:spcPts val="92"/>
              </a:spcBef>
            </a:pPr>
            <a:r>
              <a:rPr lang="vi-VN" sz="6118" spc="-140" dirty="0"/>
              <a:t>ƯU TIÊN THỜI GIAN</a:t>
            </a:r>
            <a:endParaRPr sz="6118" spc="-140" dirty="0"/>
          </a:p>
        </p:txBody>
      </p:sp>
      <p:sp>
        <p:nvSpPr>
          <p:cNvPr id="5" name="object 5"/>
          <p:cNvSpPr txBox="1"/>
          <p:nvPr/>
        </p:nvSpPr>
        <p:spPr>
          <a:xfrm>
            <a:off x="4279951" y="3552422"/>
            <a:ext cx="3717694"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Mức độ quan trọng của giá trị theo thời gian (hiện tại hay tương lai?).</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623582" y="3330650"/>
            <a:ext cx="1733632" cy="1733632"/>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01835" y="3069481"/>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7" name="Group 6">
            <a:extLst>
              <a:ext uri="{FF2B5EF4-FFF2-40B4-BE49-F238E27FC236}">
                <a16:creationId xmlns:a16="http://schemas.microsoft.com/office/drawing/2014/main" id="{3FE689A4-68A1-2EAE-DC27-1125378A78C1}"/>
              </a:ext>
            </a:extLst>
          </p:cNvPr>
          <p:cNvGrpSpPr/>
          <p:nvPr/>
        </p:nvGrpSpPr>
        <p:grpSpPr>
          <a:xfrm>
            <a:off x="2113668" y="1304150"/>
            <a:ext cx="5738998" cy="4432272"/>
            <a:chOff x="1476375" y="180975"/>
            <a:chExt cx="6191249" cy="4781549"/>
          </a:xfrm>
        </p:grpSpPr>
        <p:pic>
          <p:nvPicPr>
            <p:cNvPr id="2" name="object 2"/>
            <p:cNvPicPr/>
            <p:nvPr/>
          </p:nvPicPr>
          <p:blipFill>
            <a:blip r:embed="rId2" cstate="print"/>
            <a:stretch>
              <a:fillRect/>
            </a:stretch>
          </p:blipFill>
          <p:spPr>
            <a:xfrm>
              <a:off x="1476375" y="180975"/>
              <a:ext cx="6191249" cy="4781549"/>
            </a:xfrm>
            <a:prstGeom prst="rect">
              <a:avLst/>
            </a:prstGeom>
          </p:spPr>
        </p:pic>
        <p:sp>
          <p:nvSpPr>
            <p:cNvPr id="4" name="object 3">
              <a:extLst>
                <a:ext uri="{FF2B5EF4-FFF2-40B4-BE49-F238E27FC236}">
                  <a16:creationId xmlns:a16="http://schemas.microsoft.com/office/drawing/2014/main" id="{F5045193-C5A2-8FE6-0341-FFC08F63116A}"/>
                </a:ext>
              </a:extLst>
            </p:cNvPr>
            <p:cNvSpPr txBox="1"/>
            <p:nvPr/>
          </p:nvSpPr>
          <p:spPr>
            <a:xfrm>
              <a:off x="2324099" y="590550"/>
              <a:ext cx="4495800" cy="366767"/>
            </a:xfrm>
            <a:prstGeom prst="rect">
              <a:avLst/>
            </a:prstGeom>
            <a:solidFill>
              <a:schemeClr val="tx1"/>
            </a:solidFill>
          </p:spPr>
          <p:txBody>
            <a:bodyPr vert="horz" wrap="square" lIns="0" tIns="11772" rIns="0" bIns="0" rtlCol="0">
              <a:spAutoFit/>
            </a:bodyPr>
            <a:lstStyle/>
            <a:p>
              <a:pPr marL="11773" algn="ctr">
                <a:spcBef>
                  <a:spcPts val="92"/>
                </a:spcBef>
              </a:pPr>
              <a:r>
                <a:rPr lang="vi-VN" sz="2132" b="1" dirty="0">
                  <a:solidFill>
                    <a:schemeClr val="bg1"/>
                  </a:solidFill>
                  <a:latin typeface="Arial"/>
                  <a:cs typeface="Arial"/>
                </a:rPr>
                <a:t>KHOẢNG THỜI GIAN ƯU TIÊN</a:t>
              </a:r>
              <a:endParaRPr sz="2132" b="1" dirty="0">
                <a:solidFill>
                  <a:schemeClr val="bg1"/>
                </a:solidFill>
                <a:latin typeface="Arial"/>
                <a:cs typeface="Arial"/>
              </a:endParaRPr>
            </a:p>
          </p:txBody>
        </p:sp>
        <p:sp>
          <p:nvSpPr>
            <p:cNvPr id="5" name="object 3">
              <a:extLst>
                <a:ext uri="{FF2B5EF4-FFF2-40B4-BE49-F238E27FC236}">
                  <a16:creationId xmlns:a16="http://schemas.microsoft.com/office/drawing/2014/main" id="{AD34686D-A642-917A-54E7-58EB63F5B974}"/>
                </a:ext>
              </a:extLst>
            </p:cNvPr>
            <p:cNvSpPr txBox="1"/>
            <p:nvPr/>
          </p:nvSpPr>
          <p:spPr>
            <a:xfrm>
              <a:off x="2590800" y="1718658"/>
              <a:ext cx="609600" cy="366767"/>
            </a:xfrm>
            <a:prstGeom prst="rect">
              <a:avLst/>
            </a:prstGeom>
            <a:solidFill>
              <a:srgbClr val="F7CC65"/>
            </a:solidFill>
          </p:spPr>
          <p:txBody>
            <a:bodyPr vert="horz" wrap="square" lIns="0" tIns="11772" rIns="0" bIns="0" rtlCol="0">
              <a:spAutoFit/>
            </a:bodyPr>
            <a:lstStyle/>
            <a:p>
              <a:pPr marL="11773" algn="ctr">
                <a:spcBef>
                  <a:spcPts val="92"/>
                </a:spcBef>
              </a:pPr>
              <a:r>
                <a:rPr lang="vi-VN" sz="2132" b="1" dirty="0">
                  <a:solidFill>
                    <a:schemeClr val="tx1"/>
                  </a:solidFill>
                  <a:latin typeface="Arial"/>
                  <a:cs typeface="Arial"/>
                </a:rPr>
                <a:t>ÍT</a:t>
              </a:r>
              <a:endParaRPr sz="2132" b="1" dirty="0">
                <a:solidFill>
                  <a:schemeClr val="tx1"/>
                </a:solidFill>
                <a:latin typeface="Arial"/>
                <a:cs typeface="Arial"/>
              </a:endParaRPr>
            </a:p>
          </p:txBody>
        </p:sp>
        <p:sp>
          <p:nvSpPr>
            <p:cNvPr id="6" name="object 3">
              <a:extLst>
                <a:ext uri="{FF2B5EF4-FFF2-40B4-BE49-F238E27FC236}">
                  <a16:creationId xmlns:a16="http://schemas.microsoft.com/office/drawing/2014/main" id="{E7E50AA2-D2FF-EDE5-28A2-273C303E54CC}"/>
                </a:ext>
              </a:extLst>
            </p:cNvPr>
            <p:cNvSpPr txBox="1"/>
            <p:nvPr/>
          </p:nvSpPr>
          <p:spPr>
            <a:xfrm>
              <a:off x="5562600" y="1718657"/>
              <a:ext cx="1012096" cy="366767"/>
            </a:xfrm>
            <a:prstGeom prst="rect">
              <a:avLst/>
            </a:prstGeom>
            <a:solidFill>
              <a:srgbClr val="EE7760"/>
            </a:solidFill>
          </p:spPr>
          <p:txBody>
            <a:bodyPr vert="horz" wrap="square" lIns="0" tIns="11772" rIns="0" bIns="0" rtlCol="0">
              <a:spAutoFit/>
            </a:bodyPr>
            <a:lstStyle/>
            <a:p>
              <a:pPr marL="11773" algn="ctr">
                <a:spcBef>
                  <a:spcPts val="92"/>
                </a:spcBef>
              </a:pPr>
              <a:r>
                <a:rPr lang="vi-VN" sz="2132" b="1" dirty="0">
                  <a:solidFill>
                    <a:schemeClr val="tx1"/>
                  </a:solidFill>
                  <a:latin typeface="Arial"/>
                  <a:cs typeface="Arial"/>
                </a:rPr>
                <a:t>NHIỀU</a:t>
              </a:r>
              <a:endParaRPr sz="2132" b="1" dirty="0">
                <a:solidFill>
                  <a:schemeClr val="tx1"/>
                </a:solidFill>
                <a:latin typeface="Arial"/>
                <a:cs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1"/>
            <a:ext cx="9966324" cy="7040562"/>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FF595E"/>
          </a:solidFill>
        </p:spPr>
        <p:txBody>
          <a:bodyPr wrap="square" lIns="0" tIns="0" rIns="0" bIns="0" rtlCol="0"/>
          <a:lstStyle/>
          <a:p>
            <a:endParaRPr/>
          </a:p>
        </p:txBody>
      </p:sp>
      <p:grpSp>
        <p:nvGrpSpPr>
          <p:cNvPr id="3" name="object 3"/>
          <p:cNvGrpSpPr/>
          <p:nvPr/>
        </p:nvGrpSpPr>
        <p:grpSpPr>
          <a:xfrm>
            <a:off x="1652445" y="1511491"/>
            <a:ext cx="2792979" cy="4184466"/>
            <a:chOff x="978812" y="404661"/>
            <a:chExt cx="3013075" cy="4514215"/>
          </a:xfrm>
        </p:grpSpPr>
        <p:pic>
          <p:nvPicPr>
            <p:cNvPr id="4" name="object 4"/>
            <p:cNvPicPr/>
            <p:nvPr/>
          </p:nvPicPr>
          <p:blipFill>
            <a:blip r:embed="rId2" cstate="print"/>
            <a:stretch>
              <a:fillRect/>
            </a:stretch>
          </p:blipFill>
          <p:spPr>
            <a:xfrm>
              <a:off x="983575" y="409423"/>
              <a:ext cx="3003024" cy="4504525"/>
            </a:xfrm>
            <a:prstGeom prst="rect">
              <a:avLst/>
            </a:prstGeom>
          </p:spPr>
        </p:pic>
        <p:sp>
          <p:nvSpPr>
            <p:cNvPr id="5" name="object 5"/>
            <p:cNvSpPr/>
            <p:nvPr/>
          </p:nvSpPr>
          <p:spPr>
            <a:xfrm>
              <a:off x="978812" y="404661"/>
              <a:ext cx="3013075" cy="4514215"/>
            </a:xfrm>
            <a:custGeom>
              <a:avLst/>
              <a:gdLst/>
              <a:ahLst/>
              <a:cxnLst/>
              <a:rect l="l" t="t" r="r" b="b"/>
              <a:pathLst>
                <a:path w="3013075" h="4514215">
                  <a:moveTo>
                    <a:pt x="0" y="0"/>
                  </a:moveTo>
                  <a:lnTo>
                    <a:pt x="3012549" y="0"/>
                  </a:lnTo>
                  <a:lnTo>
                    <a:pt x="3012549" y="4514049"/>
                  </a:lnTo>
                  <a:lnTo>
                    <a:pt x="0" y="4514049"/>
                  </a:lnTo>
                  <a:lnTo>
                    <a:pt x="0" y="0"/>
                  </a:lnTo>
                  <a:close/>
                </a:path>
              </a:pathLst>
            </a:custGeom>
            <a:ln w="9524">
              <a:solidFill>
                <a:srgbClr val="FFFFFF"/>
              </a:solidFill>
            </a:ln>
          </p:spPr>
          <p:txBody>
            <a:bodyPr wrap="square" lIns="0" tIns="0" rIns="0" bIns="0" rtlCol="0"/>
            <a:lstStyle/>
            <a:p>
              <a:endParaRPr/>
            </a:p>
          </p:txBody>
        </p:sp>
      </p:grpSp>
      <p:sp>
        <p:nvSpPr>
          <p:cNvPr id="6" name="object 6"/>
          <p:cNvSpPr txBox="1"/>
          <p:nvPr/>
        </p:nvSpPr>
        <p:spPr>
          <a:xfrm>
            <a:off x="1522104" y="1235238"/>
            <a:ext cx="2986110" cy="211594"/>
          </a:xfrm>
          <a:prstGeom prst="rect">
            <a:avLst/>
          </a:prstGeom>
        </p:spPr>
        <p:txBody>
          <a:bodyPr vert="horz" wrap="square" lIns="0" tIns="11772" rIns="0" bIns="0" rtlCol="0">
            <a:spAutoFit/>
          </a:bodyPr>
          <a:lstStyle/>
          <a:p>
            <a:pPr marL="11773">
              <a:spcBef>
                <a:spcPts val="92"/>
              </a:spcBef>
            </a:pPr>
            <a:r>
              <a:rPr lang="vi-VN" sz="1298" i="1" dirty="0">
                <a:solidFill>
                  <a:srgbClr val="FFFFFF"/>
                </a:solidFill>
                <a:latin typeface="Arial"/>
                <a:cs typeface="Arial"/>
              </a:rPr>
              <a:t>Cẩm nang được tổng hợp từ cuốn sách:</a:t>
            </a:r>
            <a:endParaRPr sz="1298" dirty="0">
              <a:latin typeface="Arial"/>
              <a:cs typeface="Arial"/>
            </a:endParaRPr>
          </a:p>
        </p:txBody>
      </p:sp>
      <p:grpSp>
        <p:nvGrpSpPr>
          <p:cNvPr id="7" name="object 7"/>
          <p:cNvGrpSpPr/>
          <p:nvPr/>
        </p:nvGrpSpPr>
        <p:grpSpPr>
          <a:xfrm>
            <a:off x="6041075" y="2197477"/>
            <a:ext cx="1978336" cy="1984222"/>
            <a:chOff x="5713274" y="1144699"/>
            <a:chExt cx="2134235" cy="2140585"/>
          </a:xfrm>
        </p:grpSpPr>
        <p:pic>
          <p:nvPicPr>
            <p:cNvPr id="8" name="object 8"/>
            <p:cNvPicPr/>
            <p:nvPr/>
          </p:nvPicPr>
          <p:blipFill>
            <a:blip r:embed="rId3" cstate="print"/>
            <a:stretch>
              <a:fillRect/>
            </a:stretch>
          </p:blipFill>
          <p:spPr>
            <a:xfrm>
              <a:off x="5722800" y="1154225"/>
              <a:ext cx="2115075" cy="2121447"/>
            </a:xfrm>
            <a:prstGeom prst="rect">
              <a:avLst/>
            </a:prstGeom>
          </p:spPr>
        </p:pic>
        <p:sp>
          <p:nvSpPr>
            <p:cNvPr id="9" name="object 9"/>
            <p:cNvSpPr/>
            <p:nvPr/>
          </p:nvSpPr>
          <p:spPr>
            <a:xfrm>
              <a:off x="5718037" y="1149462"/>
              <a:ext cx="2124710" cy="2131060"/>
            </a:xfrm>
            <a:custGeom>
              <a:avLst/>
              <a:gdLst/>
              <a:ahLst/>
              <a:cxnLst/>
              <a:rect l="l" t="t" r="r" b="b"/>
              <a:pathLst>
                <a:path w="2124709" h="2131060">
                  <a:moveTo>
                    <a:pt x="0" y="0"/>
                  </a:moveTo>
                  <a:lnTo>
                    <a:pt x="2124600" y="0"/>
                  </a:lnTo>
                  <a:lnTo>
                    <a:pt x="2124600" y="2130973"/>
                  </a:lnTo>
                  <a:lnTo>
                    <a:pt x="0" y="2130973"/>
                  </a:lnTo>
                  <a:lnTo>
                    <a:pt x="0" y="0"/>
                  </a:lnTo>
                  <a:close/>
                </a:path>
              </a:pathLst>
            </a:custGeom>
            <a:ln w="9524">
              <a:solidFill>
                <a:srgbClr val="FFFFFF"/>
              </a:solidFill>
            </a:ln>
          </p:spPr>
          <p:txBody>
            <a:bodyPr wrap="square" lIns="0" tIns="0" rIns="0" bIns="0" rtlCol="0"/>
            <a:lstStyle/>
            <a:p>
              <a:endParaRPr/>
            </a:p>
          </p:txBody>
        </p:sp>
      </p:grpSp>
      <p:sp>
        <p:nvSpPr>
          <p:cNvPr id="10" name="object 10"/>
          <p:cNvSpPr txBox="1"/>
          <p:nvPr/>
        </p:nvSpPr>
        <p:spPr>
          <a:xfrm>
            <a:off x="6402013" y="4236684"/>
            <a:ext cx="1264934" cy="901053"/>
          </a:xfrm>
          <a:prstGeom prst="rect">
            <a:avLst/>
          </a:prstGeom>
        </p:spPr>
        <p:txBody>
          <a:bodyPr vert="horz" wrap="square" lIns="0" tIns="108304" rIns="0" bIns="0" rtlCol="0">
            <a:spAutoFit/>
          </a:bodyPr>
          <a:lstStyle/>
          <a:p>
            <a:pPr algn="ctr">
              <a:spcBef>
                <a:spcPts val="852"/>
              </a:spcBef>
            </a:pPr>
            <a:r>
              <a:rPr sz="2781" spc="-18" dirty="0">
                <a:solidFill>
                  <a:srgbClr val="FFFFFF"/>
                </a:solidFill>
                <a:latin typeface="Palatino Linotype"/>
                <a:cs typeface="Palatino Linotype"/>
              </a:rPr>
              <a:t>Anil</a:t>
            </a:r>
            <a:endParaRPr sz="2781">
              <a:latin typeface="Palatino Linotype"/>
              <a:cs typeface="Palatino Linotype"/>
            </a:endParaRPr>
          </a:p>
          <a:p>
            <a:pPr algn="ctr">
              <a:spcBef>
                <a:spcPts val="533"/>
              </a:spcBef>
            </a:pPr>
            <a:r>
              <a:rPr sz="1947" spc="-10" dirty="0">
                <a:solidFill>
                  <a:srgbClr val="FFFFFF"/>
                </a:solidFill>
                <a:latin typeface="Calibri"/>
                <a:cs typeface="Calibri"/>
              </a:rPr>
              <a:t>@anilsaidso</a:t>
            </a:r>
            <a:endParaRPr sz="1947">
              <a:latin typeface="Calibri"/>
              <a:cs typeface="Calibri"/>
            </a:endParaRPr>
          </a:p>
        </p:txBody>
      </p:sp>
      <p:pic>
        <p:nvPicPr>
          <p:cNvPr id="11" name="object 11"/>
          <p:cNvPicPr/>
          <p:nvPr/>
        </p:nvPicPr>
        <p:blipFill>
          <a:blip r:embed="rId4" cstate="print"/>
          <a:stretch>
            <a:fillRect/>
          </a:stretch>
        </p:blipFill>
        <p:spPr>
          <a:xfrm>
            <a:off x="7732210" y="4915668"/>
            <a:ext cx="225759" cy="2006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810711"/>
          </a:xfrm>
          <a:prstGeom prst="rect">
            <a:avLst/>
          </a:prstGeom>
        </p:spPr>
        <p:txBody>
          <a:bodyPr vert="horz" wrap="square" lIns="0" tIns="11772" rIns="0" bIns="0" rtlCol="0">
            <a:spAutoFit/>
          </a:bodyPr>
          <a:lstStyle/>
          <a:p>
            <a:pPr marL="17070">
              <a:spcBef>
                <a:spcPts val="92"/>
              </a:spcBef>
            </a:pPr>
            <a:r>
              <a:rPr lang="vi-VN" sz="5191" spc="-140" dirty="0"/>
              <a:t>ĐỊNH LUẬT  3 KHÔNG</a:t>
            </a:r>
            <a:endParaRPr sz="5191" spc="-140" dirty="0"/>
          </a:p>
        </p:txBody>
      </p:sp>
      <p:sp>
        <p:nvSpPr>
          <p:cNvPr id="5" name="object 5"/>
          <p:cNvSpPr txBox="1"/>
          <p:nvPr/>
        </p:nvSpPr>
        <p:spPr>
          <a:xfrm>
            <a:off x="4351791" y="3353284"/>
            <a:ext cx="4376078" cy="1563592"/>
          </a:xfrm>
          <a:prstGeom prst="rect">
            <a:avLst/>
          </a:prstGeom>
        </p:spPr>
        <p:txBody>
          <a:bodyPr vert="horz" wrap="square" lIns="0" tIns="11772" rIns="0" bIns="0" rtlCol="0">
            <a:spAutoFit/>
          </a:bodyPr>
          <a:lstStyle/>
          <a:p>
            <a:pPr marL="11773" marR="4709">
              <a:lnSpc>
                <a:spcPct val="114999"/>
              </a:lnSpc>
              <a:spcBef>
                <a:spcPts val="92"/>
              </a:spcBef>
            </a:pPr>
            <a:r>
              <a:rPr lang="vi-VN" sz="2225" i="1" spc="102" dirty="0">
                <a:solidFill>
                  <a:srgbClr val="FFFFFF"/>
                </a:solidFill>
                <a:latin typeface="Calibri"/>
                <a:cs typeface="Calibri"/>
              </a:rPr>
              <a:t>Một quốc gia tự chủ không thể đồng thời những nguồn vốn tự do, chính sách độc lập tiền tệ và tỷ lệ ngoại hối cố định.</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7" name="object 7"/>
          <p:cNvSpPr/>
          <p:nvPr/>
        </p:nvSpPr>
        <p:spPr>
          <a:xfrm>
            <a:off x="2335090" y="4637538"/>
            <a:ext cx="306080" cy="270763"/>
          </a:xfrm>
          <a:custGeom>
            <a:avLst/>
            <a:gdLst/>
            <a:ahLst/>
            <a:cxnLst/>
            <a:rect l="l" t="t" r="r" b="b"/>
            <a:pathLst>
              <a:path w="330200" h="292100">
                <a:moveTo>
                  <a:pt x="290120" y="291729"/>
                </a:moveTo>
                <a:lnTo>
                  <a:pt x="164981" y="186293"/>
                </a:lnTo>
                <a:lnTo>
                  <a:pt x="39842" y="291729"/>
                </a:lnTo>
                <a:lnTo>
                  <a:pt x="0" y="244443"/>
                </a:lnTo>
                <a:lnTo>
                  <a:pt x="116998" y="145864"/>
                </a:lnTo>
                <a:lnTo>
                  <a:pt x="0" y="47286"/>
                </a:lnTo>
                <a:lnTo>
                  <a:pt x="39842" y="0"/>
                </a:lnTo>
                <a:lnTo>
                  <a:pt x="164981" y="105436"/>
                </a:lnTo>
                <a:lnTo>
                  <a:pt x="290120" y="0"/>
                </a:lnTo>
                <a:lnTo>
                  <a:pt x="329962" y="47286"/>
                </a:lnTo>
                <a:lnTo>
                  <a:pt x="212964" y="145864"/>
                </a:lnTo>
                <a:lnTo>
                  <a:pt x="329962" y="244443"/>
                </a:lnTo>
                <a:lnTo>
                  <a:pt x="290120" y="291729"/>
                </a:lnTo>
                <a:close/>
              </a:path>
            </a:pathLst>
          </a:custGeom>
          <a:solidFill>
            <a:srgbClr val="FF595E"/>
          </a:solidFill>
        </p:spPr>
        <p:txBody>
          <a:bodyPr wrap="square" lIns="0" tIns="0" rIns="0" bIns="0" rtlCol="0"/>
          <a:lstStyle/>
          <a:p>
            <a:endParaRPr/>
          </a:p>
        </p:txBody>
      </p:sp>
      <p:grpSp>
        <p:nvGrpSpPr>
          <p:cNvPr id="8" name="object 8"/>
          <p:cNvGrpSpPr/>
          <p:nvPr/>
        </p:nvGrpSpPr>
        <p:grpSpPr>
          <a:xfrm>
            <a:off x="1681170" y="3404173"/>
            <a:ext cx="1618102" cy="1150743"/>
            <a:chOff x="1009800" y="2446486"/>
            <a:chExt cx="1745614" cy="1241425"/>
          </a:xfrm>
        </p:grpSpPr>
        <p:sp>
          <p:nvSpPr>
            <p:cNvPr id="9" name="object 9"/>
            <p:cNvSpPr/>
            <p:nvPr/>
          </p:nvSpPr>
          <p:spPr>
            <a:xfrm>
              <a:off x="1009800" y="2446486"/>
              <a:ext cx="1741170" cy="1241425"/>
            </a:xfrm>
            <a:custGeom>
              <a:avLst/>
              <a:gdLst/>
              <a:ahLst/>
              <a:cxnLst/>
              <a:rect l="l" t="t" r="r" b="b"/>
              <a:pathLst>
                <a:path w="1741170" h="1241425">
                  <a:moveTo>
                    <a:pt x="1740900" y="1241099"/>
                  </a:moveTo>
                  <a:lnTo>
                    <a:pt x="0" y="1241099"/>
                  </a:lnTo>
                  <a:lnTo>
                    <a:pt x="870450" y="0"/>
                  </a:lnTo>
                  <a:lnTo>
                    <a:pt x="1740900" y="1241099"/>
                  </a:lnTo>
                  <a:close/>
                </a:path>
              </a:pathLst>
            </a:custGeom>
            <a:solidFill>
              <a:srgbClr val="FFFFFF"/>
            </a:solidFill>
          </p:spPr>
          <p:txBody>
            <a:bodyPr wrap="square" lIns="0" tIns="0" rIns="0" bIns="0" rtlCol="0"/>
            <a:lstStyle/>
            <a:p>
              <a:endParaRPr/>
            </a:p>
          </p:txBody>
        </p:sp>
        <p:sp>
          <p:nvSpPr>
            <p:cNvPr id="10" name="object 10"/>
            <p:cNvSpPr/>
            <p:nvPr/>
          </p:nvSpPr>
          <p:spPr>
            <a:xfrm>
              <a:off x="1010767" y="2793593"/>
              <a:ext cx="1744345" cy="292100"/>
            </a:xfrm>
            <a:custGeom>
              <a:avLst/>
              <a:gdLst/>
              <a:ahLst/>
              <a:cxnLst/>
              <a:rect l="l" t="t" r="r" b="b"/>
              <a:pathLst>
                <a:path w="1744345" h="292100">
                  <a:moveTo>
                    <a:pt x="329958" y="47282"/>
                  </a:moveTo>
                  <a:lnTo>
                    <a:pt x="290118" y="0"/>
                  </a:lnTo>
                  <a:lnTo>
                    <a:pt x="164973" y="105435"/>
                  </a:lnTo>
                  <a:lnTo>
                    <a:pt x="39839" y="0"/>
                  </a:lnTo>
                  <a:lnTo>
                    <a:pt x="0" y="47282"/>
                  </a:lnTo>
                  <a:lnTo>
                    <a:pt x="116992" y="145859"/>
                  </a:lnTo>
                  <a:lnTo>
                    <a:pt x="0" y="244449"/>
                  </a:lnTo>
                  <a:lnTo>
                    <a:pt x="39839" y="291731"/>
                  </a:lnTo>
                  <a:lnTo>
                    <a:pt x="164973" y="186296"/>
                  </a:lnTo>
                  <a:lnTo>
                    <a:pt x="290118" y="291731"/>
                  </a:lnTo>
                  <a:lnTo>
                    <a:pt x="329958" y="244449"/>
                  </a:lnTo>
                  <a:lnTo>
                    <a:pt x="212953" y="145859"/>
                  </a:lnTo>
                  <a:lnTo>
                    <a:pt x="329958" y="47282"/>
                  </a:lnTo>
                  <a:close/>
                </a:path>
                <a:path w="1744345" h="292100">
                  <a:moveTo>
                    <a:pt x="1744065" y="47282"/>
                  </a:moveTo>
                  <a:lnTo>
                    <a:pt x="1704225" y="0"/>
                  </a:lnTo>
                  <a:lnTo>
                    <a:pt x="1579079" y="105435"/>
                  </a:lnTo>
                  <a:lnTo>
                    <a:pt x="1453946" y="0"/>
                  </a:lnTo>
                  <a:lnTo>
                    <a:pt x="1414106" y="47282"/>
                  </a:lnTo>
                  <a:lnTo>
                    <a:pt x="1531099" y="145859"/>
                  </a:lnTo>
                  <a:lnTo>
                    <a:pt x="1414106" y="244449"/>
                  </a:lnTo>
                  <a:lnTo>
                    <a:pt x="1453946" y="291731"/>
                  </a:lnTo>
                  <a:lnTo>
                    <a:pt x="1579079" y="186296"/>
                  </a:lnTo>
                  <a:lnTo>
                    <a:pt x="1704225" y="291731"/>
                  </a:lnTo>
                  <a:lnTo>
                    <a:pt x="1744065" y="244449"/>
                  </a:lnTo>
                  <a:lnTo>
                    <a:pt x="1627073" y="145859"/>
                  </a:lnTo>
                  <a:lnTo>
                    <a:pt x="1744065" y="47282"/>
                  </a:lnTo>
                  <a:close/>
                </a:path>
              </a:pathLst>
            </a:custGeom>
            <a:solidFill>
              <a:srgbClr val="FF595E"/>
            </a:solidFill>
          </p:spPr>
          <p:txBody>
            <a:bodyPr wrap="square" lIns="0" tIns="0" rIns="0" bIns="0" rtlCol="0"/>
            <a:lstStyle/>
            <a:p>
              <a:endParaRPr/>
            </a:p>
          </p:txBody>
        </p:sp>
      </p:grpSp>
      <p:sp>
        <p:nvSpPr>
          <p:cNvPr id="11" name="object 11"/>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8" name="Group 7">
            <a:extLst>
              <a:ext uri="{FF2B5EF4-FFF2-40B4-BE49-F238E27FC236}">
                <a16:creationId xmlns:a16="http://schemas.microsoft.com/office/drawing/2014/main" id="{88643D38-6F4A-D3FB-50D6-1456785CE7D1}"/>
              </a:ext>
            </a:extLst>
          </p:cNvPr>
          <p:cNvGrpSpPr/>
          <p:nvPr/>
        </p:nvGrpSpPr>
        <p:grpSpPr>
          <a:xfrm>
            <a:off x="1091626" y="1636600"/>
            <a:ext cx="7783070" cy="3884582"/>
            <a:chOff x="373799" y="539624"/>
            <a:chExt cx="8396400" cy="4190699"/>
          </a:xfrm>
        </p:grpSpPr>
        <p:pic>
          <p:nvPicPr>
            <p:cNvPr id="2" name="object 2"/>
            <p:cNvPicPr/>
            <p:nvPr/>
          </p:nvPicPr>
          <p:blipFill>
            <a:blip r:embed="rId2" cstate="print"/>
            <a:stretch>
              <a:fillRect/>
            </a:stretch>
          </p:blipFill>
          <p:spPr>
            <a:xfrm>
              <a:off x="373799" y="539624"/>
              <a:ext cx="8396400" cy="4190699"/>
            </a:xfrm>
            <a:prstGeom prst="rect">
              <a:avLst/>
            </a:prstGeom>
          </p:spPr>
        </p:pic>
        <p:sp>
          <p:nvSpPr>
            <p:cNvPr id="4" name="object 3">
              <a:extLst>
                <a:ext uri="{FF2B5EF4-FFF2-40B4-BE49-F238E27FC236}">
                  <a16:creationId xmlns:a16="http://schemas.microsoft.com/office/drawing/2014/main" id="{B1D8FB79-0BE2-F409-F600-0082231A4E67}"/>
                </a:ext>
              </a:extLst>
            </p:cNvPr>
            <p:cNvSpPr txBox="1"/>
            <p:nvPr/>
          </p:nvSpPr>
          <p:spPr>
            <a:xfrm>
              <a:off x="990600" y="971550"/>
              <a:ext cx="2133600" cy="828432"/>
            </a:xfrm>
            <a:prstGeom prst="rect">
              <a:avLst/>
            </a:prstGeom>
            <a:solidFill>
              <a:schemeClr val="tx1"/>
            </a:solidFill>
          </p:spPr>
          <p:txBody>
            <a:bodyPr vert="horz" wrap="square" lIns="0" tIns="11772" rIns="0" bIns="0" rtlCol="0">
              <a:spAutoFit/>
            </a:bodyPr>
            <a:lstStyle/>
            <a:p>
              <a:pPr marL="11773" algn="ctr">
                <a:spcBef>
                  <a:spcPts val="92"/>
                </a:spcBef>
              </a:pPr>
              <a:r>
                <a:rPr lang="vi-VN" sz="2132" b="1" dirty="0">
                  <a:solidFill>
                    <a:schemeClr val="bg1"/>
                  </a:solidFill>
                  <a:latin typeface="Arial"/>
                  <a:cs typeface="Arial"/>
                </a:rPr>
                <a:t>CHỌN BẤT KỲ </a:t>
              </a:r>
              <a:br>
                <a:rPr lang="vi-VN" sz="2132" b="1" dirty="0">
                  <a:solidFill>
                    <a:schemeClr val="bg1"/>
                  </a:solidFill>
                  <a:latin typeface="Arial"/>
                  <a:cs typeface="Arial"/>
                </a:rPr>
              </a:br>
              <a:r>
                <a:rPr lang="vi-VN" sz="2781" b="1" u="sng" dirty="0">
                  <a:solidFill>
                    <a:srgbClr val="EF6464"/>
                  </a:solidFill>
                  <a:latin typeface="Arial"/>
                  <a:cs typeface="Arial"/>
                </a:rPr>
                <a:t>2</a:t>
              </a:r>
              <a:r>
                <a:rPr lang="vi-VN" sz="2132" b="1" dirty="0">
                  <a:solidFill>
                    <a:schemeClr val="bg1"/>
                  </a:solidFill>
                  <a:latin typeface="Arial"/>
                  <a:cs typeface="Arial"/>
                </a:rPr>
                <a:t> TRONG 3</a:t>
              </a:r>
              <a:endParaRPr sz="2132" b="1" dirty="0">
                <a:solidFill>
                  <a:schemeClr val="bg1"/>
                </a:solidFill>
                <a:latin typeface="Arial"/>
                <a:cs typeface="Arial"/>
              </a:endParaRPr>
            </a:p>
          </p:txBody>
        </p:sp>
        <p:sp>
          <p:nvSpPr>
            <p:cNvPr id="5" name="object 3">
              <a:extLst>
                <a:ext uri="{FF2B5EF4-FFF2-40B4-BE49-F238E27FC236}">
                  <a16:creationId xmlns:a16="http://schemas.microsoft.com/office/drawing/2014/main" id="{E1C5E5DE-3656-B5B6-E776-75359A97B145}"/>
                </a:ext>
              </a:extLst>
            </p:cNvPr>
            <p:cNvSpPr txBox="1"/>
            <p:nvPr/>
          </p:nvSpPr>
          <p:spPr>
            <a:xfrm>
              <a:off x="3581400" y="971550"/>
              <a:ext cx="2133600" cy="628377"/>
            </a:xfrm>
            <a:prstGeom prst="rect">
              <a:avLst/>
            </a:prstGeom>
            <a:solidFill>
              <a:schemeClr val="tx1"/>
            </a:solidFill>
          </p:spPr>
          <p:txBody>
            <a:bodyPr vert="horz" wrap="square" lIns="0" tIns="11772" rIns="0" bIns="0" rtlCol="0">
              <a:spAutoFit/>
            </a:bodyPr>
            <a:lstStyle/>
            <a:p>
              <a:pPr marL="11773" algn="ctr">
                <a:spcBef>
                  <a:spcPts val="92"/>
                </a:spcBef>
              </a:pPr>
              <a:r>
                <a:rPr lang="vi-VN" sz="1854" spc="-278" dirty="0">
                  <a:solidFill>
                    <a:schemeClr val="bg1">
                      <a:lumMod val="65000"/>
                    </a:schemeClr>
                  </a:solidFill>
                  <a:latin typeface="Arial"/>
                  <a:cs typeface="Arial"/>
                </a:rPr>
                <a:t>NGUỒN VỐN </a:t>
              </a:r>
              <a:br>
                <a:rPr lang="vi-VN" sz="1854" spc="-278" dirty="0">
                  <a:solidFill>
                    <a:schemeClr val="bg1">
                      <a:lumMod val="65000"/>
                    </a:schemeClr>
                  </a:solidFill>
                  <a:latin typeface="Arial"/>
                  <a:cs typeface="Arial"/>
                </a:rPr>
              </a:br>
              <a:r>
                <a:rPr lang="vi-VN" sz="1854" spc="-278" dirty="0">
                  <a:solidFill>
                    <a:schemeClr val="bg1">
                      <a:lumMod val="65000"/>
                    </a:schemeClr>
                  </a:solidFill>
                  <a:latin typeface="Arial"/>
                  <a:cs typeface="Arial"/>
                </a:rPr>
                <a:t>TỰ DO</a:t>
              </a:r>
              <a:endParaRPr sz="1854" spc="-278" dirty="0">
                <a:solidFill>
                  <a:schemeClr val="bg1">
                    <a:lumMod val="65000"/>
                  </a:schemeClr>
                </a:solidFill>
                <a:latin typeface="Arial"/>
                <a:cs typeface="Arial"/>
              </a:endParaRPr>
            </a:p>
          </p:txBody>
        </p:sp>
        <p:sp>
          <p:nvSpPr>
            <p:cNvPr id="6" name="object 3">
              <a:extLst>
                <a:ext uri="{FF2B5EF4-FFF2-40B4-BE49-F238E27FC236}">
                  <a16:creationId xmlns:a16="http://schemas.microsoft.com/office/drawing/2014/main" id="{07B381CC-92D4-134F-19D7-DACA61D2871B}"/>
                </a:ext>
              </a:extLst>
            </p:cNvPr>
            <p:cNvSpPr txBox="1"/>
            <p:nvPr/>
          </p:nvSpPr>
          <p:spPr>
            <a:xfrm>
              <a:off x="6324600" y="3409950"/>
              <a:ext cx="1371600" cy="936154"/>
            </a:xfrm>
            <a:prstGeom prst="rect">
              <a:avLst/>
            </a:prstGeom>
            <a:solidFill>
              <a:schemeClr val="tx1"/>
            </a:solidFill>
          </p:spPr>
          <p:txBody>
            <a:bodyPr vert="horz" wrap="square" lIns="0" tIns="11772" rIns="0" bIns="0" rtlCol="0">
              <a:spAutoFit/>
            </a:bodyPr>
            <a:lstStyle/>
            <a:p>
              <a:pPr marL="11773" algn="ctr">
                <a:spcBef>
                  <a:spcPts val="92"/>
                </a:spcBef>
              </a:pPr>
              <a:r>
                <a:rPr lang="vi-VN" sz="1854" spc="-278" dirty="0">
                  <a:solidFill>
                    <a:schemeClr val="bg1">
                      <a:lumMod val="65000"/>
                    </a:schemeClr>
                  </a:solidFill>
                  <a:latin typeface="Arial"/>
                  <a:cs typeface="Arial"/>
                </a:rPr>
                <a:t>TỈ GIÁ</a:t>
              </a:r>
              <a:br>
                <a:rPr lang="vi-VN" sz="1854" spc="-278" dirty="0">
                  <a:solidFill>
                    <a:schemeClr val="bg1">
                      <a:lumMod val="65000"/>
                    </a:schemeClr>
                  </a:solidFill>
                  <a:latin typeface="Arial"/>
                  <a:cs typeface="Arial"/>
                </a:rPr>
              </a:br>
              <a:r>
                <a:rPr lang="vi-VN" sz="1854" spc="-278" dirty="0">
                  <a:solidFill>
                    <a:schemeClr val="bg1">
                      <a:lumMod val="65000"/>
                    </a:schemeClr>
                  </a:solidFill>
                  <a:latin typeface="Arial"/>
                  <a:cs typeface="Arial"/>
                </a:rPr>
                <a:t>NGOẠI HỐI</a:t>
              </a:r>
              <a:br>
                <a:rPr lang="vi-VN" sz="1854" spc="-278" dirty="0">
                  <a:solidFill>
                    <a:schemeClr val="bg1">
                      <a:lumMod val="65000"/>
                    </a:schemeClr>
                  </a:solidFill>
                  <a:latin typeface="Arial"/>
                  <a:cs typeface="Arial"/>
                </a:rPr>
              </a:br>
              <a:r>
                <a:rPr lang="vi-VN" sz="1854" spc="-278" dirty="0">
                  <a:solidFill>
                    <a:schemeClr val="bg1">
                      <a:lumMod val="65000"/>
                    </a:schemeClr>
                  </a:solidFill>
                  <a:latin typeface="Arial"/>
                  <a:cs typeface="Arial"/>
                </a:rPr>
                <a:t>CỐ ĐỊNH</a:t>
              </a:r>
              <a:endParaRPr sz="1854" spc="-278" dirty="0">
                <a:solidFill>
                  <a:schemeClr val="bg1">
                    <a:lumMod val="65000"/>
                  </a:schemeClr>
                </a:solidFill>
                <a:latin typeface="Arial"/>
                <a:cs typeface="Arial"/>
              </a:endParaRPr>
            </a:p>
          </p:txBody>
        </p:sp>
        <p:sp>
          <p:nvSpPr>
            <p:cNvPr id="7" name="object 3">
              <a:extLst>
                <a:ext uri="{FF2B5EF4-FFF2-40B4-BE49-F238E27FC236}">
                  <a16:creationId xmlns:a16="http://schemas.microsoft.com/office/drawing/2014/main" id="{C068C55B-7C19-0B2B-8008-78C4C9A4BA78}"/>
                </a:ext>
              </a:extLst>
            </p:cNvPr>
            <p:cNvSpPr txBox="1"/>
            <p:nvPr/>
          </p:nvSpPr>
          <p:spPr>
            <a:xfrm>
              <a:off x="1219200" y="3375955"/>
              <a:ext cx="1828799" cy="936154"/>
            </a:xfrm>
            <a:prstGeom prst="rect">
              <a:avLst/>
            </a:prstGeom>
            <a:solidFill>
              <a:schemeClr val="tx1"/>
            </a:solidFill>
          </p:spPr>
          <p:txBody>
            <a:bodyPr vert="horz" wrap="square" lIns="0" tIns="11772" rIns="0" bIns="0" rtlCol="0">
              <a:spAutoFit/>
            </a:bodyPr>
            <a:lstStyle/>
            <a:p>
              <a:pPr marL="11773" algn="ctr">
                <a:spcBef>
                  <a:spcPts val="92"/>
                </a:spcBef>
              </a:pPr>
              <a:r>
                <a:rPr lang="vi-VN" sz="1854" spc="-278">
                  <a:solidFill>
                    <a:schemeClr val="bg1">
                      <a:lumMod val="65000"/>
                    </a:schemeClr>
                  </a:solidFill>
                  <a:latin typeface="Arial"/>
                  <a:cs typeface="Arial"/>
                </a:rPr>
                <a:t>CHÍNH SÁCH</a:t>
              </a:r>
              <a:br>
                <a:rPr lang="vi-VN" sz="1854" spc="-278">
                  <a:solidFill>
                    <a:schemeClr val="bg1">
                      <a:lumMod val="65000"/>
                    </a:schemeClr>
                  </a:solidFill>
                  <a:latin typeface="Arial"/>
                  <a:cs typeface="Arial"/>
                </a:rPr>
              </a:br>
              <a:r>
                <a:rPr lang="vi-VN" sz="1854" spc="-278">
                  <a:solidFill>
                    <a:schemeClr val="bg1">
                      <a:lumMod val="65000"/>
                    </a:schemeClr>
                  </a:solidFill>
                  <a:latin typeface="Arial"/>
                  <a:cs typeface="Arial"/>
                </a:rPr>
                <a:t>TIỀN TỆ</a:t>
              </a:r>
              <a:br>
                <a:rPr lang="vi-VN" sz="1854" spc="-278">
                  <a:solidFill>
                    <a:schemeClr val="bg1">
                      <a:lumMod val="65000"/>
                    </a:schemeClr>
                  </a:solidFill>
                  <a:latin typeface="Arial"/>
                  <a:cs typeface="Arial"/>
                </a:rPr>
              </a:br>
              <a:r>
                <a:rPr lang="vi-VN" sz="1854" spc="-278">
                  <a:solidFill>
                    <a:schemeClr val="bg1">
                      <a:lumMod val="65000"/>
                    </a:schemeClr>
                  </a:solidFill>
                  <a:latin typeface="Arial"/>
                  <a:cs typeface="Arial"/>
                </a:rPr>
                <a:t>ĐỘC LẬP</a:t>
              </a:r>
              <a:endParaRPr sz="1854" spc="-278" dirty="0">
                <a:solidFill>
                  <a:schemeClr val="bg1">
                    <a:lumMod val="65000"/>
                  </a:schemeClr>
                </a:solidFill>
                <a:latin typeface="Arial"/>
                <a:cs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TĂNG HIỆU SUẤT</a:t>
            </a:r>
            <a:endParaRPr sz="6118" spc="-140" dirty="0"/>
          </a:p>
        </p:txBody>
      </p:sp>
      <p:sp>
        <p:nvSpPr>
          <p:cNvPr id="5" name="object 5"/>
          <p:cNvSpPr txBox="1">
            <a:spLocks noGrp="1"/>
          </p:cNvSpPr>
          <p:nvPr>
            <p:ph type="body" idx="1"/>
          </p:nvPr>
        </p:nvSpPr>
        <p:spPr>
          <a:xfrm>
            <a:off x="4301923" y="3158654"/>
            <a:ext cx="4425947" cy="1760129"/>
          </a:xfrm>
          <a:prstGeom prst="rect">
            <a:avLst/>
          </a:prstGeom>
        </p:spPr>
        <p:txBody>
          <a:bodyPr vert="horz" wrap="square" lIns="0" tIns="206409" rIns="0" bIns="0" rtlCol="0">
            <a:spAutoFit/>
          </a:bodyPr>
          <a:lstStyle/>
          <a:p>
            <a:pPr marL="61218" marR="4709">
              <a:lnSpc>
                <a:spcPct val="114999"/>
              </a:lnSpc>
              <a:spcBef>
                <a:spcPts val="92"/>
              </a:spcBef>
            </a:pPr>
            <a:r>
              <a:rPr lang="vi-VN" spc="84" dirty="0"/>
              <a:t>Việc gia tăng tiêu thụ của một loại năng </a:t>
            </a:r>
            <a:r>
              <a:rPr lang="vi-VN" spc="84"/>
              <a:t>lượng đồng </a:t>
            </a:r>
            <a:r>
              <a:rPr lang="vi-VN" spc="84" dirty="0"/>
              <a:t>nghĩa với sự gia tăng hiệu quả của việc sử dụng nguồn năng lượng đó.</a:t>
            </a:r>
            <a:endParaRPr spc="74"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678946" y="3427585"/>
            <a:ext cx="1623401" cy="1539818"/>
            <a:chOff x="1007400" y="2471749"/>
            <a:chExt cx="1751330" cy="1661160"/>
          </a:xfrm>
        </p:grpSpPr>
        <p:sp>
          <p:nvSpPr>
            <p:cNvPr id="8" name="object 8"/>
            <p:cNvSpPr/>
            <p:nvPr/>
          </p:nvSpPr>
          <p:spPr>
            <a:xfrm>
              <a:off x="1007400" y="2471749"/>
              <a:ext cx="1751330" cy="1661160"/>
            </a:xfrm>
            <a:custGeom>
              <a:avLst/>
              <a:gdLst/>
              <a:ahLst/>
              <a:cxnLst/>
              <a:rect l="l" t="t" r="r" b="b"/>
              <a:pathLst>
                <a:path w="1751330" h="1661160">
                  <a:moveTo>
                    <a:pt x="1473944" y="1661099"/>
                  </a:moveTo>
                  <a:lnTo>
                    <a:pt x="276855" y="1661099"/>
                  </a:lnTo>
                  <a:lnTo>
                    <a:pt x="227090" y="1656639"/>
                  </a:lnTo>
                  <a:lnTo>
                    <a:pt x="180251" y="1643779"/>
                  </a:lnTo>
                  <a:lnTo>
                    <a:pt x="137121" y="1623301"/>
                  </a:lnTo>
                  <a:lnTo>
                    <a:pt x="98481" y="1595987"/>
                  </a:lnTo>
                  <a:lnTo>
                    <a:pt x="65112" y="1562618"/>
                  </a:lnTo>
                  <a:lnTo>
                    <a:pt x="37798" y="1523978"/>
                  </a:lnTo>
                  <a:lnTo>
                    <a:pt x="17320" y="1480848"/>
                  </a:lnTo>
                  <a:lnTo>
                    <a:pt x="4460" y="1434009"/>
                  </a:lnTo>
                  <a:lnTo>
                    <a:pt x="0" y="1384244"/>
                  </a:lnTo>
                  <a:lnTo>
                    <a:pt x="0" y="276855"/>
                  </a:lnTo>
                  <a:lnTo>
                    <a:pt x="4460" y="227090"/>
                  </a:lnTo>
                  <a:lnTo>
                    <a:pt x="17320" y="180251"/>
                  </a:lnTo>
                  <a:lnTo>
                    <a:pt x="37798" y="137121"/>
                  </a:lnTo>
                  <a:lnTo>
                    <a:pt x="65112" y="98481"/>
                  </a:lnTo>
                  <a:lnTo>
                    <a:pt x="98481" y="65112"/>
                  </a:lnTo>
                  <a:lnTo>
                    <a:pt x="137121" y="37798"/>
                  </a:lnTo>
                  <a:lnTo>
                    <a:pt x="180251" y="17320"/>
                  </a:lnTo>
                  <a:lnTo>
                    <a:pt x="227090" y="4460"/>
                  </a:lnTo>
                  <a:lnTo>
                    <a:pt x="276855" y="0"/>
                  </a:lnTo>
                  <a:lnTo>
                    <a:pt x="1473944" y="0"/>
                  </a:lnTo>
                  <a:lnTo>
                    <a:pt x="1528208" y="5368"/>
                  </a:lnTo>
                  <a:lnTo>
                    <a:pt x="1579892" y="21074"/>
                  </a:lnTo>
                  <a:lnTo>
                    <a:pt x="1627544" y="46514"/>
                  </a:lnTo>
                  <a:lnTo>
                    <a:pt x="1669710" y="81088"/>
                  </a:lnTo>
                  <a:lnTo>
                    <a:pt x="1704285" y="123255"/>
                  </a:lnTo>
                  <a:lnTo>
                    <a:pt x="1729725" y="170907"/>
                  </a:lnTo>
                  <a:lnTo>
                    <a:pt x="1745431" y="222591"/>
                  </a:lnTo>
                  <a:lnTo>
                    <a:pt x="1750799" y="276855"/>
                  </a:lnTo>
                  <a:lnTo>
                    <a:pt x="1750799" y="1384244"/>
                  </a:lnTo>
                  <a:lnTo>
                    <a:pt x="1746339" y="1434009"/>
                  </a:lnTo>
                  <a:lnTo>
                    <a:pt x="1733479" y="1480848"/>
                  </a:lnTo>
                  <a:lnTo>
                    <a:pt x="1713001" y="1523978"/>
                  </a:lnTo>
                  <a:lnTo>
                    <a:pt x="1685687" y="1562618"/>
                  </a:lnTo>
                  <a:lnTo>
                    <a:pt x="1652318" y="1595987"/>
                  </a:lnTo>
                  <a:lnTo>
                    <a:pt x="1613678" y="1623301"/>
                  </a:lnTo>
                  <a:lnTo>
                    <a:pt x="1570548" y="1643779"/>
                  </a:lnTo>
                  <a:lnTo>
                    <a:pt x="1523709" y="1656639"/>
                  </a:lnTo>
                  <a:lnTo>
                    <a:pt x="1473944" y="1661099"/>
                  </a:lnTo>
                  <a:close/>
                </a:path>
              </a:pathLst>
            </a:custGeom>
            <a:solidFill>
              <a:srgbClr val="FF595E"/>
            </a:solidFill>
          </p:spPr>
          <p:txBody>
            <a:bodyPr wrap="square" lIns="0" tIns="0" rIns="0" bIns="0" rtlCol="0"/>
            <a:lstStyle/>
            <a:p>
              <a:endParaRPr/>
            </a:p>
          </p:txBody>
        </p:sp>
        <p:sp>
          <p:nvSpPr>
            <p:cNvPr id="9" name="object 9"/>
            <p:cNvSpPr/>
            <p:nvPr/>
          </p:nvSpPr>
          <p:spPr>
            <a:xfrm>
              <a:off x="1375429" y="2777217"/>
              <a:ext cx="173990" cy="485140"/>
            </a:xfrm>
            <a:custGeom>
              <a:avLst/>
              <a:gdLst/>
              <a:ahLst/>
              <a:cxnLst/>
              <a:rect l="l" t="t" r="r" b="b"/>
              <a:pathLst>
                <a:path w="173990" h="485139">
                  <a:moveTo>
                    <a:pt x="173699" y="485099"/>
                  </a:moveTo>
                  <a:lnTo>
                    <a:pt x="0" y="485099"/>
                  </a:lnTo>
                  <a:lnTo>
                    <a:pt x="0" y="0"/>
                  </a:lnTo>
                  <a:lnTo>
                    <a:pt x="173699" y="0"/>
                  </a:lnTo>
                  <a:lnTo>
                    <a:pt x="173699" y="485099"/>
                  </a:lnTo>
                  <a:close/>
                </a:path>
              </a:pathLst>
            </a:custGeom>
            <a:solidFill>
              <a:srgbClr val="000000"/>
            </a:solidFill>
          </p:spPr>
          <p:txBody>
            <a:bodyPr wrap="square" lIns="0" tIns="0" rIns="0" bIns="0" rtlCol="0"/>
            <a:lstStyle/>
            <a:p>
              <a:endParaRPr/>
            </a:p>
          </p:txBody>
        </p:sp>
        <p:sp>
          <p:nvSpPr>
            <p:cNvPr id="10" name="object 10"/>
            <p:cNvSpPr/>
            <p:nvPr/>
          </p:nvSpPr>
          <p:spPr>
            <a:xfrm>
              <a:off x="1375429" y="2777217"/>
              <a:ext cx="173990" cy="485140"/>
            </a:xfrm>
            <a:custGeom>
              <a:avLst/>
              <a:gdLst/>
              <a:ahLst/>
              <a:cxnLst/>
              <a:rect l="l" t="t" r="r" b="b"/>
              <a:pathLst>
                <a:path w="173990" h="485139">
                  <a:moveTo>
                    <a:pt x="0" y="0"/>
                  </a:moveTo>
                  <a:lnTo>
                    <a:pt x="173699" y="0"/>
                  </a:lnTo>
                  <a:lnTo>
                    <a:pt x="173699" y="485099"/>
                  </a:lnTo>
                  <a:lnTo>
                    <a:pt x="0" y="485099"/>
                  </a:lnTo>
                  <a:lnTo>
                    <a:pt x="0" y="0"/>
                  </a:lnTo>
                  <a:close/>
                </a:path>
              </a:pathLst>
            </a:custGeom>
            <a:ln w="19049">
              <a:solidFill>
                <a:srgbClr val="000000"/>
              </a:solidFill>
            </a:ln>
          </p:spPr>
          <p:txBody>
            <a:bodyPr wrap="square" lIns="0" tIns="0" rIns="0" bIns="0" rtlCol="0"/>
            <a:lstStyle/>
            <a:p>
              <a:endParaRPr/>
            </a:p>
          </p:txBody>
        </p:sp>
        <p:sp>
          <p:nvSpPr>
            <p:cNvPr id="11" name="object 11"/>
            <p:cNvSpPr/>
            <p:nvPr/>
          </p:nvSpPr>
          <p:spPr>
            <a:xfrm>
              <a:off x="2238159" y="2777217"/>
              <a:ext cx="173990" cy="485140"/>
            </a:xfrm>
            <a:custGeom>
              <a:avLst/>
              <a:gdLst/>
              <a:ahLst/>
              <a:cxnLst/>
              <a:rect l="l" t="t" r="r" b="b"/>
              <a:pathLst>
                <a:path w="173989" h="485139">
                  <a:moveTo>
                    <a:pt x="173699" y="485099"/>
                  </a:moveTo>
                  <a:lnTo>
                    <a:pt x="0" y="485099"/>
                  </a:lnTo>
                  <a:lnTo>
                    <a:pt x="0" y="0"/>
                  </a:lnTo>
                  <a:lnTo>
                    <a:pt x="173699" y="0"/>
                  </a:lnTo>
                  <a:lnTo>
                    <a:pt x="173699" y="485099"/>
                  </a:lnTo>
                  <a:close/>
                </a:path>
              </a:pathLst>
            </a:custGeom>
            <a:solidFill>
              <a:srgbClr val="000000"/>
            </a:solidFill>
          </p:spPr>
          <p:txBody>
            <a:bodyPr wrap="square" lIns="0" tIns="0" rIns="0" bIns="0" rtlCol="0"/>
            <a:lstStyle/>
            <a:p>
              <a:endParaRPr/>
            </a:p>
          </p:txBody>
        </p:sp>
        <p:sp>
          <p:nvSpPr>
            <p:cNvPr id="12" name="object 12"/>
            <p:cNvSpPr/>
            <p:nvPr/>
          </p:nvSpPr>
          <p:spPr>
            <a:xfrm>
              <a:off x="2238159" y="2777217"/>
              <a:ext cx="173990" cy="485140"/>
            </a:xfrm>
            <a:custGeom>
              <a:avLst/>
              <a:gdLst/>
              <a:ahLst/>
              <a:cxnLst/>
              <a:rect l="l" t="t" r="r" b="b"/>
              <a:pathLst>
                <a:path w="173989" h="485139">
                  <a:moveTo>
                    <a:pt x="0" y="0"/>
                  </a:moveTo>
                  <a:lnTo>
                    <a:pt x="173699" y="0"/>
                  </a:lnTo>
                  <a:lnTo>
                    <a:pt x="173699" y="485099"/>
                  </a:lnTo>
                  <a:lnTo>
                    <a:pt x="0" y="485099"/>
                  </a:lnTo>
                  <a:lnTo>
                    <a:pt x="0" y="0"/>
                  </a:lnTo>
                  <a:close/>
                </a:path>
              </a:pathLst>
            </a:custGeom>
            <a:ln w="19049">
              <a:solidFill>
                <a:srgbClr val="000000"/>
              </a:solidFill>
            </a:ln>
          </p:spPr>
          <p:txBody>
            <a:bodyPr wrap="square" lIns="0" tIns="0" rIns="0" bIns="0" rtlCol="0"/>
            <a:lstStyle/>
            <a:p>
              <a:endParaRPr/>
            </a:p>
          </p:txBody>
        </p:sp>
        <p:sp>
          <p:nvSpPr>
            <p:cNvPr id="13" name="object 13"/>
            <p:cNvSpPr/>
            <p:nvPr/>
          </p:nvSpPr>
          <p:spPr>
            <a:xfrm>
              <a:off x="1692061" y="3499746"/>
              <a:ext cx="410209" cy="311785"/>
            </a:xfrm>
            <a:custGeom>
              <a:avLst/>
              <a:gdLst/>
              <a:ahLst/>
              <a:cxnLst/>
              <a:rect l="l" t="t" r="r" b="b"/>
              <a:pathLst>
                <a:path w="410210" h="311785">
                  <a:moveTo>
                    <a:pt x="410101" y="311703"/>
                  </a:moveTo>
                  <a:lnTo>
                    <a:pt x="0" y="311698"/>
                  </a:lnTo>
                  <a:lnTo>
                    <a:pt x="3" y="141733"/>
                  </a:lnTo>
                  <a:lnTo>
                    <a:pt x="7229" y="96934"/>
                  </a:lnTo>
                  <a:lnTo>
                    <a:pt x="27349" y="58027"/>
                  </a:lnTo>
                  <a:lnTo>
                    <a:pt x="58030" y="27346"/>
                  </a:lnTo>
                  <a:lnTo>
                    <a:pt x="96938" y="7225"/>
                  </a:lnTo>
                  <a:lnTo>
                    <a:pt x="141736" y="0"/>
                  </a:lnTo>
                  <a:lnTo>
                    <a:pt x="268370" y="0"/>
                  </a:lnTo>
                  <a:lnTo>
                    <a:pt x="322609" y="10788"/>
                  </a:lnTo>
                  <a:lnTo>
                    <a:pt x="368590" y="41512"/>
                  </a:lnTo>
                  <a:lnTo>
                    <a:pt x="399314" y="87494"/>
                  </a:lnTo>
                  <a:lnTo>
                    <a:pt x="410103" y="141733"/>
                  </a:lnTo>
                  <a:lnTo>
                    <a:pt x="410101" y="311703"/>
                  </a:lnTo>
                  <a:close/>
                </a:path>
              </a:pathLst>
            </a:custGeom>
            <a:solidFill>
              <a:srgbClr val="000000"/>
            </a:solidFill>
          </p:spPr>
          <p:txBody>
            <a:bodyPr wrap="square" lIns="0" tIns="0" rIns="0" bIns="0" rtlCol="0"/>
            <a:lstStyle/>
            <a:p>
              <a:endParaRPr/>
            </a:p>
          </p:txBody>
        </p:sp>
        <p:sp>
          <p:nvSpPr>
            <p:cNvPr id="14" name="object 14"/>
            <p:cNvSpPr/>
            <p:nvPr/>
          </p:nvSpPr>
          <p:spPr>
            <a:xfrm>
              <a:off x="1692061" y="3499746"/>
              <a:ext cx="410209" cy="311785"/>
            </a:xfrm>
            <a:custGeom>
              <a:avLst/>
              <a:gdLst/>
              <a:ahLst/>
              <a:cxnLst/>
              <a:rect l="l" t="t" r="r" b="b"/>
              <a:pathLst>
                <a:path w="410210" h="311785">
                  <a:moveTo>
                    <a:pt x="141736" y="0"/>
                  </a:moveTo>
                  <a:lnTo>
                    <a:pt x="268370" y="0"/>
                  </a:lnTo>
                  <a:lnTo>
                    <a:pt x="296150" y="2748"/>
                  </a:lnTo>
                  <a:lnTo>
                    <a:pt x="322609" y="10788"/>
                  </a:lnTo>
                  <a:lnTo>
                    <a:pt x="368590" y="41512"/>
                  </a:lnTo>
                  <a:lnTo>
                    <a:pt x="399314" y="87494"/>
                  </a:lnTo>
                  <a:lnTo>
                    <a:pt x="410103" y="141733"/>
                  </a:lnTo>
                  <a:lnTo>
                    <a:pt x="410103" y="311699"/>
                  </a:lnTo>
                  <a:lnTo>
                    <a:pt x="3" y="311699"/>
                  </a:lnTo>
                  <a:lnTo>
                    <a:pt x="3" y="141733"/>
                  </a:lnTo>
                  <a:lnTo>
                    <a:pt x="7229" y="96934"/>
                  </a:lnTo>
                  <a:lnTo>
                    <a:pt x="27349" y="58027"/>
                  </a:lnTo>
                  <a:lnTo>
                    <a:pt x="58030" y="27346"/>
                  </a:lnTo>
                  <a:lnTo>
                    <a:pt x="96938" y="7225"/>
                  </a:lnTo>
                  <a:lnTo>
                    <a:pt x="141736" y="0"/>
                  </a:lnTo>
                  <a:close/>
                </a:path>
              </a:pathLst>
            </a:custGeom>
            <a:ln w="19049">
              <a:solidFill>
                <a:srgbClr val="000000"/>
              </a:solidFill>
            </a:ln>
          </p:spPr>
          <p:txBody>
            <a:bodyPr wrap="square" lIns="0" tIns="0" rIns="0" bIns="0" rtlCol="0"/>
            <a:lstStyle/>
            <a:p>
              <a:endParaRPr/>
            </a:p>
          </p:txBody>
        </p:sp>
      </p:grpSp>
      <p:sp>
        <p:nvSpPr>
          <p:cNvPr id="15" name="object 15"/>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7" name="Group 6">
            <a:extLst>
              <a:ext uri="{FF2B5EF4-FFF2-40B4-BE49-F238E27FC236}">
                <a16:creationId xmlns:a16="http://schemas.microsoft.com/office/drawing/2014/main" id="{7C1D82AE-8578-8044-11A9-431F71FC2F90}"/>
              </a:ext>
            </a:extLst>
          </p:cNvPr>
          <p:cNvGrpSpPr/>
          <p:nvPr/>
        </p:nvGrpSpPr>
        <p:grpSpPr>
          <a:xfrm>
            <a:off x="1932375" y="1273352"/>
            <a:ext cx="6101577" cy="4493868"/>
            <a:chOff x="1280800" y="147750"/>
            <a:chExt cx="6582400" cy="4847999"/>
          </a:xfrm>
        </p:grpSpPr>
        <p:pic>
          <p:nvPicPr>
            <p:cNvPr id="2" name="object 2"/>
            <p:cNvPicPr/>
            <p:nvPr/>
          </p:nvPicPr>
          <p:blipFill>
            <a:blip r:embed="rId2" cstate="print"/>
            <a:stretch>
              <a:fillRect/>
            </a:stretch>
          </p:blipFill>
          <p:spPr>
            <a:xfrm>
              <a:off x="1280800" y="147750"/>
              <a:ext cx="6582400" cy="4847999"/>
            </a:xfrm>
            <a:prstGeom prst="rect">
              <a:avLst/>
            </a:prstGeom>
          </p:spPr>
        </p:pic>
        <p:sp>
          <p:nvSpPr>
            <p:cNvPr id="4" name="object 3">
              <a:extLst>
                <a:ext uri="{FF2B5EF4-FFF2-40B4-BE49-F238E27FC236}">
                  <a16:creationId xmlns:a16="http://schemas.microsoft.com/office/drawing/2014/main" id="{BF5D0150-B5B1-F93B-3C8D-92CAE5AAD39F}"/>
                </a:ext>
              </a:extLst>
            </p:cNvPr>
            <p:cNvSpPr txBox="1"/>
            <p:nvPr/>
          </p:nvSpPr>
          <p:spPr>
            <a:xfrm>
              <a:off x="4648200" y="590550"/>
              <a:ext cx="2819400" cy="1074653"/>
            </a:xfrm>
            <a:prstGeom prst="rect">
              <a:avLst/>
            </a:prstGeom>
            <a:solidFill>
              <a:schemeClr val="tx1"/>
            </a:solidFill>
          </p:spPr>
          <p:txBody>
            <a:bodyPr vert="horz" wrap="square" lIns="0" tIns="11772" rIns="0" bIns="0" rtlCol="0">
              <a:spAutoFit/>
            </a:bodyPr>
            <a:lstStyle/>
            <a:p>
              <a:pPr marL="11773" algn="ctr">
                <a:spcBef>
                  <a:spcPts val="92"/>
                </a:spcBef>
              </a:pPr>
              <a:r>
                <a:rPr lang="vi-VN" sz="2132" b="1" dirty="0">
                  <a:solidFill>
                    <a:schemeClr val="bg1"/>
                  </a:solidFill>
                  <a:latin typeface="Arial"/>
                  <a:cs typeface="Arial"/>
                </a:rPr>
                <a:t>BIỂU THỊ NHU CẦU </a:t>
              </a:r>
              <a:br>
                <a:rPr lang="vi-VN" sz="2132" b="1" dirty="0">
                  <a:solidFill>
                    <a:schemeClr val="bg1"/>
                  </a:solidFill>
                  <a:latin typeface="Arial"/>
                  <a:cs typeface="Arial"/>
                </a:rPr>
              </a:br>
              <a:r>
                <a:rPr lang="vi-VN" sz="2132" b="1" dirty="0">
                  <a:solidFill>
                    <a:schemeClr val="bg1"/>
                  </a:solidFill>
                  <a:latin typeface="Arial"/>
                  <a:cs typeface="Arial"/>
                </a:rPr>
                <a:t>CỦA 1 LOẠI </a:t>
              </a:r>
              <a:br>
                <a:rPr lang="vi-VN" sz="2132" b="1" dirty="0">
                  <a:solidFill>
                    <a:schemeClr val="bg1"/>
                  </a:solidFill>
                  <a:latin typeface="Arial"/>
                  <a:cs typeface="Arial"/>
                </a:rPr>
              </a:br>
              <a:r>
                <a:rPr lang="vi-VN" sz="2132" b="1" dirty="0">
                  <a:solidFill>
                    <a:schemeClr val="bg1"/>
                  </a:solidFill>
                  <a:latin typeface="Arial"/>
                  <a:cs typeface="Arial"/>
                </a:rPr>
                <a:t>TÀI NGUYÊN</a:t>
              </a:r>
              <a:endParaRPr sz="2132" b="1" dirty="0">
                <a:solidFill>
                  <a:schemeClr val="bg1"/>
                </a:solidFill>
                <a:latin typeface="Arial"/>
                <a:cs typeface="Arial"/>
              </a:endParaRPr>
            </a:p>
          </p:txBody>
        </p:sp>
        <p:sp>
          <p:nvSpPr>
            <p:cNvPr id="5" name="object 3">
              <a:extLst>
                <a:ext uri="{FF2B5EF4-FFF2-40B4-BE49-F238E27FC236}">
                  <a16:creationId xmlns:a16="http://schemas.microsoft.com/office/drawing/2014/main" id="{C8EFE152-1737-00F0-0790-000B4796BB03}"/>
                </a:ext>
              </a:extLst>
            </p:cNvPr>
            <p:cNvSpPr txBox="1"/>
            <p:nvPr/>
          </p:nvSpPr>
          <p:spPr>
            <a:xfrm>
              <a:off x="3314700" y="4095750"/>
              <a:ext cx="3467100" cy="39754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chemeClr val="bg1">
                      <a:lumMod val="65000"/>
                    </a:schemeClr>
                  </a:solidFill>
                  <a:latin typeface="Arial"/>
                  <a:cs typeface="Arial"/>
                </a:rPr>
                <a:t>SỐ LƯỢNG CẦU</a:t>
              </a:r>
              <a:endParaRPr sz="2318" spc="-140" dirty="0">
                <a:solidFill>
                  <a:schemeClr val="bg1">
                    <a:lumMod val="65000"/>
                  </a:schemeClr>
                </a:solidFill>
                <a:latin typeface="Arial"/>
                <a:cs typeface="Arial"/>
              </a:endParaRPr>
            </a:p>
          </p:txBody>
        </p:sp>
        <p:sp>
          <p:nvSpPr>
            <p:cNvPr id="6" name="object 3">
              <a:extLst>
                <a:ext uri="{FF2B5EF4-FFF2-40B4-BE49-F238E27FC236}">
                  <a16:creationId xmlns:a16="http://schemas.microsoft.com/office/drawing/2014/main" id="{214C31D2-0D55-E3A7-DB91-B0D0DBD43271}"/>
                </a:ext>
              </a:extLst>
            </p:cNvPr>
            <p:cNvSpPr txBox="1"/>
            <p:nvPr/>
          </p:nvSpPr>
          <p:spPr>
            <a:xfrm rot="16200000">
              <a:off x="1491642" y="2258675"/>
              <a:ext cx="1143002" cy="39754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a:solidFill>
                    <a:schemeClr val="bg1">
                      <a:lumMod val="65000"/>
                    </a:schemeClr>
                  </a:solidFill>
                  <a:latin typeface="Arial"/>
                  <a:cs typeface="Arial"/>
                </a:rPr>
                <a:t>GIÁ</a:t>
              </a:r>
              <a:endParaRPr sz="2318" spc="-140" dirty="0">
                <a:solidFill>
                  <a:schemeClr val="bg1">
                    <a:lumMod val="65000"/>
                  </a:schemeClr>
                </a:solidFill>
                <a:latin typeface="Arial"/>
                <a:cs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QUYỀN LỰC</a:t>
            </a:r>
            <a:endParaRPr sz="6118" spc="-140" dirty="0"/>
          </a:p>
        </p:txBody>
      </p:sp>
      <p:sp>
        <p:nvSpPr>
          <p:cNvPr id="5" name="object 5"/>
          <p:cNvSpPr txBox="1">
            <a:spLocks noGrp="1"/>
          </p:cNvSpPr>
          <p:nvPr>
            <p:ph type="body" idx="1"/>
          </p:nvPr>
        </p:nvSpPr>
        <p:spPr>
          <a:xfrm>
            <a:off x="4301923" y="3158653"/>
            <a:ext cx="4425947" cy="1295099"/>
          </a:xfrm>
          <a:prstGeom prst="rect">
            <a:avLst/>
          </a:prstGeom>
        </p:spPr>
        <p:txBody>
          <a:bodyPr vert="horz" wrap="square" lIns="0" tIns="135775" rIns="0" bIns="0" rtlCol="0">
            <a:spAutoFit/>
          </a:bodyPr>
          <a:lstStyle/>
          <a:p>
            <a:pPr marL="61218" marR="4709">
              <a:lnSpc>
                <a:spcPct val="114999"/>
              </a:lnSpc>
              <a:spcBef>
                <a:spcPts val="92"/>
              </a:spcBef>
            </a:pPr>
            <a:r>
              <a:rPr lang="vi-VN" spc="-10" dirty="0"/>
              <a:t>Mối quan hệ giữa 2 biến số là khi thay đổi 1 biến số sẽ dẫn đến sự thay đổi tương đương trong biến số còn lại.</a:t>
            </a:r>
            <a:endParaRPr spc="-10"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687635" y="3379551"/>
            <a:ext cx="1604565" cy="1614572"/>
            <a:chOff x="1016774" y="2419924"/>
            <a:chExt cx="1731010" cy="1741805"/>
          </a:xfrm>
        </p:grpSpPr>
        <p:sp>
          <p:nvSpPr>
            <p:cNvPr id="8" name="object 8"/>
            <p:cNvSpPr/>
            <p:nvPr/>
          </p:nvSpPr>
          <p:spPr>
            <a:xfrm>
              <a:off x="1026299" y="2429449"/>
              <a:ext cx="1711960" cy="1722755"/>
            </a:xfrm>
            <a:custGeom>
              <a:avLst/>
              <a:gdLst/>
              <a:ahLst/>
              <a:cxnLst/>
              <a:rect l="l" t="t" r="r" b="b"/>
              <a:pathLst>
                <a:path w="1711960" h="1722754">
                  <a:moveTo>
                    <a:pt x="1199" y="0"/>
                  </a:moveTo>
                  <a:lnTo>
                    <a:pt x="0" y="1722299"/>
                  </a:lnTo>
                </a:path>
                <a:path w="1711960" h="1722754">
                  <a:moveTo>
                    <a:pt x="1199" y="1718487"/>
                  </a:moveTo>
                  <a:lnTo>
                    <a:pt x="1711799" y="1713987"/>
                  </a:lnTo>
                </a:path>
              </a:pathLst>
            </a:custGeom>
            <a:ln w="19049">
              <a:solidFill>
                <a:srgbClr val="FF595E"/>
              </a:solidFill>
            </a:ln>
          </p:spPr>
          <p:txBody>
            <a:bodyPr wrap="square" lIns="0" tIns="0" rIns="0" bIns="0" rtlCol="0"/>
            <a:lstStyle/>
            <a:p>
              <a:endParaRPr/>
            </a:p>
          </p:txBody>
        </p:sp>
        <p:sp>
          <p:nvSpPr>
            <p:cNvPr id="9" name="object 9"/>
            <p:cNvSpPr/>
            <p:nvPr/>
          </p:nvSpPr>
          <p:spPr>
            <a:xfrm>
              <a:off x="1130724" y="2461449"/>
              <a:ext cx="1520190" cy="1577975"/>
            </a:xfrm>
            <a:custGeom>
              <a:avLst/>
              <a:gdLst/>
              <a:ahLst/>
              <a:cxnLst/>
              <a:rect l="l" t="t" r="r" b="b"/>
              <a:pathLst>
                <a:path w="1520189" h="1577975">
                  <a:moveTo>
                    <a:pt x="0" y="0"/>
                  </a:moveTo>
                  <a:lnTo>
                    <a:pt x="4771" y="65272"/>
                  </a:lnTo>
                  <a:lnTo>
                    <a:pt x="7653" y="107163"/>
                  </a:lnTo>
                  <a:lnTo>
                    <a:pt x="10833" y="154204"/>
                  </a:lnTo>
                  <a:lnTo>
                    <a:pt x="14288" y="205631"/>
                  </a:lnTo>
                  <a:lnTo>
                    <a:pt x="17992" y="260679"/>
                  </a:lnTo>
                  <a:lnTo>
                    <a:pt x="21922" y="318582"/>
                  </a:lnTo>
                  <a:lnTo>
                    <a:pt x="26054" y="378576"/>
                  </a:lnTo>
                  <a:lnTo>
                    <a:pt x="30362" y="439896"/>
                  </a:lnTo>
                  <a:lnTo>
                    <a:pt x="34824" y="501777"/>
                  </a:lnTo>
                  <a:lnTo>
                    <a:pt x="39414" y="563454"/>
                  </a:lnTo>
                  <a:lnTo>
                    <a:pt x="44108" y="624162"/>
                  </a:lnTo>
                  <a:lnTo>
                    <a:pt x="48882" y="683137"/>
                  </a:lnTo>
                  <a:lnTo>
                    <a:pt x="53713" y="739614"/>
                  </a:lnTo>
                  <a:lnTo>
                    <a:pt x="58574" y="792827"/>
                  </a:lnTo>
                  <a:lnTo>
                    <a:pt x="63444" y="842012"/>
                  </a:lnTo>
                  <a:lnTo>
                    <a:pt x="68296" y="886404"/>
                  </a:lnTo>
                  <a:lnTo>
                    <a:pt x="73107" y="925237"/>
                  </a:lnTo>
                  <a:lnTo>
                    <a:pt x="83526" y="998740"/>
                  </a:lnTo>
                  <a:lnTo>
                    <a:pt x="93574" y="1059668"/>
                  </a:lnTo>
                  <a:lnTo>
                    <a:pt x="103716" y="1110300"/>
                  </a:lnTo>
                  <a:lnTo>
                    <a:pt x="114419" y="1152916"/>
                  </a:lnTo>
                  <a:lnTo>
                    <a:pt x="126149" y="1189794"/>
                  </a:lnTo>
                  <a:lnTo>
                    <a:pt x="154556" y="1255457"/>
                  </a:lnTo>
                  <a:lnTo>
                    <a:pt x="199231" y="1332038"/>
                  </a:lnTo>
                  <a:lnTo>
                    <a:pt x="229589" y="1369799"/>
                  </a:lnTo>
                  <a:lnTo>
                    <a:pt x="262877" y="1402763"/>
                  </a:lnTo>
                  <a:lnTo>
                    <a:pt x="298737" y="1431612"/>
                  </a:lnTo>
                  <a:lnTo>
                    <a:pt x="336809" y="1457026"/>
                  </a:lnTo>
                  <a:lnTo>
                    <a:pt x="376733" y="1479687"/>
                  </a:lnTo>
                  <a:lnTo>
                    <a:pt x="412838" y="1498470"/>
                  </a:lnTo>
                  <a:lnTo>
                    <a:pt x="477931" y="1523308"/>
                  </a:lnTo>
                  <a:lnTo>
                    <a:pt x="520672" y="1531787"/>
                  </a:lnTo>
                  <a:lnTo>
                    <a:pt x="579379" y="1539256"/>
                  </a:lnTo>
                  <a:lnTo>
                    <a:pt x="660930" y="1546929"/>
                  </a:lnTo>
                  <a:lnTo>
                    <a:pt x="740908" y="1552416"/>
                  </a:lnTo>
                  <a:lnTo>
                    <a:pt x="789133" y="1554952"/>
                  </a:lnTo>
                  <a:lnTo>
                    <a:pt x="841682" y="1557352"/>
                  </a:lnTo>
                  <a:lnTo>
                    <a:pt x="897679" y="1559621"/>
                  </a:lnTo>
                  <a:lnTo>
                    <a:pt x="956248" y="1561763"/>
                  </a:lnTo>
                  <a:lnTo>
                    <a:pt x="1016515" y="1563779"/>
                  </a:lnTo>
                  <a:lnTo>
                    <a:pt x="1077603" y="1565674"/>
                  </a:lnTo>
                  <a:lnTo>
                    <a:pt x="1138637" y="1567452"/>
                  </a:lnTo>
                  <a:lnTo>
                    <a:pt x="1198741" y="1569114"/>
                  </a:lnTo>
                  <a:lnTo>
                    <a:pt x="1257041" y="1570665"/>
                  </a:lnTo>
                  <a:lnTo>
                    <a:pt x="1312660" y="1572109"/>
                  </a:lnTo>
                  <a:lnTo>
                    <a:pt x="1364724" y="1573447"/>
                  </a:lnTo>
                  <a:lnTo>
                    <a:pt x="1412356" y="1574685"/>
                  </a:lnTo>
                  <a:lnTo>
                    <a:pt x="1454681" y="1575824"/>
                  </a:lnTo>
                  <a:lnTo>
                    <a:pt x="1490824" y="1576868"/>
                  </a:lnTo>
                  <a:lnTo>
                    <a:pt x="1519908" y="1577821"/>
                  </a:lnTo>
                </a:path>
              </a:pathLst>
            </a:custGeom>
            <a:ln w="76199">
              <a:solidFill>
                <a:srgbClr val="FFFFFF"/>
              </a:solidFill>
            </a:ln>
          </p:spPr>
          <p:txBody>
            <a:bodyPr wrap="square" lIns="0" tIns="0" rIns="0" bIns="0" rtlCol="0"/>
            <a:lstStyle/>
            <a:p>
              <a:endParaRPr/>
            </a:p>
          </p:txBody>
        </p:sp>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7" name="Group 6">
            <a:extLst>
              <a:ext uri="{FF2B5EF4-FFF2-40B4-BE49-F238E27FC236}">
                <a16:creationId xmlns:a16="http://schemas.microsoft.com/office/drawing/2014/main" id="{B4439D98-6629-A30C-BC0F-985AB176370B}"/>
              </a:ext>
            </a:extLst>
          </p:cNvPr>
          <p:cNvGrpSpPr/>
          <p:nvPr/>
        </p:nvGrpSpPr>
        <p:grpSpPr>
          <a:xfrm>
            <a:off x="2105024" y="1277662"/>
            <a:ext cx="5756290" cy="4485248"/>
            <a:chOff x="1467050" y="152400"/>
            <a:chExt cx="6209903" cy="4838699"/>
          </a:xfrm>
        </p:grpSpPr>
        <p:pic>
          <p:nvPicPr>
            <p:cNvPr id="2" name="object 2"/>
            <p:cNvPicPr/>
            <p:nvPr/>
          </p:nvPicPr>
          <p:blipFill>
            <a:blip r:embed="rId2" cstate="print"/>
            <a:stretch>
              <a:fillRect/>
            </a:stretch>
          </p:blipFill>
          <p:spPr>
            <a:xfrm>
              <a:off x="1467050" y="152400"/>
              <a:ext cx="6209903" cy="4838699"/>
            </a:xfrm>
            <a:prstGeom prst="rect">
              <a:avLst/>
            </a:prstGeom>
          </p:spPr>
        </p:pic>
        <p:sp>
          <p:nvSpPr>
            <p:cNvPr id="4" name="object 3">
              <a:extLst>
                <a:ext uri="{FF2B5EF4-FFF2-40B4-BE49-F238E27FC236}">
                  <a16:creationId xmlns:a16="http://schemas.microsoft.com/office/drawing/2014/main" id="{343EE878-0BC6-F296-CE52-8914B5235BDC}"/>
                </a:ext>
              </a:extLst>
            </p:cNvPr>
            <p:cNvSpPr txBox="1"/>
            <p:nvPr/>
          </p:nvSpPr>
          <p:spPr>
            <a:xfrm>
              <a:off x="3810000" y="742950"/>
              <a:ext cx="3657600" cy="720710"/>
            </a:xfrm>
            <a:prstGeom prst="rect">
              <a:avLst/>
            </a:prstGeom>
            <a:solidFill>
              <a:schemeClr val="tx1"/>
            </a:solidFill>
          </p:spPr>
          <p:txBody>
            <a:bodyPr vert="horz" wrap="square" lIns="0" tIns="11772" rIns="0" bIns="0" rtlCol="0">
              <a:spAutoFit/>
            </a:bodyPr>
            <a:lstStyle/>
            <a:p>
              <a:pPr marL="11773" algn="ctr">
                <a:spcBef>
                  <a:spcPts val="92"/>
                </a:spcBef>
              </a:pPr>
              <a:r>
                <a:rPr lang="vi-VN" sz="2132" b="1" dirty="0">
                  <a:solidFill>
                    <a:schemeClr val="bg1"/>
                  </a:solidFill>
                  <a:latin typeface="Arial"/>
                  <a:cs typeface="Arial"/>
                </a:rPr>
                <a:t>PHÂN PHỐI XÁC SUẤT </a:t>
              </a:r>
              <a:br>
                <a:rPr lang="vi-VN" sz="2132" b="1" dirty="0">
                  <a:solidFill>
                    <a:schemeClr val="bg1"/>
                  </a:solidFill>
                  <a:latin typeface="Arial"/>
                  <a:cs typeface="Arial"/>
                </a:rPr>
              </a:br>
              <a:r>
                <a:rPr lang="vi-VN" sz="2132" b="1" dirty="0">
                  <a:solidFill>
                    <a:schemeClr val="bg1"/>
                  </a:solidFill>
                  <a:latin typeface="Arial"/>
                  <a:cs typeface="Arial"/>
                </a:rPr>
                <a:t>THEO MÔ HÌNH PARETO</a:t>
              </a:r>
              <a:endParaRPr sz="2132" b="1" dirty="0">
                <a:solidFill>
                  <a:schemeClr val="bg1"/>
                </a:solidFill>
                <a:latin typeface="Arial"/>
                <a:cs typeface="Arial"/>
              </a:endParaRPr>
            </a:p>
          </p:txBody>
        </p:sp>
        <p:sp>
          <p:nvSpPr>
            <p:cNvPr id="5" name="object 3">
              <a:extLst>
                <a:ext uri="{FF2B5EF4-FFF2-40B4-BE49-F238E27FC236}">
                  <a16:creationId xmlns:a16="http://schemas.microsoft.com/office/drawing/2014/main" id="{02F49335-D808-393A-CC09-BD8DF8EAF129}"/>
                </a:ext>
              </a:extLst>
            </p:cNvPr>
            <p:cNvSpPr txBox="1"/>
            <p:nvPr/>
          </p:nvSpPr>
          <p:spPr>
            <a:xfrm>
              <a:off x="3276600" y="4201777"/>
              <a:ext cx="3467100" cy="39754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chemeClr val="bg1">
                      <a:lumMod val="65000"/>
                    </a:schemeClr>
                  </a:solidFill>
                  <a:latin typeface="Arial"/>
                  <a:cs typeface="Arial"/>
                </a:rPr>
                <a:t>NHÀ SẢN XUẤT</a:t>
              </a:r>
              <a:endParaRPr sz="2318" spc="-140" dirty="0">
                <a:solidFill>
                  <a:schemeClr val="bg1">
                    <a:lumMod val="65000"/>
                  </a:schemeClr>
                </a:solidFill>
                <a:latin typeface="Arial"/>
                <a:cs typeface="Arial"/>
              </a:endParaRPr>
            </a:p>
          </p:txBody>
        </p:sp>
        <p:sp>
          <p:nvSpPr>
            <p:cNvPr id="6" name="object 3">
              <a:extLst>
                <a:ext uri="{FF2B5EF4-FFF2-40B4-BE49-F238E27FC236}">
                  <a16:creationId xmlns:a16="http://schemas.microsoft.com/office/drawing/2014/main" id="{149430FF-383A-FBF5-545C-CEC70EB18830}"/>
                </a:ext>
              </a:extLst>
            </p:cNvPr>
            <p:cNvSpPr txBox="1"/>
            <p:nvPr/>
          </p:nvSpPr>
          <p:spPr>
            <a:xfrm rot="16200000">
              <a:off x="644970" y="2372977"/>
              <a:ext cx="2590799" cy="39754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a:solidFill>
                    <a:schemeClr val="bg1">
                      <a:lumMod val="65000"/>
                    </a:schemeClr>
                  </a:solidFill>
                  <a:latin typeface="Arial"/>
                  <a:cs typeface="Arial"/>
                </a:rPr>
                <a:t>THỊ PHẦN</a:t>
              </a:r>
              <a:endParaRPr sz="2318" spc="-140" dirty="0">
                <a:solidFill>
                  <a:schemeClr val="bg1">
                    <a:lumMod val="65000"/>
                  </a:schemeClr>
                </a:solidFill>
                <a:latin typeface="Arial"/>
                <a:cs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8"/>
            <a:ext cx="5992691" cy="924830"/>
          </a:xfrm>
          <a:prstGeom prst="rect">
            <a:avLst/>
          </a:prstGeom>
        </p:spPr>
        <p:txBody>
          <a:bodyPr vert="horz" wrap="square" lIns="0" tIns="124786" rIns="0" bIns="0" rtlCol="0">
            <a:spAutoFit/>
          </a:bodyPr>
          <a:lstStyle/>
          <a:p>
            <a:pPr>
              <a:spcBef>
                <a:spcPts val="92"/>
              </a:spcBef>
            </a:pPr>
            <a:r>
              <a:rPr lang="vi-VN" sz="5191" spc="-140" dirty="0"/>
              <a:t>KẺ THẮNG LÀM VUA</a:t>
            </a:r>
            <a:endParaRPr sz="5191" spc="-140" dirty="0"/>
          </a:p>
        </p:txBody>
      </p:sp>
      <p:sp>
        <p:nvSpPr>
          <p:cNvPr id="5" name="object 5"/>
          <p:cNvSpPr txBox="1">
            <a:spLocks noGrp="1"/>
          </p:cNvSpPr>
          <p:nvPr>
            <p:ph type="body" idx="1"/>
          </p:nvPr>
        </p:nvSpPr>
        <p:spPr>
          <a:xfrm>
            <a:off x="4301923" y="3158647"/>
            <a:ext cx="4425947" cy="972717"/>
          </a:xfrm>
          <a:prstGeom prst="rect">
            <a:avLst/>
          </a:prstGeom>
        </p:spPr>
        <p:txBody>
          <a:bodyPr vert="horz" wrap="square" lIns="0" tIns="206409" rIns="0" bIns="0" rtlCol="0">
            <a:spAutoFit/>
          </a:bodyPr>
          <a:lstStyle/>
          <a:p>
            <a:pPr marL="61218" marR="4709">
              <a:lnSpc>
                <a:spcPct val="114999"/>
              </a:lnSpc>
              <a:spcBef>
                <a:spcPts val="92"/>
              </a:spcBef>
            </a:pPr>
            <a:r>
              <a:rPr lang="vi-VN" spc="51" dirty="0"/>
              <a:t>Trong các cuộc thi đấu người thắng cuộc sẽ nhận trọn phần thưởng.</a:t>
            </a:r>
            <a:endParaRPr spc="-18"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664778" y="3371843"/>
            <a:ext cx="1651252" cy="1651252"/>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60317" y="2166875"/>
            <a:ext cx="5445868" cy="2707042"/>
            <a:chOff x="1634587" y="1111687"/>
            <a:chExt cx="5875020" cy="2920365"/>
          </a:xfrm>
        </p:grpSpPr>
        <p:sp>
          <p:nvSpPr>
            <p:cNvPr id="3" name="object 3"/>
            <p:cNvSpPr/>
            <p:nvPr/>
          </p:nvSpPr>
          <p:spPr>
            <a:xfrm>
              <a:off x="1639349" y="1116449"/>
              <a:ext cx="5865495" cy="2910840"/>
            </a:xfrm>
            <a:custGeom>
              <a:avLst/>
              <a:gdLst/>
              <a:ahLst/>
              <a:cxnLst/>
              <a:rect l="l" t="t" r="r" b="b"/>
              <a:pathLst>
                <a:path w="5865495" h="2910840">
                  <a:moveTo>
                    <a:pt x="0" y="0"/>
                  </a:moveTo>
                  <a:lnTo>
                    <a:pt x="5865299" y="0"/>
                  </a:lnTo>
                  <a:lnTo>
                    <a:pt x="5865299" y="2910599"/>
                  </a:lnTo>
                  <a:lnTo>
                    <a:pt x="0" y="2910599"/>
                  </a:lnTo>
                  <a:lnTo>
                    <a:pt x="0" y="0"/>
                  </a:lnTo>
                  <a:close/>
                </a:path>
              </a:pathLst>
            </a:custGeom>
            <a:ln w="9524">
              <a:solidFill>
                <a:srgbClr val="FFFFFF"/>
              </a:solidFill>
            </a:ln>
          </p:spPr>
          <p:txBody>
            <a:bodyPr wrap="square" lIns="0" tIns="0" rIns="0" bIns="0" rtlCol="0"/>
            <a:lstStyle/>
            <a:p>
              <a:endParaRPr/>
            </a:p>
          </p:txBody>
        </p:sp>
        <p:sp>
          <p:nvSpPr>
            <p:cNvPr id="4" name="object 4"/>
            <p:cNvSpPr/>
            <p:nvPr/>
          </p:nvSpPr>
          <p:spPr>
            <a:xfrm>
              <a:off x="1967898" y="1549607"/>
              <a:ext cx="1399540" cy="358140"/>
            </a:xfrm>
            <a:custGeom>
              <a:avLst/>
              <a:gdLst/>
              <a:ahLst/>
              <a:cxnLst/>
              <a:rect l="l" t="t" r="r" b="b"/>
              <a:pathLst>
                <a:path w="1399539" h="358139">
                  <a:moveTo>
                    <a:pt x="1399200" y="357899"/>
                  </a:moveTo>
                  <a:lnTo>
                    <a:pt x="0" y="357899"/>
                  </a:lnTo>
                  <a:lnTo>
                    <a:pt x="0" y="0"/>
                  </a:lnTo>
                  <a:lnTo>
                    <a:pt x="1399200" y="0"/>
                  </a:lnTo>
                  <a:lnTo>
                    <a:pt x="1399200" y="357899"/>
                  </a:lnTo>
                  <a:close/>
                </a:path>
              </a:pathLst>
            </a:custGeom>
            <a:solidFill>
              <a:srgbClr val="FCD94B"/>
            </a:solidFill>
          </p:spPr>
          <p:txBody>
            <a:bodyPr wrap="square" lIns="0" tIns="0" rIns="0" bIns="0" rtlCol="0"/>
            <a:lstStyle/>
            <a:p>
              <a:endParaRPr/>
            </a:p>
          </p:txBody>
        </p:sp>
        <p:sp>
          <p:nvSpPr>
            <p:cNvPr id="5" name="object 5"/>
            <p:cNvSpPr/>
            <p:nvPr/>
          </p:nvSpPr>
          <p:spPr>
            <a:xfrm>
              <a:off x="1965731" y="2091804"/>
              <a:ext cx="1401445" cy="1442720"/>
            </a:xfrm>
            <a:custGeom>
              <a:avLst/>
              <a:gdLst/>
              <a:ahLst/>
              <a:cxnLst/>
              <a:rect l="l" t="t" r="r" b="b"/>
              <a:pathLst>
                <a:path w="1401445" h="1442720">
                  <a:moveTo>
                    <a:pt x="1399197" y="1084389"/>
                  </a:moveTo>
                  <a:lnTo>
                    <a:pt x="0" y="1084389"/>
                  </a:lnTo>
                  <a:lnTo>
                    <a:pt x="0" y="1442288"/>
                  </a:lnTo>
                  <a:lnTo>
                    <a:pt x="1399197" y="1442288"/>
                  </a:lnTo>
                  <a:lnTo>
                    <a:pt x="1399197" y="1084389"/>
                  </a:lnTo>
                  <a:close/>
                </a:path>
                <a:path w="1401445" h="1442720">
                  <a:moveTo>
                    <a:pt x="1401356" y="542201"/>
                  </a:moveTo>
                  <a:lnTo>
                    <a:pt x="2159" y="542201"/>
                  </a:lnTo>
                  <a:lnTo>
                    <a:pt x="2159" y="900099"/>
                  </a:lnTo>
                  <a:lnTo>
                    <a:pt x="1401356" y="900099"/>
                  </a:lnTo>
                  <a:lnTo>
                    <a:pt x="1401356" y="542201"/>
                  </a:lnTo>
                  <a:close/>
                </a:path>
                <a:path w="1401445" h="1442720">
                  <a:moveTo>
                    <a:pt x="1401356" y="0"/>
                  </a:moveTo>
                  <a:lnTo>
                    <a:pt x="2159" y="0"/>
                  </a:lnTo>
                  <a:lnTo>
                    <a:pt x="2159" y="357898"/>
                  </a:lnTo>
                  <a:lnTo>
                    <a:pt x="1401356" y="357898"/>
                  </a:lnTo>
                  <a:lnTo>
                    <a:pt x="1401356" y="0"/>
                  </a:lnTo>
                  <a:close/>
                </a:path>
              </a:pathLst>
            </a:custGeom>
            <a:solidFill>
              <a:srgbClr val="EEEEEE"/>
            </a:solidFill>
          </p:spPr>
          <p:txBody>
            <a:bodyPr wrap="square" lIns="0" tIns="0" rIns="0" bIns="0" rtlCol="0"/>
            <a:lstStyle/>
            <a:p>
              <a:endParaRPr/>
            </a:p>
          </p:txBody>
        </p:sp>
        <p:sp>
          <p:nvSpPr>
            <p:cNvPr id="6" name="object 6"/>
            <p:cNvSpPr/>
            <p:nvPr/>
          </p:nvSpPr>
          <p:spPr>
            <a:xfrm>
              <a:off x="3883589" y="1817364"/>
              <a:ext cx="1399540" cy="358140"/>
            </a:xfrm>
            <a:custGeom>
              <a:avLst/>
              <a:gdLst/>
              <a:ahLst/>
              <a:cxnLst/>
              <a:rect l="l" t="t" r="r" b="b"/>
              <a:pathLst>
                <a:path w="1399539" h="358139">
                  <a:moveTo>
                    <a:pt x="1399199" y="357899"/>
                  </a:moveTo>
                  <a:lnTo>
                    <a:pt x="0" y="357899"/>
                  </a:lnTo>
                  <a:lnTo>
                    <a:pt x="0" y="0"/>
                  </a:lnTo>
                  <a:lnTo>
                    <a:pt x="1399199" y="0"/>
                  </a:lnTo>
                  <a:lnTo>
                    <a:pt x="1399199" y="357899"/>
                  </a:lnTo>
                  <a:close/>
                </a:path>
              </a:pathLst>
            </a:custGeom>
            <a:solidFill>
              <a:srgbClr val="FCD94B"/>
            </a:solidFill>
          </p:spPr>
          <p:txBody>
            <a:bodyPr wrap="square" lIns="0" tIns="0" rIns="0" bIns="0" rtlCol="0"/>
            <a:lstStyle/>
            <a:p>
              <a:endParaRPr/>
            </a:p>
          </p:txBody>
        </p:sp>
        <p:sp>
          <p:nvSpPr>
            <p:cNvPr id="7" name="object 7"/>
            <p:cNvSpPr/>
            <p:nvPr/>
          </p:nvSpPr>
          <p:spPr>
            <a:xfrm>
              <a:off x="3883589" y="2896523"/>
              <a:ext cx="1399540" cy="358140"/>
            </a:xfrm>
            <a:custGeom>
              <a:avLst/>
              <a:gdLst/>
              <a:ahLst/>
              <a:cxnLst/>
              <a:rect l="l" t="t" r="r" b="b"/>
              <a:pathLst>
                <a:path w="1399539" h="358139">
                  <a:moveTo>
                    <a:pt x="1399199" y="357899"/>
                  </a:moveTo>
                  <a:lnTo>
                    <a:pt x="0" y="357899"/>
                  </a:lnTo>
                  <a:lnTo>
                    <a:pt x="0" y="0"/>
                  </a:lnTo>
                  <a:lnTo>
                    <a:pt x="1399199" y="0"/>
                  </a:lnTo>
                  <a:lnTo>
                    <a:pt x="1399199" y="357899"/>
                  </a:lnTo>
                  <a:close/>
                </a:path>
              </a:pathLst>
            </a:custGeom>
            <a:solidFill>
              <a:srgbClr val="EEEEEE"/>
            </a:solidFill>
          </p:spPr>
          <p:txBody>
            <a:bodyPr wrap="square" lIns="0" tIns="0" rIns="0" bIns="0" rtlCol="0"/>
            <a:lstStyle/>
            <a:p>
              <a:endParaRPr/>
            </a:p>
          </p:txBody>
        </p:sp>
        <p:sp>
          <p:nvSpPr>
            <p:cNvPr id="8" name="object 8"/>
            <p:cNvSpPr/>
            <p:nvPr/>
          </p:nvSpPr>
          <p:spPr>
            <a:xfrm>
              <a:off x="3366939" y="1728557"/>
              <a:ext cx="2432050" cy="1618615"/>
            </a:xfrm>
            <a:custGeom>
              <a:avLst/>
              <a:gdLst/>
              <a:ahLst/>
              <a:cxnLst/>
              <a:rect l="l" t="t" r="r" b="b"/>
              <a:pathLst>
                <a:path w="2432050" h="1618614">
                  <a:moveTo>
                    <a:pt x="158" y="0"/>
                  </a:moveTo>
                  <a:lnTo>
                    <a:pt x="258489" y="0"/>
                  </a:lnTo>
                  <a:lnTo>
                    <a:pt x="258489" y="267899"/>
                  </a:lnTo>
                  <a:lnTo>
                    <a:pt x="516758" y="267899"/>
                  </a:lnTo>
                </a:path>
                <a:path w="2432050" h="1618614">
                  <a:moveTo>
                    <a:pt x="158" y="542193"/>
                  </a:moveTo>
                  <a:lnTo>
                    <a:pt x="258489" y="542193"/>
                  </a:lnTo>
                  <a:lnTo>
                    <a:pt x="258489" y="267693"/>
                  </a:lnTo>
                  <a:lnTo>
                    <a:pt x="516758" y="267693"/>
                  </a:lnTo>
                </a:path>
                <a:path w="2432050" h="1618614">
                  <a:moveTo>
                    <a:pt x="0" y="1075843"/>
                  </a:moveTo>
                  <a:lnTo>
                    <a:pt x="258149" y="1075843"/>
                  </a:lnTo>
                  <a:lnTo>
                    <a:pt x="258149" y="1343743"/>
                  </a:lnTo>
                  <a:lnTo>
                    <a:pt x="516299" y="1343743"/>
                  </a:lnTo>
                </a:path>
                <a:path w="2432050" h="1618614">
                  <a:moveTo>
                    <a:pt x="0" y="1618037"/>
                  </a:moveTo>
                  <a:lnTo>
                    <a:pt x="258149" y="1618037"/>
                  </a:lnTo>
                  <a:lnTo>
                    <a:pt x="258149" y="1343237"/>
                  </a:lnTo>
                  <a:lnTo>
                    <a:pt x="516299" y="1343237"/>
                  </a:lnTo>
                </a:path>
                <a:path w="2432050" h="1618614">
                  <a:moveTo>
                    <a:pt x="1915691" y="271120"/>
                  </a:moveTo>
                  <a:lnTo>
                    <a:pt x="2173841" y="271120"/>
                  </a:lnTo>
                  <a:lnTo>
                    <a:pt x="2173841" y="800920"/>
                  </a:lnTo>
                  <a:lnTo>
                    <a:pt x="2431991" y="800920"/>
                  </a:lnTo>
                </a:path>
                <a:path w="2432050" h="1618614">
                  <a:moveTo>
                    <a:pt x="1915691" y="1343645"/>
                  </a:moveTo>
                  <a:lnTo>
                    <a:pt x="2173841" y="1343645"/>
                  </a:lnTo>
                  <a:lnTo>
                    <a:pt x="2173841" y="800045"/>
                  </a:lnTo>
                  <a:lnTo>
                    <a:pt x="2431991" y="800045"/>
                  </a:lnTo>
                </a:path>
              </a:pathLst>
            </a:custGeom>
            <a:ln w="9524">
              <a:solidFill>
                <a:srgbClr val="B7B7B7"/>
              </a:solidFill>
            </a:ln>
          </p:spPr>
          <p:txBody>
            <a:bodyPr wrap="square" lIns="0" tIns="0" rIns="0" bIns="0" rtlCol="0"/>
            <a:lstStyle/>
            <a:p>
              <a:endParaRPr/>
            </a:p>
          </p:txBody>
        </p:sp>
        <p:sp>
          <p:nvSpPr>
            <p:cNvPr id="9" name="object 9"/>
            <p:cNvSpPr/>
            <p:nvPr/>
          </p:nvSpPr>
          <p:spPr>
            <a:xfrm>
              <a:off x="5799281" y="2335747"/>
              <a:ext cx="1399540" cy="358140"/>
            </a:xfrm>
            <a:custGeom>
              <a:avLst/>
              <a:gdLst/>
              <a:ahLst/>
              <a:cxnLst/>
              <a:rect l="l" t="t" r="r" b="b"/>
              <a:pathLst>
                <a:path w="1399540" h="358139">
                  <a:moveTo>
                    <a:pt x="1399200" y="357899"/>
                  </a:moveTo>
                  <a:lnTo>
                    <a:pt x="0" y="357899"/>
                  </a:lnTo>
                  <a:lnTo>
                    <a:pt x="0" y="0"/>
                  </a:lnTo>
                  <a:lnTo>
                    <a:pt x="1399200" y="0"/>
                  </a:lnTo>
                  <a:lnTo>
                    <a:pt x="1399200" y="357899"/>
                  </a:lnTo>
                  <a:close/>
                </a:path>
              </a:pathLst>
            </a:custGeom>
            <a:solidFill>
              <a:srgbClr val="FCD94B"/>
            </a:solidFill>
          </p:spPr>
          <p:txBody>
            <a:bodyPr wrap="square" lIns="0" tIns="0" rIns="0" bIns="0" rtlCol="0"/>
            <a:lstStyle/>
            <a:p>
              <a:endParaRPr/>
            </a:p>
          </p:txBody>
        </p:sp>
        <p:pic>
          <p:nvPicPr>
            <p:cNvPr id="10" name="object 10"/>
            <p:cNvPicPr/>
            <p:nvPr/>
          </p:nvPicPr>
          <p:blipFill>
            <a:blip r:embed="rId2" cstate="print"/>
            <a:stretch>
              <a:fillRect/>
            </a:stretch>
          </p:blipFill>
          <p:spPr>
            <a:xfrm>
              <a:off x="6184967" y="2170479"/>
              <a:ext cx="688483" cy="688483"/>
            </a:xfrm>
            <a:prstGeom prst="rect">
              <a:avLst/>
            </a:prstGeom>
          </p:spPr>
        </p:pic>
        <p:pic>
          <p:nvPicPr>
            <p:cNvPr id="11" name="object 11"/>
            <p:cNvPicPr/>
            <p:nvPr/>
          </p:nvPicPr>
          <p:blipFill>
            <a:blip r:embed="rId3" cstate="print"/>
            <a:stretch>
              <a:fillRect/>
            </a:stretch>
          </p:blipFill>
          <p:spPr>
            <a:xfrm>
              <a:off x="6399644" y="2203518"/>
              <a:ext cx="259136" cy="315063"/>
            </a:xfrm>
            <a:prstGeom prst="rect">
              <a:avLst/>
            </a:prstGeom>
          </p:spPr>
        </p:pic>
      </p:grpSp>
      <p:sp>
        <p:nvSpPr>
          <p:cNvPr id="12" name="object 12"/>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4590" y="2319507"/>
            <a:ext cx="5471573" cy="397035"/>
          </a:xfrm>
          <a:prstGeom prst="rect">
            <a:avLst/>
          </a:prstGeom>
        </p:spPr>
        <p:txBody>
          <a:bodyPr vert="horz" wrap="square" lIns="0" tIns="11772" rIns="0" bIns="0" rtlCol="0">
            <a:spAutoFit/>
          </a:bodyPr>
          <a:lstStyle/>
          <a:p>
            <a:pPr marL="11773" algn="l">
              <a:spcBef>
                <a:spcPts val="92"/>
              </a:spcBef>
            </a:pPr>
            <a:r>
              <a:rPr sz="2503" i="1" dirty="0">
                <a:solidFill>
                  <a:srgbClr val="B7B7B7"/>
                </a:solidFill>
              </a:rPr>
              <a:t>“</a:t>
            </a:r>
            <a:r>
              <a:rPr lang="vi-VN" sz="2503" i="1" dirty="0">
                <a:solidFill>
                  <a:srgbClr val="B7B7B7"/>
                </a:solidFill>
              </a:rPr>
              <a:t>Tiền là 1 mạng lưới liên kết trong xã hội</a:t>
            </a:r>
            <a:r>
              <a:rPr sz="2503" i="1" spc="-10" dirty="0">
                <a:solidFill>
                  <a:srgbClr val="B7B7B7"/>
                </a:solidFill>
              </a:rPr>
              <a:t>.</a:t>
            </a:r>
            <a:endParaRPr sz="2503" dirty="0"/>
          </a:p>
        </p:txBody>
      </p:sp>
      <p:sp>
        <p:nvSpPr>
          <p:cNvPr id="3" name="object 3"/>
          <p:cNvSpPr txBox="1"/>
          <p:nvPr/>
        </p:nvSpPr>
        <p:spPr>
          <a:xfrm>
            <a:off x="2244590" y="2643055"/>
            <a:ext cx="5471573" cy="1799171"/>
          </a:xfrm>
          <a:prstGeom prst="rect">
            <a:avLst/>
          </a:prstGeom>
        </p:spPr>
        <p:txBody>
          <a:bodyPr vert="horz" wrap="square" lIns="0" tIns="11772" rIns="0" bIns="0" rtlCol="0">
            <a:spAutoFit/>
          </a:bodyPr>
          <a:lstStyle/>
          <a:p>
            <a:pPr marL="11773" marR="4709" algn="ctr">
              <a:lnSpc>
                <a:spcPct val="114999"/>
              </a:lnSpc>
              <a:spcBef>
                <a:spcPts val="92"/>
              </a:spcBef>
            </a:pPr>
            <a:r>
              <a:rPr lang="vi-VN" sz="2503" i="1" dirty="0">
                <a:solidFill>
                  <a:srgbClr val="B7B7B7"/>
                </a:solidFill>
                <a:latin typeface="Calibri"/>
                <a:cs typeface="Calibri"/>
              </a:rPr>
              <a:t>Một số mạng lưới là độc nhất </a:t>
            </a:r>
            <a:br>
              <a:rPr lang="vi-VN" sz="2503" i="1" dirty="0">
                <a:solidFill>
                  <a:srgbClr val="B7B7B7"/>
                </a:solidFill>
                <a:latin typeface="Calibri"/>
                <a:cs typeface="Calibri"/>
              </a:rPr>
            </a:br>
            <a:r>
              <a:rPr sz="2503" i="1" dirty="0">
                <a:solidFill>
                  <a:srgbClr val="B7B7B7"/>
                </a:solidFill>
                <a:latin typeface="Calibri"/>
                <a:cs typeface="Calibri"/>
              </a:rPr>
              <a:t>(</a:t>
            </a:r>
            <a:r>
              <a:rPr lang="vi-VN" sz="2503" i="1" dirty="0">
                <a:solidFill>
                  <a:srgbClr val="B7B7B7"/>
                </a:solidFill>
                <a:latin typeface="Calibri"/>
                <a:cs typeface="Calibri"/>
              </a:rPr>
              <a:t>kẻ thắng làm vua</a:t>
            </a:r>
            <a:r>
              <a:rPr sz="2503" i="1" spc="-10" dirty="0">
                <a:solidFill>
                  <a:srgbClr val="B7B7B7"/>
                </a:solidFill>
                <a:latin typeface="Calibri"/>
                <a:cs typeface="Calibri"/>
              </a:rPr>
              <a:t>).</a:t>
            </a:r>
            <a:endParaRPr sz="2503" dirty="0">
              <a:latin typeface="Calibri"/>
              <a:cs typeface="Calibri"/>
            </a:endParaRPr>
          </a:p>
          <a:p>
            <a:pPr marL="589" algn="ctr">
              <a:spcBef>
                <a:spcPts val="448"/>
              </a:spcBef>
            </a:pPr>
            <a:r>
              <a:rPr lang="vi-VN" sz="2503" i="1" spc="-10" dirty="0">
                <a:solidFill>
                  <a:srgbClr val="B7B7B7"/>
                </a:solidFill>
                <a:latin typeface="Calibri"/>
                <a:cs typeface="Calibri"/>
              </a:rPr>
              <a:t>Tiền là một mạng lưới như vậy</a:t>
            </a:r>
            <a:r>
              <a:rPr sz="2503" i="1" spc="-10" dirty="0">
                <a:solidFill>
                  <a:srgbClr val="B7B7B7"/>
                </a:solidFill>
                <a:latin typeface="Calibri"/>
                <a:cs typeface="Calibri"/>
              </a:rPr>
              <a:t>.”</a:t>
            </a:r>
            <a:endParaRPr sz="2503" dirty="0">
              <a:latin typeface="Calibri"/>
              <a:cs typeface="Calibri"/>
            </a:endParaRPr>
          </a:p>
          <a:p>
            <a:pPr marL="5887" algn="ctr">
              <a:spcBef>
                <a:spcPts val="441"/>
              </a:spcBef>
            </a:pPr>
            <a:r>
              <a:rPr sz="2688" spc="-927" dirty="0">
                <a:solidFill>
                  <a:srgbClr val="FF595E"/>
                </a:solidFill>
                <a:latin typeface="Calibri"/>
                <a:cs typeface="Calibri"/>
              </a:rPr>
              <a:t>—</a:t>
            </a:r>
            <a:r>
              <a:rPr sz="2688" spc="-469" dirty="0">
                <a:solidFill>
                  <a:srgbClr val="FF595E"/>
                </a:solidFill>
                <a:latin typeface="Calibri"/>
                <a:cs typeface="Calibri"/>
              </a:rPr>
              <a:t>GIGI</a:t>
            </a:r>
            <a:endParaRPr sz="2688"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9627" y="2924881"/>
            <a:ext cx="2535755" cy="2541052"/>
            <a:chOff x="522674" y="1929425"/>
            <a:chExt cx="2735580" cy="2741295"/>
          </a:xfrm>
        </p:grpSpPr>
        <p:pic>
          <p:nvPicPr>
            <p:cNvPr id="3" name="object 3"/>
            <p:cNvPicPr/>
            <p:nvPr/>
          </p:nvPicPr>
          <p:blipFill>
            <a:blip r:embed="rId2" cstate="print"/>
            <a:stretch>
              <a:fillRect/>
            </a:stretch>
          </p:blipFill>
          <p:spPr>
            <a:xfrm>
              <a:off x="532199" y="1938950"/>
              <a:ext cx="2716050" cy="2721825"/>
            </a:xfrm>
            <a:prstGeom prst="rect">
              <a:avLst/>
            </a:prstGeom>
          </p:spPr>
        </p:pic>
        <p:sp>
          <p:nvSpPr>
            <p:cNvPr id="4" name="object 4"/>
            <p:cNvSpPr/>
            <p:nvPr/>
          </p:nvSpPr>
          <p:spPr>
            <a:xfrm>
              <a:off x="527437" y="1934187"/>
              <a:ext cx="2726055" cy="2731770"/>
            </a:xfrm>
            <a:custGeom>
              <a:avLst/>
              <a:gdLst/>
              <a:ahLst/>
              <a:cxnLst/>
              <a:rect l="l" t="t" r="r" b="b"/>
              <a:pathLst>
                <a:path w="2726054" h="2731770">
                  <a:moveTo>
                    <a:pt x="0" y="0"/>
                  </a:moveTo>
                  <a:lnTo>
                    <a:pt x="2725575" y="0"/>
                  </a:lnTo>
                  <a:lnTo>
                    <a:pt x="2725575" y="2731350"/>
                  </a:lnTo>
                  <a:lnTo>
                    <a:pt x="0" y="2731350"/>
                  </a:lnTo>
                  <a:lnTo>
                    <a:pt x="0" y="0"/>
                  </a:lnTo>
                  <a:close/>
                </a:path>
              </a:pathLst>
            </a:custGeom>
            <a:ln w="9524">
              <a:solidFill>
                <a:srgbClr val="FFFFFF"/>
              </a:solidFill>
            </a:ln>
          </p:spPr>
          <p:txBody>
            <a:bodyPr wrap="square" lIns="0" tIns="0" rIns="0" bIns="0" rtlCol="0"/>
            <a:lstStyle/>
            <a:p>
              <a:endParaRPr/>
            </a:p>
          </p:txBody>
        </p:sp>
      </p:grpSp>
      <p:sp>
        <p:nvSpPr>
          <p:cNvPr id="5" name="object 5"/>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6" name="object 6"/>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ĐƠN VỊ CHUẨN</a:t>
            </a:r>
            <a:endParaRPr sz="6118" spc="-140" dirty="0"/>
          </a:p>
        </p:txBody>
      </p:sp>
      <p:sp>
        <p:nvSpPr>
          <p:cNvPr id="7" name="object 7"/>
          <p:cNvSpPr txBox="1"/>
          <p:nvPr/>
        </p:nvSpPr>
        <p:spPr>
          <a:xfrm>
            <a:off x="4351792" y="3353278"/>
            <a:ext cx="4001406"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Quan niệm sai lầm khi thiên vị 1 đơn vị duy nhất để đo lường, so sánh hoặc đánh giá.</a:t>
            </a:r>
            <a:endParaRPr sz="2225" dirty="0">
              <a:latin typeface="Calibri"/>
              <a:cs typeface="Calibri"/>
            </a:endParaRPr>
          </a:p>
        </p:txBody>
      </p:sp>
      <p:sp>
        <p:nvSpPr>
          <p:cNvPr id="8" name="object 8"/>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9" name="object 9"/>
          <p:cNvSpPr txBox="1"/>
          <p:nvPr/>
        </p:nvSpPr>
        <p:spPr>
          <a:xfrm>
            <a:off x="7455347" y="1766989"/>
            <a:ext cx="1077896"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966325" cy="7057417"/>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FF595E"/>
          </a:solidFill>
        </p:spPr>
        <p:txBody>
          <a:bodyPr wrap="square" lIns="0" tIns="0" rIns="0" bIns="0" rtlCol="0"/>
          <a:lstStyle/>
          <a:p>
            <a:endParaRPr/>
          </a:p>
        </p:txBody>
      </p:sp>
      <p:sp>
        <p:nvSpPr>
          <p:cNvPr id="3" name="object 3"/>
          <p:cNvSpPr txBox="1"/>
          <p:nvPr/>
        </p:nvSpPr>
        <p:spPr>
          <a:xfrm>
            <a:off x="660876" y="1841619"/>
            <a:ext cx="1652224" cy="211594"/>
          </a:xfrm>
          <a:prstGeom prst="rect">
            <a:avLst/>
          </a:prstGeom>
        </p:spPr>
        <p:txBody>
          <a:bodyPr vert="horz" wrap="square" lIns="0" tIns="11772" rIns="0" bIns="0" rtlCol="0">
            <a:spAutoFit/>
          </a:bodyPr>
          <a:lstStyle/>
          <a:p>
            <a:pPr marL="11773">
              <a:spcBef>
                <a:spcPts val="92"/>
              </a:spcBef>
            </a:pPr>
            <a:r>
              <a:rPr sz="1298" dirty="0">
                <a:solidFill>
                  <a:srgbClr val="313131"/>
                </a:solidFill>
                <a:latin typeface="Palatino Linotype"/>
                <a:cs typeface="Palatino Linotype"/>
              </a:rPr>
              <a:t>I.</a:t>
            </a:r>
            <a:r>
              <a:rPr sz="1298" spc="-18" dirty="0">
                <a:solidFill>
                  <a:srgbClr val="313131"/>
                </a:solidFill>
                <a:latin typeface="Palatino Linotype"/>
                <a:cs typeface="Palatino Linotype"/>
              </a:rPr>
              <a:t> </a:t>
            </a:r>
            <a:r>
              <a:rPr lang="vi-VN" sz="1298" spc="-18" dirty="0">
                <a:solidFill>
                  <a:srgbClr val="313131"/>
                </a:solidFill>
                <a:latin typeface="Palatino Linotype"/>
                <a:cs typeface="Palatino Linotype"/>
              </a:rPr>
              <a:t>Kinh tế</a:t>
            </a:r>
            <a:endParaRPr sz="1298" dirty="0">
              <a:latin typeface="Palatino Linotype"/>
              <a:cs typeface="Palatino Linotype"/>
            </a:endParaRPr>
          </a:p>
        </p:txBody>
      </p:sp>
      <p:sp>
        <p:nvSpPr>
          <p:cNvPr id="4" name="object 4"/>
          <p:cNvSpPr txBox="1"/>
          <p:nvPr/>
        </p:nvSpPr>
        <p:spPr>
          <a:xfrm>
            <a:off x="660876" y="2105722"/>
            <a:ext cx="2346307" cy="3058875"/>
          </a:xfrm>
          <a:prstGeom prst="rect">
            <a:avLst/>
          </a:prstGeom>
        </p:spPr>
        <p:txBody>
          <a:bodyPr vert="horz" wrap="square" lIns="0" tIns="11772" rIns="0" bIns="0" rtlCol="0">
            <a:spAutoFit/>
          </a:bodyPr>
          <a:lstStyle/>
          <a:p>
            <a:pPr marL="267828" indent="-256056">
              <a:spcBef>
                <a:spcPts val="92"/>
              </a:spcBef>
              <a:buAutoNum type="arabicPeriod"/>
              <a:tabLst>
                <a:tab pos="267828" algn="l"/>
              </a:tabLst>
            </a:pPr>
            <a:r>
              <a:rPr lang="vi-VN" sz="1100" spc="-10" dirty="0">
                <a:solidFill>
                  <a:srgbClr val="FFFFFF"/>
                </a:solidFill>
                <a:latin typeface="Arial"/>
                <a:cs typeface="Arial"/>
              </a:rPr>
              <a:t>Sự khan hiếm</a:t>
            </a:r>
            <a:endParaRPr sz="1100" dirty="0">
              <a:latin typeface="Arial"/>
              <a:cs typeface="Arial"/>
            </a:endParaRPr>
          </a:p>
          <a:p>
            <a:pPr marL="267828" indent="-256056">
              <a:spcBef>
                <a:spcPts val="28"/>
              </a:spcBef>
              <a:buAutoNum type="arabicPeriod"/>
              <a:tabLst>
                <a:tab pos="267828" algn="l"/>
              </a:tabLst>
            </a:pPr>
            <a:r>
              <a:rPr lang="vi-VN" sz="1100" dirty="0">
                <a:solidFill>
                  <a:srgbClr val="FFFFFF"/>
                </a:solidFill>
                <a:latin typeface="Arial"/>
                <a:cs typeface="Arial"/>
              </a:rPr>
              <a:t>Thặng dư tiền</a:t>
            </a:r>
            <a:endParaRPr sz="1100" dirty="0">
              <a:latin typeface="Arial"/>
              <a:cs typeface="Arial"/>
            </a:endParaRPr>
          </a:p>
          <a:p>
            <a:pPr marL="267828" indent="-256056">
              <a:spcBef>
                <a:spcPts val="28"/>
              </a:spcBef>
              <a:buAutoNum type="arabicPeriod"/>
              <a:tabLst>
                <a:tab pos="267828" algn="l"/>
              </a:tabLst>
            </a:pPr>
            <a:r>
              <a:rPr lang="vi-VN" sz="1100" spc="-23" dirty="0">
                <a:solidFill>
                  <a:srgbClr val="FFFFFF"/>
                </a:solidFill>
                <a:latin typeface="Arial"/>
                <a:cs typeface="Arial"/>
              </a:rPr>
              <a:t>Lưu thông tiền - </a:t>
            </a:r>
            <a:r>
              <a:rPr sz="1100" dirty="0">
                <a:solidFill>
                  <a:srgbClr val="FFFFFF"/>
                </a:solidFill>
                <a:latin typeface="Arial"/>
                <a:cs typeface="Arial"/>
              </a:rPr>
              <a:t>Gresham</a:t>
            </a:r>
            <a:endParaRPr sz="1100" dirty="0">
              <a:latin typeface="Arial"/>
              <a:cs typeface="Arial"/>
            </a:endParaRPr>
          </a:p>
          <a:p>
            <a:pPr marL="267828" indent="-256056">
              <a:spcBef>
                <a:spcPts val="28"/>
              </a:spcBef>
              <a:buAutoNum type="arabicPeriod"/>
              <a:tabLst>
                <a:tab pos="267828" algn="l"/>
              </a:tabLst>
            </a:pPr>
            <a:r>
              <a:rPr lang="vi-VN" sz="1100" spc="-23" dirty="0">
                <a:solidFill>
                  <a:srgbClr val="FFFFFF"/>
                </a:solidFill>
                <a:latin typeface="Arial"/>
                <a:cs typeface="Arial"/>
              </a:rPr>
              <a:t>Sản phẩm thay thế - </a:t>
            </a:r>
            <a:r>
              <a:rPr sz="1100" dirty="0" err="1">
                <a:solidFill>
                  <a:srgbClr val="FFFFFF"/>
                </a:solidFill>
                <a:latin typeface="Arial"/>
                <a:cs typeface="Arial"/>
              </a:rPr>
              <a:t>Thier</a:t>
            </a:r>
            <a:endParaRPr sz="1100" dirty="0">
              <a:latin typeface="Arial"/>
              <a:cs typeface="Arial"/>
            </a:endParaRPr>
          </a:p>
          <a:p>
            <a:pPr marL="267828" indent="-256056">
              <a:spcBef>
                <a:spcPts val="28"/>
              </a:spcBef>
              <a:buAutoNum type="arabicPeriod"/>
              <a:tabLst>
                <a:tab pos="267828" algn="l"/>
              </a:tabLst>
            </a:pPr>
            <a:r>
              <a:rPr lang="vi-VN" sz="1100" spc="-10" dirty="0">
                <a:solidFill>
                  <a:srgbClr val="FFFFFF"/>
                </a:solidFill>
                <a:latin typeface="Arial"/>
                <a:cs typeface="Arial"/>
              </a:rPr>
              <a:t>Hiệu ứng </a:t>
            </a:r>
            <a:r>
              <a:rPr sz="1100" spc="-10" dirty="0">
                <a:solidFill>
                  <a:srgbClr val="FFFFFF"/>
                </a:solidFill>
                <a:latin typeface="Arial"/>
                <a:cs typeface="Arial"/>
              </a:rPr>
              <a:t>Cantillon</a:t>
            </a:r>
            <a:endParaRPr sz="1100" dirty="0">
              <a:latin typeface="Arial"/>
              <a:cs typeface="Arial"/>
            </a:endParaRPr>
          </a:p>
          <a:p>
            <a:pPr marL="267828" indent="-256056">
              <a:spcBef>
                <a:spcPts val="28"/>
              </a:spcBef>
              <a:buAutoNum type="arabicPeriod"/>
              <a:tabLst>
                <a:tab pos="267828" algn="l"/>
              </a:tabLst>
            </a:pPr>
            <a:r>
              <a:rPr lang="vi-VN" sz="1100" spc="-10" dirty="0">
                <a:solidFill>
                  <a:srgbClr val="FFFFFF"/>
                </a:solidFill>
                <a:latin typeface="Arial"/>
                <a:cs typeface="Arial"/>
              </a:rPr>
              <a:t>Điểm chung đồng nhất - </a:t>
            </a:r>
            <a:r>
              <a:rPr sz="1100" spc="-10" dirty="0">
                <a:solidFill>
                  <a:srgbClr val="FFFFFF"/>
                </a:solidFill>
                <a:latin typeface="Arial"/>
                <a:cs typeface="Arial"/>
              </a:rPr>
              <a:t>Schelling</a:t>
            </a:r>
            <a:endParaRPr sz="1100" dirty="0">
              <a:latin typeface="Arial"/>
              <a:cs typeface="Arial"/>
            </a:endParaRPr>
          </a:p>
          <a:p>
            <a:pPr marL="267828" indent="-256056">
              <a:spcBef>
                <a:spcPts val="28"/>
              </a:spcBef>
              <a:buAutoNum type="arabicPeriod"/>
              <a:tabLst>
                <a:tab pos="267828" algn="l"/>
              </a:tabLst>
            </a:pPr>
            <a:r>
              <a:rPr lang="vi-VN" sz="1100" spc="-18" dirty="0">
                <a:solidFill>
                  <a:srgbClr val="FFFFFF"/>
                </a:solidFill>
                <a:latin typeface="Arial"/>
                <a:cs typeface="Arial"/>
              </a:rPr>
              <a:t>Chi phí cơ hội</a:t>
            </a:r>
            <a:endParaRPr sz="1100" dirty="0">
              <a:latin typeface="Arial"/>
              <a:cs typeface="Arial"/>
            </a:endParaRPr>
          </a:p>
          <a:p>
            <a:pPr marL="267828" indent="-256056">
              <a:spcBef>
                <a:spcPts val="28"/>
              </a:spcBef>
              <a:buAutoNum type="arabicPeriod"/>
              <a:tabLst>
                <a:tab pos="267828" algn="l"/>
              </a:tabLst>
            </a:pPr>
            <a:r>
              <a:rPr lang="vi-VN" sz="1100" spc="-10" dirty="0">
                <a:solidFill>
                  <a:srgbClr val="FFFFFF"/>
                </a:solidFill>
                <a:latin typeface="Arial"/>
                <a:cs typeface="Arial"/>
              </a:rPr>
              <a:t>Thiên hướng ưu tiên thời gian</a:t>
            </a:r>
          </a:p>
          <a:p>
            <a:pPr marL="267828" indent="-256056">
              <a:spcBef>
                <a:spcPts val="28"/>
              </a:spcBef>
              <a:buAutoNum type="arabicPeriod"/>
              <a:tabLst>
                <a:tab pos="267828" algn="l"/>
              </a:tabLst>
            </a:pPr>
            <a:r>
              <a:rPr lang="vi-VN" sz="1100" dirty="0">
                <a:solidFill>
                  <a:srgbClr val="FFFFFF"/>
                </a:solidFill>
                <a:latin typeface="Arial"/>
                <a:cs typeface="Arial"/>
              </a:rPr>
              <a:t>3 định luật không thể đồng thời</a:t>
            </a:r>
          </a:p>
          <a:p>
            <a:pPr marL="267828" indent="-256056">
              <a:spcBef>
                <a:spcPts val="28"/>
              </a:spcBef>
              <a:buAutoNum type="arabicPeriod"/>
              <a:tabLst>
                <a:tab pos="267828" algn="l"/>
              </a:tabLst>
            </a:pPr>
            <a:r>
              <a:rPr lang="vi-VN" sz="1100" dirty="0">
                <a:solidFill>
                  <a:srgbClr val="FFFFFF"/>
                </a:solidFill>
                <a:latin typeface="Arial"/>
                <a:cs typeface="Arial"/>
              </a:rPr>
              <a:t>Nguyên lý tăng hiệu suất - </a:t>
            </a:r>
            <a:r>
              <a:rPr sz="1100" dirty="0">
                <a:solidFill>
                  <a:srgbClr val="FFFFFF"/>
                </a:solidFill>
                <a:latin typeface="Arial"/>
                <a:cs typeface="Arial"/>
              </a:rPr>
              <a:t>Jevons</a:t>
            </a:r>
            <a:endParaRPr sz="1100" dirty="0">
              <a:latin typeface="Arial"/>
              <a:cs typeface="Arial"/>
            </a:endParaRPr>
          </a:p>
          <a:p>
            <a:pPr marL="267828" indent="-256056">
              <a:spcBef>
                <a:spcPts val="28"/>
              </a:spcBef>
              <a:buAutoNum type="arabicPeriod"/>
              <a:tabLst>
                <a:tab pos="267828" algn="l"/>
              </a:tabLst>
            </a:pPr>
            <a:r>
              <a:rPr lang="vi-VN" sz="1100" dirty="0">
                <a:solidFill>
                  <a:srgbClr val="FFFFFF"/>
                </a:solidFill>
                <a:latin typeface="Arial"/>
                <a:cs typeface="Arial"/>
              </a:rPr>
              <a:t>Nguyên lý</a:t>
            </a:r>
            <a:r>
              <a:rPr lang="vi-VN" sz="1100" spc="-10" dirty="0">
                <a:solidFill>
                  <a:srgbClr val="FFFFFF"/>
                </a:solidFill>
                <a:latin typeface="Arial"/>
                <a:cs typeface="Arial"/>
              </a:rPr>
              <a:t> quyền lực</a:t>
            </a:r>
            <a:endParaRPr sz="1100" dirty="0">
              <a:latin typeface="Arial"/>
              <a:cs typeface="Arial"/>
            </a:endParaRPr>
          </a:p>
          <a:p>
            <a:pPr marL="267828" indent="-256056">
              <a:spcBef>
                <a:spcPts val="28"/>
              </a:spcBef>
              <a:buAutoNum type="arabicPeriod"/>
              <a:tabLst>
                <a:tab pos="267828" algn="l"/>
              </a:tabLst>
            </a:pPr>
            <a:r>
              <a:rPr lang="vi-VN" sz="1100" spc="-10" dirty="0">
                <a:solidFill>
                  <a:srgbClr val="FFFFFF"/>
                </a:solidFill>
                <a:latin typeface="Arial"/>
                <a:cs typeface="Arial"/>
              </a:rPr>
              <a:t>Kẻ thắng làm vua</a:t>
            </a:r>
          </a:p>
          <a:p>
            <a:pPr marL="267828" indent="-256056">
              <a:spcBef>
                <a:spcPts val="28"/>
              </a:spcBef>
              <a:buAutoNum type="arabicPeriod"/>
              <a:tabLst>
                <a:tab pos="267828" algn="l"/>
              </a:tabLst>
            </a:pPr>
            <a:r>
              <a:rPr lang="vi-VN" sz="1100" spc="-10" dirty="0">
                <a:solidFill>
                  <a:srgbClr val="FFFFFF"/>
                </a:solidFill>
                <a:latin typeface="Arial"/>
                <a:cs typeface="Arial"/>
              </a:rPr>
              <a:t>Thiên vị đơn vị chuẩn</a:t>
            </a:r>
            <a:endParaRPr sz="1100" dirty="0">
              <a:latin typeface="Arial"/>
              <a:cs typeface="Arial"/>
            </a:endParaRPr>
          </a:p>
          <a:p>
            <a:pPr marL="267828" indent="-256056">
              <a:spcBef>
                <a:spcPts val="28"/>
              </a:spcBef>
              <a:buAutoNum type="arabicPeriod"/>
              <a:tabLst>
                <a:tab pos="267828" algn="l"/>
              </a:tabLst>
            </a:pPr>
            <a:r>
              <a:rPr lang="vi-VN" sz="1100" spc="-10" dirty="0">
                <a:solidFill>
                  <a:srgbClr val="FFFFFF"/>
                </a:solidFill>
                <a:latin typeface="Arial"/>
                <a:cs typeface="Arial"/>
              </a:rPr>
              <a:t>Xa xí phẩm - </a:t>
            </a:r>
            <a:r>
              <a:rPr sz="1100" spc="-10" dirty="0">
                <a:solidFill>
                  <a:srgbClr val="FFFFFF"/>
                </a:solidFill>
                <a:latin typeface="Arial"/>
                <a:cs typeface="Arial"/>
              </a:rPr>
              <a:t>Veblen</a:t>
            </a:r>
            <a:endParaRPr lang="vi-VN" sz="1100" spc="-10" dirty="0">
              <a:solidFill>
                <a:srgbClr val="FFFFFF"/>
              </a:solidFill>
              <a:latin typeface="Arial"/>
              <a:cs typeface="Arial"/>
            </a:endParaRPr>
          </a:p>
          <a:p>
            <a:pPr marL="267828" indent="-256056">
              <a:spcBef>
                <a:spcPts val="28"/>
              </a:spcBef>
              <a:buAutoNum type="arabicPeriod"/>
              <a:tabLst>
                <a:tab pos="267828" algn="l"/>
              </a:tabLst>
            </a:pPr>
            <a:r>
              <a:rPr lang="vi-VN" sz="1100" dirty="0">
                <a:solidFill>
                  <a:srgbClr val="FFFFFF"/>
                </a:solidFill>
                <a:latin typeface="Arial"/>
                <a:cs typeface="Arial"/>
              </a:rPr>
              <a:t>Đầu tư không hiệu quả</a:t>
            </a:r>
          </a:p>
          <a:p>
            <a:pPr marL="267828" indent="-256056">
              <a:spcBef>
                <a:spcPts val="28"/>
              </a:spcBef>
              <a:buAutoNum type="arabicPeriod"/>
              <a:tabLst>
                <a:tab pos="267828" algn="l"/>
              </a:tabLst>
            </a:pPr>
            <a:r>
              <a:rPr lang="vi-VN" sz="1100" dirty="0">
                <a:solidFill>
                  <a:srgbClr val="FFFFFF"/>
                </a:solidFill>
                <a:latin typeface="Arial"/>
                <a:cs typeface="Arial"/>
              </a:rPr>
              <a:t>Lợi nhuận không cân xứng</a:t>
            </a:r>
          </a:p>
          <a:p>
            <a:pPr marL="267828" indent="-256056">
              <a:spcBef>
                <a:spcPts val="28"/>
              </a:spcBef>
              <a:buAutoNum type="arabicPeriod"/>
              <a:tabLst>
                <a:tab pos="267828" algn="l"/>
              </a:tabLst>
            </a:pPr>
            <a:r>
              <a:rPr lang="vi-VN" sz="1100" dirty="0">
                <a:solidFill>
                  <a:srgbClr val="FFFFFF"/>
                </a:solidFill>
                <a:latin typeface="Arial"/>
                <a:cs typeface="Arial"/>
              </a:rPr>
              <a:t>Ma trận chiến lược - </a:t>
            </a:r>
            <a:r>
              <a:rPr sz="1100" dirty="0">
                <a:solidFill>
                  <a:srgbClr val="FFFFFF"/>
                </a:solidFill>
                <a:latin typeface="Arial"/>
                <a:cs typeface="Arial"/>
              </a:rPr>
              <a:t>Ansoff</a:t>
            </a:r>
            <a:endParaRPr sz="1100" dirty="0">
              <a:latin typeface="Arial"/>
              <a:cs typeface="Arial"/>
            </a:endParaRPr>
          </a:p>
        </p:txBody>
      </p:sp>
      <p:sp>
        <p:nvSpPr>
          <p:cNvPr id="5" name="object 5"/>
          <p:cNvSpPr txBox="1"/>
          <p:nvPr/>
        </p:nvSpPr>
        <p:spPr>
          <a:xfrm>
            <a:off x="3614450" y="1841619"/>
            <a:ext cx="2129106" cy="211594"/>
          </a:xfrm>
          <a:prstGeom prst="rect">
            <a:avLst/>
          </a:prstGeom>
        </p:spPr>
        <p:txBody>
          <a:bodyPr vert="horz" wrap="square" lIns="0" tIns="11772" rIns="0" bIns="0" rtlCol="0">
            <a:spAutoFit/>
          </a:bodyPr>
          <a:lstStyle/>
          <a:p>
            <a:pPr marL="11773">
              <a:spcBef>
                <a:spcPts val="92"/>
              </a:spcBef>
            </a:pPr>
            <a:r>
              <a:rPr sz="1298" spc="10" dirty="0">
                <a:latin typeface="Palatino Linotype"/>
                <a:cs typeface="Palatino Linotype"/>
              </a:rPr>
              <a:t>II.</a:t>
            </a:r>
            <a:r>
              <a:rPr sz="1298" spc="89" dirty="0">
                <a:latin typeface="Palatino Linotype"/>
                <a:cs typeface="Palatino Linotype"/>
              </a:rPr>
              <a:t> </a:t>
            </a:r>
            <a:r>
              <a:rPr lang="vi-VN" sz="1298" spc="89" dirty="0">
                <a:latin typeface="Palatino Linotype"/>
                <a:cs typeface="Palatino Linotype"/>
              </a:rPr>
              <a:t>Công nghệ</a:t>
            </a:r>
            <a:r>
              <a:rPr sz="1298" spc="89" dirty="0">
                <a:latin typeface="Palatino Linotype"/>
                <a:cs typeface="Palatino Linotype"/>
              </a:rPr>
              <a:t> </a:t>
            </a:r>
            <a:r>
              <a:rPr sz="1298" spc="46" dirty="0">
                <a:latin typeface="Palatino Linotype"/>
                <a:cs typeface="Palatino Linotype"/>
              </a:rPr>
              <a:t>&amp;</a:t>
            </a:r>
            <a:r>
              <a:rPr sz="1298" spc="89" dirty="0">
                <a:latin typeface="Palatino Linotype"/>
                <a:cs typeface="Palatino Linotype"/>
              </a:rPr>
              <a:t> </a:t>
            </a:r>
            <a:r>
              <a:rPr lang="vi-VN" sz="1298" spc="89" dirty="0">
                <a:latin typeface="Palatino Linotype"/>
                <a:cs typeface="Palatino Linotype"/>
              </a:rPr>
              <a:t>hệ thống</a:t>
            </a:r>
            <a:endParaRPr sz="1298" dirty="0">
              <a:latin typeface="Palatino Linotype"/>
              <a:cs typeface="Palatino Linotype"/>
            </a:endParaRPr>
          </a:p>
        </p:txBody>
      </p:sp>
      <p:sp>
        <p:nvSpPr>
          <p:cNvPr id="6" name="object 6"/>
          <p:cNvSpPr txBox="1"/>
          <p:nvPr/>
        </p:nvSpPr>
        <p:spPr>
          <a:xfrm>
            <a:off x="3413022" y="2105722"/>
            <a:ext cx="3246540" cy="3748807"/>
          </a:xfrm>
          <a:prstGeom prst="rect">
            <a:avLst/>
          </a:prstGeom>
        </p:spPr>
        <p:txBody>
          <a:bodyPr vert="horz" wrap="square" lIns="0" tIns="11772" rIns="0" bIns="0" rtlCol="0">
            <a:spAutoFit/>
          </a:bodyPr>
          <a:lstStyle/>
          <a:p>
            <a:pPr marL="267828" indent="-256056">
              <a:spcBef>
                <a:spcPts val="92"/>
              </a:spcBef>
              <a:buAutoNum type="arabicPeriod"/>
              <a:tabLst>
                <a:tab pos="267828" algn="l"/>
              </a:tabLst>
            </a:pPr>
            <a:r>
              <a:rPr lang="vi-VN" sz="1100" spc="-23" dirty="0">
                <a:solidFill>
                  <a:srgbClr val="FFFFFF"/>
                </a:solidFill>
                <a:latin typeface="Arial"/>
                <a:cs typeface="Arial"/>
              </a:rPr>
              <a:t>Quy trình phát triển công nghệ - Gartner</a:t>
            </a:r>
          </a:p>
          <a:p>
            <a:pPr marL="267828" indent="-256056">
              <a:spcBef>
                <a:spcPts val="92"/>
              </a:spcBef>
              <a:buAutoNum type="arabicPeriod"/>
              <a:tabLst>
                <a:tab pos="267828" algn="l"/>
              </a:tabLst>
            </a:pPr>
            <a:r>
              <a:rPr lang="vi-VN" sz="1100" spc="-23" dirty="0">
                <a:solidFill>
                  <a:srgbClr val="FFFFFF"/>
                </a:solidFill>
                <a:latin typeface="Arial"/>
                <a:cs typeface="Arial"/>
              </a:rPr>
              <a:t>Luật</a:t>
            </a:r>
            <a:r>
              <a:rPr lang="en-AU" sz="1100" spc="-23" dirty="0">
                <a:solidFill>
                  <a:srgbClr val="FFFFFF"/>
                </a:solidFill>
                <a:latin typeface="Arial"/>
                <a:cs typeface="Arial"/>
              </a:rPr>
              <a:t> </a:t>
            </a:r>
            <a:r>
              <a:rPr lang="vi-VN" sz="1100" spc="-23" dirty="0">
                <a:solidFill>
                  <a:srgbClr val="FFFFFF"/>
                </a:solidFill>
                <a:latin typeface="Arial"/>
                <a:cs typeface="Arial"/>
              </a:rPr>
              <a:t>đánh giá kỳ vọng công nghệ - </a:t>
            </a:r>
            <a:r>
              <a:rPr lang="en-AU" sz="1100" spc="-10" dirty="0">
                <a:solidFill>
                  <a:srgbClr val="FFFFFF"/>
                </a:solidFill>
                <a:latin typeface="Arial"/>
                <a:cs typeface="Arial"/>
              </a:rPr>
              <a:t>Amara</a:t>
            </a:r>
            <a:endParaRPr sz="1100" dirty="0">
              <a:latin typeface="Arial"/>
              <a:cs typeface="Arial"/>
            </a:endParaRPr>
          </a:p>
          <a:p>
            <a:pPr marL="267828" indent="-256056">
              <a:buAutoNum type="arabicPeriod"/>
              <a:tabLst>
                <a:tab pos="267828" algn="l"/>
              </a:tabLst>
            </a:pPr>
            <a:r>
              <a:rPr lang="vi-VN" sz="1100" dirty="0">
                <a:solidFill>
                  <a:srgbClr val="FFFFFF"/>
                </a:solidFill>
                <a:latin typeface="Arial"/>
                <a:cs typeface="Arial"/>
              </a:rPr>
              <a:t>Cấp bậc của độ lớn</a:t>
            </a:r>
          </a:p>
          <a:p>
            <a:pPr marL="267828" indent="-256056">
              <a:buAutoNum type="arabicPeriod"/>
              <a:tabLst>
                <a:tab pos="267828" algn="l"/>
              </a:tabLst>
            </a:pPr>
            <a:r>
              <a:rPr lang="vi-VN" sz="1100" spc="-10" dirty="0">
                <a:solidFill>
                  <a:srgbClr val="FFFFFF"/>
                </a:solidFill>
                <a:latin typeface="Arial"/>
                <a:cs typeface="Arial"/>
              </a:rPr>
              <a:t>Nguyên tắc cải tiến công nghệ gấp 10 lần</a:t>
            </a:r>
          </a:p>
          <a:p>
            <a:pPr marL="267828" indent="-256056">
              <a:buAutoNum type="arabicPeriod"/>
              <a:tabLst>
                <a:tab pos="267828" algn="l"/>
              </a:tabLst>
            </a:pPr>
            <a:r>
              <a:rPr lang="vi-VN" sz="1100" spc="-10" dirty="0">
                <a:solidFill>
                  <a:srgbClr val="FFFFFF"/>
                </a:solidFill>
                <a:latin typeface="Arial"/>
                <a:cs typeface="Arial"/>
              </a:rPr>
              <a:t>Hiệu ứng mạng</a:t>
            </a:r>
            <a:endParaRPr sz="1100" dirty="0">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Tỉ lệ hủy bỏ - </a:t>
            </a:r>
            <a:r>
              <a:rPr sz="1100" spc="-10" dirty="0">
                <a:solidFill>
                  <a:srgbClr val="FFFFFF"/>
                </a:solidFill>
                <a:latin typeface="Arial"/>
                <a:cs typeface="Arial"/>
              </a:rPr>
              <a:t>Churn</a:t>
            </a:r>
            <a:endParaRPr sz="1100" dirty="0">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Tăng lợi nhuận bằng công nghệ - Kurzweil</a:t>
            </a:r>
            <a:endParaRPr sz="1100" spc="-10" dirty="0">
              <a:solidFill>
                <a:srgbClr val="FFFFFF"/>
              </a:solidFill>
              <a:latin typeface="Arial"/>
              <a:cs typeface="Arial"/>
            </a:endParaRPr>
          </a:p>
          <a:p>
            <a:pPr marL="267828" indent="-256056">
              <a:buAutoNum type="arabicPeriod"/>
              <a:tabLst>
                <a:tab pos="267828" algn="l"/>
              </a:tabLst>
            </a:pPr>
            <a:r>
              <a:rPr lang="vi-VN" sz="1100" dirty="0">
                <a:solidFill>
                  <a:srgbClr val="FFFFFF"/>
                </a:solidFill>
                <a:latin typeface="Arial"/>
                <a:cs typeface="Arial"/>
              </a:rPr>
              <a:t>Hiệu ứng cấp cao</a:t>
            </a:r>
          </a:p>
          <a:p>
            <a:pPr marL="267828" indent="-256056">
              <a:buAutoNum type="arabicPeriod"/>
              <a:tabLst>
                <a:tab pos="267828" algn="l"/>
              </a:tabLst>
            </a:pPr>
            <a:r>
              <a:rPr lang="vi-VN" sz="1100" spc="-10" dirty="0">
                <a:solidFill>
                  <a:srgbClr val="FFFFFF"/>
                </a:solidFill>
                <a:latin typeface="Arial"/>
                <a:cs typeface="Arial"/>
              </a:rPr>
              <a:t>Thuyết p</a:t>
            </a:r>
            <a:r>
              <a:rPr lang="en-AU" sz="1100" spc="-10" dirty="0" err="1">
                <a:solidFill>
                  <a:srgbClr val="FFFFFF"/>
                </a:solidFill>
                <a:latin typeface="Arial"/>
                <a:cs typeface="Arial"/>
              </a:rPr>
              <a:t>há</a:t>
            </a:r>
            <a:r>
              <a:rPr lang="en-AU" sz="1100" spc="-10" dirty="0">
                <a:solidFill>
                  <a:srgbClr val="FFFFFF"/>
                </a:solidFill>
                <a:latin typeface="Arial"/>
                <a:cs typeface="Arial"/>
              </a:rPr>
              <a:t> </a:t>
            </a:r>
            <a:r>
              <a:rPr lang="en-AU" sz="1100" spc="-10" dirty="0" err="1">
                <a:solidFill>
                  <a:srgbClr val="FFFFFF"/>
                </a:solidFill>
                <a:latin typeface="Arial"/>
                <a:cs typeface="Arial"/>
              </a:rPr>
              <a:t>hủy</a:t>
            </a:r>
            <a:r>
              <a:rPr lang="en-AU" sz="1100" spc="-10" dirty="0">
                <a:solidFill>
                  <a:srgbClr val="FFFFFF"/>
                </a:solidFill>
                <a:latin typeface="Arial"/>
                <a:cs typeface="Arial"/>
              </a:rPr>
              <a:t> </a:t>
            </a:r>
            <a:r>
              <a:rPr lang="en-AU" sz="1100" spc="-10" dirty="0" err="1">
                <a:solidFill>
                  <a:srgbClr val="FFFFFF"/>
                </a:solidFill>
                <a:latin typeface="Arial"/>
                <a:cs typeface="Arial"/>
              </a:rPr>
              <a:t>sáng</a:t>
            </a:r>
            <a:r>
              <a:rPr lang="en-AU" sz="1100" spc="-10" dirty="0">
                <a:solidFill>
                  <a:srgbClr val="FFFFFF"/>
                </a:solidFill>
                <a:latin typeface="Arial"/>
                <a:cs typeface="Arial"/>
              </a:rPr>
              <a:t> </a:t>
            </a:r>
            <a:r>
              <a:rPr lang="en-AU" sz="1100" spc="-10" dirty="0" err="1">
                <a:solidFill>
                  <a:srgbClr val="FFFFFF"/>
                </a:solidFill>
                <a:latin typeface="Arial"/>
                <a:cs typeface="Arial"/>
              </a:rPr>
              <a:t>tạo</a:t>
            </a:r>
            <a:endParaRPr lang="vi-VN" sz="1100" spc="-10" dirty="0">
              <a:solidFill>
                <a:srgbClr val="FFFFFF"/>
              </a:solidFill>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Thuyết v</a:t>
            </a:r>
            <a:r>
              <a:rPr lang="en-AU" sz="1100" spc="-10" dirty="0" err="1">
                <a:solidFill>
                  <a:srgbClr val="FFFFFF"/>
                </a:solidFill>
                <a:latin typeface="Arial"/>
                <a:cs typeface="Arial"/>
              </a:rPr>
              <a:t>òng</a:t>
            </a:r>
            <a:r>
              <a:rPr lang="en-AU" sz="1100" spc="-10" dirty="0">
                <a:solidFill>
                  <a:srgbClr val="FFFFFF"/>
                </a:solidFill>
                <a:latin typeface="Arial"/>
                <a:cs typeface="Arial"/>
              </a:rPr>
              <a:t> </a:t>
            </a:r>
            <a:r>
              <a:rPr lang="en-AU" sz="1100" spc="-10" dirty="0" err="1">
                <a:solidFill>
                  <a:srgbClr val="FFFFFF"/>
                </a:solidFill>
                <a:latin typeface="Arial"/>
                <a:cs typeface="Arial"/>
              </a:rPr>
              <a:t>lặp</a:t>
            </a:r>
            <a:r>
              <a:rPr lang="en-AU" sz="1100" spc="-10" dirty="0">
                <a:solidFill>
                  <a:srgbClr val="FFFFFF"/>
                </a:solidFill>
                <a:latin typeface="Arial"/>
                <a:cs typeface="Arial"/>
              </a:rPr>
              <a:t> </a:t>
            </a:r>
            <a:r>
              <a:rPr lang="en-AU" sz="1100" spc="-10" dirty="0" err="1">
                <a:solidFill>
                  <a:srgbClr val="FFFFFF"/>
                </a:solidFill>
                <a:latin typeface="Arial"/>
                <a:cs typeface="Arial"/>
              </a:rPr>
              <a:t>phản</a:t>
            </a:r>
            <a:r>
              <a:rPr lang="en-AU" sz="1100" spc="-10" dirty="0">
                <a:solidFill>
                  <a:srgbClr val="FFFFFF"/>
                </a:solidFill>
                <a:latin typeface="Arial"/>
                <a:cs typeface="Arial"/>
              </a:rPr>
              <a:t> </a:t>
            </a:r>
            <a:r>
              <a:rPr lang="en-AU" sz="1100" spc="-10" dirty="0" err="1">
                <a:solidFill>
                  <a:srgbClr val="FFFFFF"/>
                </a:solidFill>
                <a:latin typeface="Arial"/>
                <a:cs typeface="Arial"/>
              </a:rPr>
              <a:t>hồi</a:t>
            </a:r>
            <a:endParaRPr sz="1100" spc="-10" dirty="0">
              <a:solidFill>
                <a:srgbClr val="FFFFFF"/>
              </a:solidFill>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Thuyết </a:t>
            </a:r>
            <a:r>
              <a:rPr lang="en-AU" sz="1100" spc="-10" dirty="0" err="1">
                <a:solidFill>
                  <a:srgbClr val="FFFFFF"/>
                </a:solidFill>
                <a:latin typeface="Arial"/>
                <a:cs typeface="Arial"/>
              </a:rPr>
              <a:t>đối</a:t>
            </a:r>
            <a:r>
              <a:rPr lang="en-AU" sz="1100" spc="-10" dirty="0">
                <a:solidFill>
                  <a:srgbClr val="FFFFFF"/>
                </a:solidFill>
                <a:latin typeface="Arial"/>
                <a:cs typeface="Arial"/>
              </a:rPr>
              <a:t> </a:t>
            </a:r>
            <a:r>
              <a:rPr lang="en-AU" sz="1100" spc="-10" dirty="0" err="1">
                <a:solidFill>
                  <a:srgbClr val="FFFFFF"/>
                </a:solidFill>
                <a:latin typeface="Arial"/>
                <a:cs typeface="Arial"/>
              </a:rPr>
              <a:t>xứng</a:t>
            </a:r>
            <a:r>
              <a:rPr lang="en-AU" sz="1100" spc="-10" dirty="0">
                <a:solidFill>
                  <a:srgbClr val="FFFFFF"/>
                </a:solidFill>
                <a:latin typeface="Arial"/>
                <a:cs typeface="Arial"/>
              </a:rPr>
              <a:t> </a:t>
            </a:r>
            <a:r>
              <a:rPr lang="en-AU" sz="1100" spc="-10" dirty="0" err="1">
                <a:solidFill>
                  <a:srgbClr val="FFFFFF"/>
                </a:solidFill>
                <a:latin typeface="Arial"/>
                <a:cs typeface="Arial"/>
              </a:rPr>
              <a:t>phản</a:t>
            </a:r>
            <a:r>
              <a:rPr lang="en-AU" sz="1100" spc="-10" dirty="0">
                <a:solidFill>
                  <a:srgbClr val="FFFFFF"/>
                </a:solidFill>
                <a:latin typeface="Arial"/>
                <a:cs typeface="Arial"/>
              </a:rPr>
              <a:t> </a:t>
            </a:r>
            <a:r>
              <a:rPr lang="en-AU" sz="1100" spc="-10" dirty="0" err="1">
                <a:solidFill>
                  <a:srgbClr val="FFFFFF"/>
                </a:solidFill>
                <a:latin typeface="Arial"/>
                <a:cs typeface="Arial"/>
              </a:rPr>
              <a:t>chiếu</a:t>
            </a:r>
            <a:endParaRPr sz="1100" spc="-10" dirty="0">
              <a:solidFill>
                <a:srgbClr val="FFFFFF"/>
              </a:solidFill>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Thuyết tương đối</a:t>
            </a:r>
            <a:endParaRPr sz="1100" spc="-10" dirty="0">
              <a:solidFill>
                <a:srgbClr val="FFFFFF"/>
              </a:solidFill>
              <a:latin typeface="Arial"/>
              <a:cs typeface="Arial"/>
            </a:endParaRPr>
          </a:p>
          <a:p>
            <a:pPr marL="267828" indent="-256056">
              <a:buAutoNum type="arabicPeriod"/>
              <a:tabLst>
                <a:tab pos="267828" algn="l"/>
              </a:tabLst>
            </a:pPr>
            <a:r>
              <a:rPr lang="vi-VN" sz="1100" spc="-23" dirty="0">
                <a:solidFill>
                  <a:srgbClr val="FFFFFF"/>
                </a:solidFill>
                <a:latin typeface="Arial"/>
                <a:cs typeface="Arial"/>
              </a:rPr>
              <a:t>Định</a:t>
            </a:r>
            <a:r>
              <a:rPr lang="en-AU" sz="1100" spc="-23" dirty="0">
                <a:solidFill>
                  <a:srgbClr val="FFFFFF"/>
                </a:solidFill>
                <a:latin typeface="Arial"/>
                <a:cs typeface="Arial"/>
              </a:rPr>
              <a:t> </a:t>
            </a:r>
            <a:r>
              <a:rPr lang="vi-VN" sz="1100" spc="-23" dirty="0">
                <a:solidFill>
                  <a:srgbClr val="FFFFFF"/>
                </a:solidFill>
                <a:latin typeface="Arial"/>
                <a:cs typeface="Arial"/>
              </a:rPr>
              <a:t>luật</a:t>
            </a:r>
            <a:r>
              <a:rPr lang="en-AU" sz="1100" spc="-23" dirty="0">
                <a:solidFill>
                  <a:srgbClr val="FFFFFF"/>
                </a:solidFill>
                <a:latin typeface="Arial"/>
                <a:cs typeface="Arial"/>
              </a:rPr>
              <a:t> </a:t>
            </a:r>
            <a:r>
              <a:rPr lang="vi-VN" sz="1100" spc="-23" dirty="0">
                <a:solidFill>
                  <a:srgbClr val="FFFFFF"/>
                </a:solidFill>
                <a:latin typeface="Arial"/>
                <a:cs typeface="Arial"/>
              </a:rPr>
              <a:t>bảo toàn năng lượng</a:t>
            </a:r>
            <a:endParaRPr sz="1100" dirty="0">
              <a:latin typeface="Arial"/>
              <a:cs typeface="Arial"/>
            </a:endParaRPr>
          </a:p>
          <a:p>
            <a:pPr marL="267828" indent="-256056">
              <a:buAutoNum type="arabicPeriod"/>
              <a:tabLst>
                <a:tab pos="267828" algn="l"/>
              </a:tabLst>
            </a:pPr>
            <a:r>
              <a:rPr lang="vi-VN" sz="1100" spc="-23" dirty="0">
                <a:solidFill>
                  <a:srgbClr val="FFFFFF"/>
                </a:solidFill>
                <a:latin typeface="Arial"/>
                <a:cs typeface="Arial"/>
              </a:rPr>
              <a:t>Định</a:t>
            </a:r>
            <a:r>
              <a:rPr lang="en-AU" sz="1100" spc="-23" dirty="0">
                <a:solidFill>
                  <a:srgbClr val="FFFFFF"/>
                </a:solidFill>
                <a:latin typeface="Arial"/>
                <a:cs typeface="Arial"/>
              </a:rPr>
              <a:t> </a:t>
            </a:r>
            <a:r>
              <a:rPr lang="vi-VN" sz="1100" spc="-23" dirty="0">
                <a:solidFill>
                  <a:srgbClr val="FFFFFF"/>
                </a:solidFill>
                <a:latin typeface="Arial"/>
                <a:cs typeface="Arial"/>
              </a:rPr>
              <a:t>luật</a:t>
            </a:r>
            <a:r>
              <a:rPr lang="en-AU" sz="1100" spc="-23" dirty="0">
                <a:solidFill>
                  <a:srgbClr val="FFFFFF"/>
                </a:solidFill>
                <a:latin typeface="Arial"/>
                <a:cs typeface="Arial"/>
              </a:rPr>
              <a:t> </a:t>
            </a:r>
            <a:r>
              <a:rPr lang="vi-VN" sz="1100" spc="-23" dirty="0">
                <a:solidFill>
                  <a:srgbClr val="FFFFFF"/>
                </a:solidFill>
                <a:latin typeface="Arial"/>
                <a:cs typeface="Arial"/>
              </a:rPr>
              <a:t>Entropy</a:t>
            </a:r>
          </a:p>
          <a:p>
            <a:pPr marL="267828" indent="-256056">
              <a:buAutoNum type="arabicPeriod"/>
              <a:tabLst>
                <a:tab pos="267828" algn="l"/>
              </a:tabLst>
            </a:pPr>
            <a:r>
              <a:rPr lang="vi-VN" sz="1100" dirty="0">
                <a:solidFill>
                  <a:srgbClr val="FFFFFF"/>
                </a:solidFill>
                <a:latin typeface="Arial"/>
                <a:cs typeface="Arial"/>
              </a:rPr>
              <a:t>Thuyết thông tin</a:t>
            </a:r>
            <a:endParaRPr sz="1100" dirty="0">
              <a:latin typeface="Arial"/>
              <a:cs typeface="Arial"/>
            </a:endParaRPr>
          </a:p>
          <a:p>
            <a:pPr marL="267828" indent="-256056">
              <a:buAutoNum type="arabicPeriod"/>
              <a:tabLst>
                <a:tab pos="267828" algn="l"/>
              </a:tabLst>
            </a:pPr>
            <a:r>
              <a:rPr lang="vi-VN" sz="1100" spc="-23" dirty="0">
                <a:solidFill>
                  <a:srgbClr val="FFFFFF"/>
                </a:solidFill>
                <a:latin typeface="Arial"/>
                <a:cs typeface="Arial"/>
              </a:rPr>
              <a:t>Thuyết không thể đảo ngược thời gian</a:t>
            </a:r>
          </a:p>
          <a:p>
            <a:pPr marL="267828" indent="-256056">
              <a:buAutoNum type="arabicPeriod"/>
              <a:tabLst>
                <a:tab pos="267828" algn="l"/>
              </a:tabLst>
            </a:pPr>
            <a:r>
              <a:rPr lang="vi-VN" sz="1100" spc="-23" dirty="0">
                <a:solidFill>
                  <a:srgbClr val="FFFFFF"/>
                </a:solidFill>
                <a:latin typeface="Arial"/>
                <a:cs typeface="Arial"/>
              </a:rPr>
              <a:t>Định</a:t>
            </a:r>
            <a:r>
              <a:rPr lang="en-AU" sz="1100" spc="-23" dirty="0">
                <a:solidFill>
                  <a:srgbClr val="FFFFFF"/>
                </a:solidFill>
                <a:latin typeface="Arial"/>
                <a:cs typeface="Arial"/>
              </a:rPr>
              <a:t> </a:t>
            </a:r>
            <a:r>
              <a:rPr lang="vi-VN" sz="1100" spc="-23" dirty="0">
                <a:solidFill>
                  <a:srgbClr val="FFFFFF"/>
                </a:solidFill>
                <a:latin typeface="Arial"/>
                <a:cs typeface="Arial"/>
              </a:rPr>
              <a:t>luật</a:t>
            </a:r>
            <a:r>
              <a:rPr lang="en-AU" sz="1100" spc="-23" dirty="0">
                <a:solidFill>
                  <a:srgbClr val="FFFFFF"/>
                </a:solidFill>
                <a:latin typeface="Arial"/>
                <a:cs typeface="Arial"/>
              </a:rPr>
              <a:t> </a:t>
            </a:r>
            <a:r>
              <a:rPr sz="1100" dirty="0">
                <a:solidFill>
                  <a:srgbClr val="FFFFFF"/>
                </a:solidFill>
                <a:latin typeface="Arial"/>
                <a:cs typeface="Arial"/>
              </a:rPr>
              <a:t>Moore</a:t>
            </a:r>
            <a:endParaRPr sz="1100" dirty="0">
              <a:latin typeface="Arial"/>
              <a:cs typeface="Arial"/>
            </a:endParaRPr>
          </a:p>
          <a:p>
            <a:pPr marL="267828" indent="-256056">
              <a:buAutoNum type="arabicPeriod"/>
              <a:tabLst>
                <a:tab pos="267828" algn="l"/>
              </a:tabLst>
            </a:pPr>
            <a:r>
              <a:rPr lang="vi-VN" sz="1100" spc="-23" dirty="0">
                <a:solidFill>
                  <a:srgbClr val="FFFFFF"/>
                </a:solidFill>
                <a:latin typeface="Arial"/>
                <a:cs typeface="Arial"/>
              </a:rPr>
              <a:t>Khả năng phát triển hệ thống qua trải nghiệm</a:t>
            </a:r>
          </a:p>
          <a:p>
            <a:pPr marL="267828" indent="-256056">
              <a:buAutoNum type="arabicPeriod"/>
              <a:tabLst>
                <a:tab pos="267828" algn="l"/>
              </a:tabLst>
            </a:pPr>
            <a:r>
              <a:rPr lang="vi-VN" sz="1100" spc="-23" dirty="0">
                <a:solidFill>
                  <a:srgbClr val="FFFFFF"/>
                </a:solidFill>
                <a:latin typeface="Arial"/>
                <a:cs typeface="Arial"/>
              </a:rPr>
              <a:t>Định</a:t>
            </a:r>
            <a:r>
              <a:rPr lang="en-AU" sz="1100" spc="-23" dirty="0">
                <a:solidFill>
                  <a:srgbClr val="FFFFFF"/>
                </a:solidFill>
                <a:latin typeface="Arial"/>
                <a:cs typeface="Arial"/>
              </a:rPr>
              <a:t> </a:t>
            </a:r>
            <a:r>
              <a:rPr lang="vi-VN" sz="1100" spc="-23" dirty="0">
                <a:solidFill>
                  <a:srgbClr val="FFFFFF"/>
                </a:solidFill>
                <a:latin typeface="Arial"/>
                <a:cs typeface="Arial"/>
              </a:rPr>
              <a:t>luật </a:t>
            </a:r>
            <a:r>
              <a:rPr sz="1100" dirty="0">
                <a:solidFill>
                  <a:srgbClr val="FFFFFF"/>
                </a:solidFill>
                <a:latin typeface="Arial"/>
                <a:cs typeface="Arial"/>
              </a:rPr>
              <a:t>Gall</a:t>
            </a:r>
            <a:endParaRPr sz="1100" dirty="0">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Tấn công bề mặt hệ thống</a:t>
            </a:r>
          </a:p>
          <a:p>
            <a:pPr marL="267828" indent="-256056">
              <a:buAutoNum type="arabicPeriod"/>
              <a:tabLst>
                <a:tab pos="267828" algn="l"/>
              </a:tabLst>
            </a:pPr>
            <a:r>
              <a:rPr lang="vi-VN" sz="1100" spc="-10" dirty="0">
                <a:solidFill>
                  <a:srgbClr val="FFFFFF"/>
                </a:solidFill>
                <a:latin typeface="Arial"/>
                <a:cs typeface="Arial"/>
              </a:rPr>
              <a:t>Chất xúc tác</a:t>
            </a:r>
          </a:p>
          <a:p>
            <a:pPr marL="267828" indent="-256056">
              <a:buAutoNum type="arabicPeriod"/>
              <a:tabLst>
                <a:tab pos="267828" algn="l"/>
              </a:tabLst>
            </a:pPr>
            <a:r>
              <a:rPr lang="vi-VN" sz="1100" spc="-10" dirty="0">
                <a:solidFill>
                  <a:srgbClr val="FFFFFF"/>
                </a:solidFill>
                <a:latin typeface="Arial"/>
                <a:cs typeface="Arial"/>
              </a:rPr>
              <a:t>Lực cản</a:t>
            </a:r>
            <a:endParaRPr lang="en-AU" sz="1100" dirty="0">
              <a:latin typeface="Arial"/>
              <a:cs typeface="Arial"/>
            </a:endParaRPr>
          </a:p>
        </p:txBody>
      </p:sp>
      <p:sp>
        <p:nvSpPr>
          <p:cNvPr id="7" name="object 7"/>
          <p:cNvSpPr txBox="1"/>
          <p:nvPr/>
        </p:nvSpPr>
        <p:spPr>
          <a:xfrm>
            <a:off x="6824391" y="1841619"/>
            <a:ext cx="1757605" cy="211594"/>
          </a:xfrm>
          <a:prstGeom prst="rect">
            <a:avLst/>
          </a:prstGeom>
        </p:spPr>
        <p:txBody>
          <a:bodyPr vert="horz" wrap="square" lIns="0" tIns="11772" rIns="0" bIns="0" rtlCol="0">
            <a:spAutoFit/>
          </a:bodyPr>
          <a:lstStyle/>
          <a:p>
            <a:pPr marL="11773">
              <a:spcBef>
                <a:spcPts val="92"/>
              </a:spcBef>
            </a:pPr>
            <a:r>
              <a:rPr sz="1298" dirty="0">
                <a:latin typeface="Palatino Linotype"/>
                <a:cs typeface="Palatino Linotype"/>
              </a:rPr>
              <a:t>III.</a:t>
            </a:r>
            <a:r>
              <a:rPr sz="1298" spc="61" dirty="0">
                <a:latin typeface="Palatino Linotype"/>
                <a:cs typeface="Palatino Linotype"/>
              </a:rPr>
              <a:t> </a:t>
            </a:r>
            <a:r>
              <a:rPr lang="vi-VN" sz="1298" spc="61" dirty="0">
                <a:latin typeface="Palatino Linotype"/>
                <a:cs typeface="Palatino Linotype"/>
              </a:rPr>
              <a:t>Tâm lý học</a:t>
            </a:r>
            <a:endParaRPr sz="1298" dirty="0">
              <a:latin typeface="Palatino Linotype"/>
              <a:cs typeface="Palatino Linotype"/>
            </a:endParaRPr>
          </a:p>
        </p:txBody>
      </p:sp>
      <p:sp>
        <p:nvSpPr>
          <p:cNvPr id="8" name="object 8"/>
          <p:cNvSpPr txBox="1"/>
          <p:nvPr/>
        </p:nvSpPr>
        <p:spPr>
          <a:xfrm>
            <a:off x="6803752" y="2053213"/>
            <a:ext cx="2903809" cy="2720321"/>
          </a:xfrm>
          <a:prstGeom prst="rect">
            <a:avLst/>
          </a:prstGeom>
        </p:spPr>
        <p:txBody>
          <a:bodyPr vert="horz" wrap="square" lIns="0" tIns="11772" rIns="0" bIns="0" rtlCol="0">
            <a:spAutoFit/>
          </a:bodyPr>
          <a:lstStyle/>
          <a:p>
            <a:pPr marL="267828" indent="-256056">
              <a:spcBef>
                <a:spcPts val="92"/>
              </a:spcBef>
              <a:buAutoNum type="arabicPeriod"/>
              <a:tabLst>
                <a:tab pos="267828" algn="l"/>
              </a:tabLst>
            </a:pPr>
            <a:r>
              <a:rPr lang="vi-VN" sz="1100" dirty="0">
                <a:solidFill>
                  <a:srgbClr val="FFFFFF"/>
                </a:solidFill>
                <a:latin typeface="Arial"/>
                <a:cs typeface="Arial"/>
              </a:rPr>
              <a:t>Thuyết trò chơi</a:t>
            </a:r>
          </a:p>
          <a:p>
            <a:pPr marL="267828" indent="-256056">
              <a:buAutoNum type="arabicPeriod"/>
              <a:tabLst>
                <a:tab pos="267828" algn="l"/>
              </a:tabLst>
            </a:pPr>
            <a:r>
              <a:rPr lang="vi-VN" sz="1100" dirty="0">
                <a:solidFill>
                  <a:srgbClr val="FFFFFF"/>
                </a:solidFill>
                <a:latin typeface="Arial"/>
                <a:cs typeface="Arial"/>
              </a:rPr>
              <a:t>Tối ưu hóa pháp lý</a:t>
            </a:r>
          </a:p>
          <a:p>
            <a:pPr marL="267828" indent="-256056">
              <a:buAutoNum type="arabicPeriod"/>
              <a:tabLst>
                <a:tab pos="267828" algn="l"/>
              </a:tabLst>
            </a:pPr>
            <a:r>
              <a:rPr lang="vi-VN" sz="1100" spc="-10" dirty="0">
                <a:solidFill>
                  <a:srgbClr val="FFFFFF"/>
                </a:solidFill>
                <a:latin typeface="Arial"/>
                <a:cs typeface="Arial"/>
              </a:rPr>
              <a:t>Xu hướng hành vi xã hội</a:t>
            </a:r>
          </a:p>
          <a:p>
            <a:pPr marL="267828" indent="-256056">
              <a:buAutoNum type="arabicPeriod"/>
              <a:tabLst>
                <a:tab pos="267828" algn="l"/>
              </a:tabLst>
            </a:pPr>
            <a:r>
              <a:rPr lang="vi-VN" sz="1100" spc="-10" dirty="0">
                <a:solidFill>
                  <a:srgbClr val="FFFFFF"/>
                </a:solidFill>
                <a:latin typeface="Arial"/>
                <a:cs typeface="Arial"/>
              </a:rPr>
              <a:t>Thuyết mô phỏng</a:t>
            </a:r>
            <a:endParaRPr sz="1100" dirty="0">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Thiên hướng kết luận đầu tiên</a:t>
            </a:r>
            <a:endParaRPr sz="1100" dirty="0">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Thuyết vòng tròn năng lực</a:t>
            </a:r>
          </a:p>
          <a:p>
            <a:pPr marL="267828" indent="-256056">
              <a:buAutoNum type="arabicPeriod"/>
              <a:tabLst>
                <a:tab pos="267828" algn="l"/>
              </a:tabLst>
            </a:pPr>
            <a:r>
              <a:rPr lang="vi-VN" sz="1100" spc="-10" dirty="0">
                <a:solidFill>
                  <a:srgbClr val="FFFFFF"/>
                </a:solidFill>
                <a:latin typeface="Arial"/>
                <a:cs typeface="Arial"/>
              </a:rPr>
              <a:t>Xu hướng chuyên gia – Dunning</a:t>
            </a:r>
            <a:r>
              <a:rPr lang="en-AU" sz="1100" dirty="0">
                <a:solidFill>
                  <a:srgbClr val="FFFFFF"/>
                </a:solidFill>
                <a:latin typeface="Arial"/>
                <a:cs typeface="Arial"/>
              </a:rPr>
              <a:t> Kruger</a:t>
            </a:r>
            <a:endParaRPr lang="vi-VN" sz="1100" dirty="0">
              <a:solidFill>
                <a:srgbClr val="FFFFFF"/>
              </a:solidFill>
              <a:latin typeface="Arial"/>
              <a:cs typeface="Arial"/>
            </a:endParaRPr>
          </a:p>
          <a:p>
            <a:pPr marL="267828" indent="-256056">
              <a:buAutoNum type="arabicPeriod"/>
              <a:tabLst>
                <a:tab pos="267828" algn="l"/>
              </a:tabLst>
            </a:pPr>
            <a:r>
              <a:rPr lang="vi-VN" sz="1100" dirty="0">
                <a:solidFill>
                  <a:srgbClr val="FFFFFF"/>
                </a:solidFill>
                <a:latin typeface="Arial"/>
                <a:cs typeface="Arial"/>
              </a:rPr>
              <a:t>Lỗi phân loại</a:t>
            </a:r>
          </a:p>
          <a:p>
            <a:pPr marL="267828" indent="-256056">
              <a:buAutoNum type="arabicPeriod"/>
              <a:tabLst>
                <a:tab pos="267828" algn="l"/>
              </a:tabLst>
            </a:pPr>
            <a:r>
              <a:rPr lang="vi-VN" sz="1100" dirty="0">
                <a:solidFill>
                  <a:srgbClr val="FFFFFF"/>
                </a:solidFill>
                <a:latin typeface="Arial"/>
                <a:cs typeface="Arial"/>
              </a:rPr>
              <a:t>Thiểu số không khoan nhượng</a:t>
            </a:r>
            <a:endParaRPr sz="1100" dirty="0">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Định lý không tương đương</a:t>
            </a:r>
          </a:p>
          <a:p>
            <a:pPr marL="267828" indent="-256056">
              <a:buAutoNum type="arabicPeriod"/>
              <a:tabLst>
                <a:tab pos="267828" algn="l"/>
              </a:tabLst>
            </a:pPr>
            <a:r>
              <a:rPr lang="vi-VN" sz="1100" spc="-10" dirty="0">
                <a:solidFill>
                  <a:srgbClr val="FFFFFF"/>
                </a:solidFill>
                <a:latin typeface="Arial"/>
                <a:cs typeface="Arial"/>
              </a:rPr>
              <a:t>Hiệu ứng </a:t>
            </a:r>
            <a:r>
              <a:rPr sz="1100" spc="-10" dirty="0">
                <a:solidFill>
                  <a:srgbClr val="FFFFFF"/>
                </a:solidFill>
                <a:latin typeface="Arial"/>
                <a:cs typeface="Arial"/>
              </a:rPr>
              <a:t>Gell-</a:t>
            </a:r>
            <a:r>
              <a:rPr sz="1100" spc="-18" dirty="0">
                <a:solidFill>
                  <a:srgbClr val="FFFFFF"/>
                </a:solidFill>
                <a:latin typeface="Arial"/>
                <a:cs typeface="Arial"/>
              </a:rPr>
              <a:t>Mann</a:t>
            </a:r>
            <a:endParaRPr lang="vi-VN" sz="1100" spc="-18" dirty="0">
              <a:solidFill>
                <a:srgbClr val="FFFFFF"/>
              </a:solidFill>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Hiệu ứng </a:t>
            </a:r>
            <a:r>
              <a:rPr sz="1100" dirty="0">
                <a:solidFill>
                  <a:srgbClr val="FFFFFF"/>
                </a:solidFill>
                <a:latin typeface="Arial"/>
                <a:cs typeface="Arial"/>
              </a:rPr>
              <a:t>Lindy</a:t>
            </a:r>
            <a:endParaRPr lang="vi-VN" sz="1100" dirty="0">
              <a:solidFill>
                <a:srgbClr val="FFFFFF"/>
              </a:solidFill>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Cấu trúc phức hợp</a:t>
            </a:r>
            <a:endParaRPr sz="1100" dirty="0">
              <a:latin typeface="Arial"/>
              <a:cs typeface="Arial"/>
            </a:endParaRPr>
          </a:p>
          <a:p>
            <a:pPr marL="267828" indent="-256056">
              <a:buAutoNum type="arabicPeriod"/>
              <a:tabLst>
                <a:tab pos="267828" algn="l"/>
              </a:tabLst>
            </a:pPr>
            <a:r>
              <a:rPr lang="vi-VN" sz="1100" spc="-10" dirty="0">
                <a:solidFill>
                  <a:srgbClr val="FFFFFF"/>
                </a:solidFill>
                <a:latin typeface="Arial"/>
                <a:cs typeface="Arial"/>
              </a:rPr>
              <a:t>Hiệu ứng kiểm soát thông tin - </a:t>
            </a:r>
            <a:r>
              <a:rPr sz="1100" spc="-10" dirty="0">
                <a:solidFill>
                  <a:srgbClr val="FFFFFF"/>
                </a:solidFill>
                <a:latin typeface="Arial"/>
                <a:cs typeface="Arial"/>
              </a:rPr>
              <a:t>Streisand</a:t>
            </a:r>
            <a:endParaRPr lang="vi-VN" sz="1100" spc="-5" dirty="0">
              <a:solidFill>
                <a:srgbClr val="FFFFFF"/>
              </a:solidFill>
              <a:latin typeface="Arial"/>
              <a:cs typeface="Arial"/>
            </a:endParaRPr>
          </a:p>
          <a:p>
            <a:pPr marL="267828" indent="-256056">
              <a:buAutoNum type="arabicPeriod"/>
              <a:tabLst>
                <a:tab pos="267828" algn="l"/>
              </a:tabLst>
            </a:pPr>
            <a:r>
              <a:rPr lang="vi-VN" sz="1100" dirty="0">
                <a:solidFill>
                  <a:srgbClr val="FFFFFF"/>
                </a:solidFill>
                <a:latin typeface="Arial"/>
                <a:cs typeface="Arial"/>
              </a:rPr>
              <a:t>Rủi ro đạo đức</a:t>
            </a:r>
          </a:p>
          <a:p>
            <a:pPr marL="267828" indent="-256056">
              <a:buAutoNum type="arabicPeriod"/>
              <a:tabLst>
                <a:tab pos="267828" algn="l"/>
              </a:tabLst>
            </a:pPr>
            <a:r>
              <a:rPr lang="vi-VN" sz="1100" dirty="0">
                <a:solidFill>
                  <a:srgbClr val="FFFFFF"/>
                </a:solidFill>
                <a:latin typeface="Arial"/>
                <a:cs typeface="Arial"/>
              </a:rPr>
              <a:t>Rủi ro bên thứ 3</a:t>
            </a:r>
            <a:endParaRPr sz="1100" dirty="0">
              <a:latin typeface="Arial"/>
              <a:cs typeface="Arial"/>
            </a:endParaRPr>
          </a:p>
        </p:txBody>
      </p:sp>
      <p:sp>
        <p:nvSpPr>
          <p:cNvPr id="9" name="object 9"/>
          <p:cNvSpPr txBox="1">
            <a:spLocks noGrp="1"/>
          </p:cNvSpPr>
          <p:nvPr>
            <p:ph type="title"/>
          </p:nvPr>
        </p:nvSpPr>
        <p:spPr>
          <a:xfrm>
            <a:off x="0" y="691088"/>
            <a:ext cx="2330916" cy="459444"/>
          </a:xfrm>
          <a:prstGeom prst="rect">
            <a:avLst/>
          </a:prstGeom>
          <a:solidFill>
            <a:srgbClr val="000000"/>
          </a:solidFill>
        </p:spPr>
        <p:txBody>
          <a:bodyPr vert="horz" wrap="square" lIns="0" tIns="31196" rIns="0" bIns="0" rtlCol="0">
            <a:spAutoFit/>
          </a:bodyPr>
          <a:lstStyle/>
          <a:p>
            <a:pPr marL="644555">
              <a:spcBef>
                <a:spcPts val="245"/>
              </a:spcBef>
            </a:pPr>
            <a:r>
              <a:rPr lang="vi-VN" sz="2781" dirty="0">
                <a:latin typeface="Palatino Linotype"/>
                <a:cs typeface="Palatino Linotype"/>
              </a:rPr>
              <a:t>Nội dung:</a:t>
            </a:r>
            <a:endParaRPr sz="2781" dirty="0">
              <a:latin typeface="Palatino Linotype"/>
              <a:cs typeface="Palatino Linotyp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66195" y="2679789"/>
            <a:ext cx="1716991" cy="1661072"/>
            <a:chOff x="3151245" y="1665024"/>
            <a:chExt cx="1852295" cy="1791970"/>
          </a:xfrm>
        </p:grpSpPr>
        <p:sp>
          <p:nvSpPr>
            <p:cNvPr id="3" name="object 3"/>
            <p:cNvSpPr/>
            <p:nvPr/>
          </p:nvSpPr>
          <p:spPr>
            <a:xfrm>
              <a:off x="3170295" y="1684074"/>
              <a:ext cx="1814195" cy="1753870"/>
            </a:xfrm>
            <a:custGeom>
              <a:avLst/>
              <a:gdLst/>
              <a:ahLst/>
              <a:cxnLst/>
              <a:rect l="l" t="t" r="r" b="b"/>
              <a:pathLst>
                <a:path w="1814195" h="1753870">
                  <a:moveTo>
                    <a:pt x="897443" y="1753728"/>
                  </a:moveTo>
                  <a:lnTo>
                    <a:pt x="849979" y="1751728"/>
                  </a:lnTo>
                  <a:lnTo>
                    <a:pt x="802517" y="1747339"/>
                  </a:lnTo>
                  <a:lnTo>
                    <a:pt x="755154" y="1740537"/>
                  </a:lnTo>
                  <a:lnTo>
                    <a:pt x="707985" y="1731301"/>
                  </a:lnTo>
                  <a:lnTo>
                    <a:pt x="661107" y="1719607"/>
                  </a:lnTo>
                  <a:lnTo>
                    <a:pt x="614616" y="1705434"/>
                  </a:lnTo>
                  <a:lnTo>
                    <a:pt x="568608" y="1688758"/>
                  </a:lnTo>
                  <a:lnTo>
                    <a:pt x="523180" y="1669557"/>
                  </a:lnTo>
                  <a:lnTo>
                    <a:pt x="478893" y="1648042"/>
                  </a:lnTo>
                  <a:lnTo>
                    <a:pt x="436273" y="1624495"/>
                  </a:lnTo>
                  <a:lnTo>
                    <a:pt x="395364" y="1599003"/>
                  </a:lnTo>
                  <a:lnTo>
                    <a:pt x="356208" y="1571652"/>
                  </a:lnTo>
                  <a:lnTo>
                    <a:pt x="318848" y="1542526"/>
                  </a:lnTo>
                  <a:lnTo>
                    <a:pt x="283327" y="1511711"/>
                  </a:lnTo>
                  <a:lnTo>
                    <a:pt x="249687" y="1479294"/>
                  </a:lnTo>
                  <a:lnTo>
                    <a:pt x="217972" y="1445359"/>
                  </a:lnTo>
                  <a:lnTo>
                    <a:pt x="188224" y="1409993"/>
                  </a:lnTo>
                  <a:lnTo>
                    <a:pt x="160486" y="1373281"/>
                  </a:lnTo>
                  <a:lnTo>
                    <a:pt x="134801" y="1335308"/>
                  </a:lnTo>
                  <a:lnTo>
                    <a:pt x="111212" y="1296161"/>
                  </a:lnTo>
                  <a:lnTo>
                    <a:pt x="89761" y="1255926"/>
                  </a:lnTo>
                  <a:lnTo>
                    <a:pt x="70492" y="1214686"/>
                  </a:lnTo>
                  <a:lnTo>
                    <a:pt x="53446" y="1172530"/>
                  </a:lnTo>
                  <a:lnTo>
                    <a:pt x="38668" y="1129541"/>
                  </a:lnTo>
                  <a:lnTo>
                    <a:pt x="26199" y="1085806"/>
                  </a:lnTo>
                  <a:lnTo>
                    <a:pt x="16083" y="1041410"/>
                  </a:lnTo>
                  <a:lnTo>
                    <a:pt x="8362" y="996439"/>
                  </a:lnTo>
                  <a:lnTo>
                    <a:pt x="3079" y="950979"/>
                  </a:lnTo>
                  <a:lnTo>
                    <a:pt x="277" y="905116"/>
                  </a:lnTo>
                  <a:lnTo>
                    <a:pt x="0" y="858934"/>
                  </a:lnTo>
                  <a:lnTo>
                    <a:pt x="2288" y="812520"/>
                  </a:lnTo>
                  <a:lnTo>
                    <a:pt x="7186" y="765959"/>
                  </a:lnTo>
                  <a:lnTo>
                    <a:pt x="14737" y="719337"/>
                  </a:lnTo>
                  <a:lnTo>
                    <a:pt x="24982" y="672740"/>
                  </a:lnTo>
                  <a:lnTo>
                    <a:pt x="37823" y="626738"/>
                  </a:lnTo>
                  <a:lnTo>
                    <a:pt x="53079" y="581885"/>
                  </a:lnTo>
                  <a:lnTo>
                    <a:pt x="70671" y="538236"/>
                  </a:lnTo>
                  <a:lnTo>
                    <a:pt x="90521" y="495852"/>
                  </a:lnTo>
                  <a:lnTo>
                    <a:pt x="112550" y="454788"/>
                  </a:lnTo>
                  <a:lnTo>
                    <a:pt x="136681" y="415103"/>
                  </a:lnTo>
                  <a:lnTo>
                    <a:pt x="162833" y="376856"/>
                  </a:lnTo>
                  <a:lnTo>
                    <a:pt x="190929" y="340103"/>
                  </a:lnTo>
                  <a:lnTo>
                    <a:pt x="220889" y="304902"/>
                  </a:lnTo>
                  <a:lnTo>
                    <a:pt x="252636" y="271312"/>
                  </a:lnTo>
                  <a:lnTo>
                    <a:pt x="286091" y="239390"/>
                  </a:lnTo>
                  <a:lnTo>
                    <a:pt x="321175" y="209194"/>
                  </a:lnTo>
                  <a:lnTo>
                    <a:pt x="357810" y="180781"/>
                  </a:lnTo>
                  <a:lnTo>
                    <a:pt x="395917" y="154210"/>
                  </a:lnTo>
                  <a:lnTo>
                    <a:pt x="435417" y="129538"/>
                  </a:lnTo>
                  <a:lnTo>
                    <a:pt x="476232" y="106823"/>
                  </a:lnTo>
                  <a:lnTo>
                    <a:pt x="518284" y="86124"/>
                  </a:lnTo>
                  <a:lnTo>
                    <a:pt x="561493" y="67497"/>
                  </a:lnTo>
                  <a:lnTo>
                    <a:pt x="605781" y="51000"/>
                  </a:lnTo>
                  <a:lnTo>
                    <a:pt x="651070" y="36692"/>
                  </a:lnTo>
                  <a:lnTo>
                    <a:pt x="697281" y="24630"/>
                  </a:lnTo>
                  <a:lnTo>
                    <a:pt x="744336" y="14872"/>
                  </a:lnTo>
                  <a:lnTo>
                    <a:pt x="792155" y="7476"/>
                  </a:lnTo>
                  <a:lnTo>
                    <a:pt x="840660" y="2499"/>
                  </a:lnTo>
                  <a:lnTo>
                    <a:pt x="889774" y="0"/>
                  </a:lnTo>
                  <a:lnTo>
                    <a:pt x="939416" y="35"/>
                  </a:lnTo>
                  <a:lnTo>
                    <a:pt x="988985" y="2630"/>
                  </a:lnTo>
                  <a:lnTo>
                    <a:pt x="1037879" y="7728"/>
                  </a:lnTo>
                  <a:lnTo>
                    <a:pt x="1086024" y="15268"/>
                  </a:lnTo>
                  <a:lnTo>
                    <a:pt x="1133344" y="25187"/>
                  </a:lnTo>
                  <a:lnTo>
                    <a:pt x="1179765" y="37424"/>
                  </a:lnTo>
                  <a:lnTo>
                    <a:pt x="1225210" y="51916"/>
                  </a:lnTo>
                  <a:lnTo>
                    <a:pt x="1269606" y="68603"/>
                  </a:lnTo>
                  <a:lnTo>
                    <a:pt x="1312877" y="87421"/>
                  </a:lnTo>
                  <a:lnTo>
                    <a:pt x="1354948" y="108309"/>
                  </a:lnTo>
                  <a:lnTo>
                    <a:pt x="1395743" y="131206"/>
                  </a:lnTo>
                  <a:lnTo>
                    <a:pt x="1435188" y="156049"/>
                  </a:lnTo>
                  <a:lnTo>
                    <a:pt x="1473207" y="182776"/>
                  </a:lnTo>
                  <a:lnTo>
                    <a:pt x="1509726" y="211326"/>
                  </a:lnTo>
                  <a:lnTo>
                    <a:pt x="1544668" y="241637"/>
                  </a:lnTo>
                  <a:lnTo>
                    <a:pt x="1577960" y="273646"/>
                  </a:lnTo>
                  <a:lnTo>
                    <a:pt x="1609526" y="307292"/>
                  </a:lnTo>
                  <a:lnTo>
                    <a:pt x="1639290" y="342514"/>
                  </a:lnTo>
                  <a:lnTo>
                    <a:pt x="1667178" y="379248"/>
                  </a:lnTo>
                  <a:lnTo>
                    <a:pt x="1693114" y="417434"/>
                  </a:lnTo>
                  <a:lnTo>
                    <a:pt x="1717024" y="457009"/>
                  </a:lnTo>
                  <a:lnTo>
                    <a:pt x="1738832" y="497912"/>
                  </a:lnTo>
                  <a:lnTo>
                    <a:pt x="1758463" y="540080"/>
                  </a:lnTo>
                  <a:lnTo>
                    <a:pt x="1775842" y="583452"/>
                  </a:lnTo>
                  <a:lnTo>
                    <a:pt x="1790894" y="627966"/>
                  </a:lnTo>
                  <a:lnTo>
                    <a:pt x="1803544" y="673560"/>
                  </a:lnTo>
                  <a:lnTo>
                    <a:pt x="1813716" y="720172"/>
                  </a:lnTo>
                  <a:lnTo>
                    <a:pt x="914154" y="876750"/>
                  </a:lnTo>
                  <a:lnTo>
                    <a:pt x="1642521" y="1406838"/>
                  </a:lnTo>
                  <a:lnTo>
                    <a:pt x="1611465" y="1443991"/>
                  </a:lnTo>
                  <a:lnTo>
                    <a:pt x="1578680" y="1479160"/>
                  </a:lnTo>
                  <a:lnTo>
                    <a:pt x="1544262" y="1512324"/>
                  </a:lnTo>
                  <a:lnTo>
                    <a:pt x="1508307" y="1543459"/>
                  </a:lnTo>
                  <a:lnTo>
                    <a:pt x="1470911" y="1572543"/>
                  </a:lnTo>
                  <a:lnTo>
                    <a:pt x="1432171" y="1599554"/>
                  </a:lnTo>
                  <a:lnTo>
                    <a:pt x="1392183" y="1624468"/>
                  </a:lnTo>
                  <a:lnTo>
                    <a:pt x="1351043" y="1647264"/>
                  </a:lnTo>
                  <a:lnTo>
                    <a:pt x="1308847" y="1667919"/>
                  </a:lnTo>
                  <a:lnTo>
                    <a:pt x="1265692" y="1686409"/>
                  </a:lnTo>
                  <a:lnTo>
                    <a:pt x="1221673" y="1702714"/>
                  </a:lnTo>
                  <a:lnTo>
                    <a:pt x="1176887" y="1716809"/>
                  </a:lnTo>
                  <a:lnTo>
                    <a:pt x="1131429" y="1728673"/>
                  </a:lnTo>
                  <a:lnTo>
                    <a:pt x="1085397" y="1738282"/>
                  </a:lnTo>
                  <a:lnTo>
                    <a:pt x="1038886" y="1745615"/>
                  </a:lnTo>
                  <a:lnTo>
                    <a:pt x="991993" y="1750649"/>
                  </a:lnTo>
                  <a:lnTo>
                    <a:pt x="944813" y="1753361"/>
                  </a:lnTo>
                  <a:lnTo>
                    <a:pt x="897443" y="1753728"/>
                  </a:lnTo>
                  <a:close/>
                </a:path>
              </a:pathLst>
            </a:custGeom>
            <a:solidFill>
              <a:srgbClr val="FFFFFF"/>
            </a:solidFill>
          </p:spPr>
          <p:txBody>
            <a:bodyPr wrap="square" lIns="0" tIns="0" rIns="0" bIns="0" rtlCol="0"/>
            <a:lstStyle/>
            <a:p>
              <a:endParaRPr/>
            </a:p>
          </p:txBody>
        </p:sp>
        <p:sp>
          <p:nvSpPr>
            <p:cNvPr id="4" name="object 4"/>
            <p:cNvSpPr/>
            <p:nvPr/>
          </p:nvSpPr>
          <p:spPr>
            <a:xfrm>
              <a:off x="3170295" y="1684074"/>
              <a:ext cx="1814195" cy="1753870"/>
            </a:xfrm>
            <a:custGeom>
              <a:avLst/>
              <a:gdLst/>
              <a:ahLst/>
              <a:cxnLst/>
              <a:rect l="l" t="t" r="r" b="b"/>
              <a:pathLst>
                <a:path w="1814195" h="1753870">
                  <a:moveTo>
                    <a:pt x="1642521" y="1406838"/>
                  </a:moveTo>
                  <a:lnTo>
                    <a:pt x="1611465" y="1443991"/>
                  </a:lnTo>
                  <a:lnTo>
                    <a:pt x="1578680" y="1479160"/>
                  </a:lnTo>
                  <a:lnTo>
                    <a:pt x="1544262" y="1512324"/>
                  </a:lnTo>
                  <a:lnTo>
                    <a:pt x="1508307" y="1543459"/>
                  </a:lnTo>
                  <a:lnTo>
                    <a:pt x="1470911" y="1572543"/>
                  </a:lnTo>
                  <a:lnTo>
                    <a:pt x="1432171" y="1599554"/>
                  </a:lnTo>
                  <a:lnTo>
                    <a:pt x="1392183" y="1624468"/>
                  </a:lnTo>
                  <a:lnTo>
                    <a:pt x="1351043" y="1647264"/>
                  </a:lnTo>
                  <a:lnTo>
                    <a:pt x="1308847" y="1667919"/>
                  </a:lnTo>
                  <a:lnTo>
                    <a:pt x="1265692" y="1686409"/>
                  </a:lnTo>
                  <a:lnTo>
                    <a:pt x="1221673" y="1702714"/>
                  </a:lnTo>
                  <a:lnTo>
                    <a:pt x="1176887" y="1716809"/>
                  </a:lnTo>
                  <a:lnTo>
                    <a:pt x="1131429" y="1728673"/>
                  </a:lnTo>
                  <a:lnTo>
                    <a:pt x="1085397" y="1738282"/>
                  </a:lnTo>
                  <a:lnTo>
                    <a:pt x="1038886" y="1745615"/>
                  </a:lnTo>
                  <a:lnTo>
                    <a:pt x="991993" y="1750649"/>
                  </a:lnTo>
                  <a:lnTo>
                    <a:pt x="944813" y="1753361"/>
                  </a:lnTo>
                  <a:lnTo>
                    <a:pt x="897443" y="1753728"/>
                  </a:lnTo>
                  <a:lnTo>
                    <a:pt x="849979" y="1751728"/>
                  </a:lnTo>
                  <a:lnTo>
                    <a:pt x="802517" y="1747339"/>
                  </a:lnTo>
                  <a:lnTo>
                    <a:pt x="755154" y="1740537"/>
                  </a:lnTo>
                  <a:lnTo>
                    <a:pt x="707985" y="1731301"/>
                  </a:lnTo>
                  <a:lnTo>
                    <a:pt x="661107" y="1719607"/>
                  </a:lnTo>
                  <a:lnTo>
                    <a:pt x="614616" y="1705434"/>
                  </a:lnTo>
                  <a:lnTo>
                    <a:pt x="568608" y="1688758"/>
                  </a:lnTo>
                  <a:lnTo>
                    <a:pt x="523180" y="1669557"/>
                  </a:lnTo>
                  <a:lnTo>
                    <a:pt x="478893" y="1648042"/>
                  </a:lnTo>
                  <a:lnTo>
                    <a:pt x="436273" y="1624495"/>
                  </a:lnTo>
                  <a:lnTo>
                    <a:pt x="395364" y="1599003"/>
                  </a:lnTo>
                  <a:lnTo>
                    <a:pt x="356208" y="1571652"/>
                  </a:lnTo>
                  <a:lnTo>
                    <a:pt x="318848" y="1542526"/>
                  </a:lnTo>
                  <a:lnTo>
                    <a:pt x="283327" y="1511711"/>
                  </a:lnTo>
                  <a:lnTo>
                    <a:pt x="249687" y="1479294"/>
                  </a:lnTo>
                  <a:lnTo>
                    <a:pt x="217972" y="1445359"/>
                  </a:lnTo>
                  <a:lnTo>
                    <a:pt x="188224" y="1409993"/>
                  </a:lnTo>
                  <a:lnTo>
                    <a:pt x="160486" y="1373281"/>
                  </a:lnTo>
                  <a:lnTo>
                    <a:pt x="134801" y="1335308"/>
                  </a:lnTo>
                  <a:lnTo>
                    <a:pt x="111212" y="1296161"/>
                  </a:lnTo>
                  <a:lnTo>
                    <a:pt x="89761" y="1255926"/>
                  </a:lnTo>
                  <a:lnTo>
                    <a:pt x="70492" y="1214686"/>
                  </a:lnTo>
                  <a:lnTo>
                    <a:pt x="53446" y="1172530"/>
                  </a:lnTo>
                  <a:lnTo>
                    <a:pt x="38668" y="1129541"/>
                  </a:lnTo>
                  <a:lnTo>
                    <a:pt x="26199" y="1085806"/>
                  </a:lnTo>
                  <a:lnTo>
                    <a:pt x="16083" y="1041410"/>
                  </a:lnTo>
                  <a:lnTo>
                    <a:pt x="8362" y="996439"/>
                  </a:lnTo>
                  <a:lnTo>
                    <a:pt x="3079" y="950979"/>
                  </a:lnTo>
                  <a:lnTo>
                    <a:pt x="277" y="905116"/>
                  </a:lnTo>
                  <a:lnTo>
                    <a:pt x="0" y="858934"/>
                  </a:lnTo>
                  <a:lnTo>
                    <a:pt x="2288" y="812520"/>
                  </a:lnTo>
                  <a:lnTo>
                    <a:pt x="7186" y="765959"/>
                  </a:lnTo>
                  <a:lnTo>
                    <a:pt x="14737" y="719337"/>
                  </a:lnTo>
                  <a:lnTo>
                    <a:pt x="24982" y="672740"/>
                  </a:lnTo>
                  <a:lnTo>
                    <a:pt x="37823" y="626738"/>
                  </a:lnTo>
                  <a:lnTo>
                    <a:pt x="53079" y="581885"/>
                  </a:lnTo>
                  <a:lnTo>
                    <a:pt x="70671" y="538236"/>
                  </a:lnTo>
                  <a:lnTo>
                    <a:pt x="90521" y="495852"/>
                  </a:lnTo>
                  <a:lnTo>
                    <a:pt x="112550" y="454788"/>
                  </a:lnTo>
                  <a:lnTo>
                    <a:pt x="136681" y="415103"/>
                  </a:lnTo>
                  <a:lnTo>
                    <a:pt x="162833" y="376856"/>
                  </a:lnTo>
                  <a:lnTo>
                    <a:pt x="190929" y="340103"/>
                  </a:lnTo>
                  <a:lnTo>
                    <a:pt x="220889" y="304902"/>
                  </a:lnTo>
                  <a:lnTo>
                    <a:pt x="252636" y="271312"/>
                  </a:lnTo>
                  <a:lnTo>
                    <a:pt x="286091" y="239390"/>
                  </a:lnTo>
                  <a:lnTo>
                    <a:pt x="321175" y="209194"/>
                  </a:lnTo>
                  <a:lnTo>
                    <a:pt x="357810" y="180781"/>
                  </a:lnTo>
                  <a:lnTo>
                    <a:pt x="395917" y="154210"/>
                  </a:lnTo>
                  <a:lnTo>
                    <a:pt x="435417" y="129538"/>
                  </a:lnTo>
                  <a:lnTo>
                    <a:pt x="476232" y="106823"/>
                  </a:lnTo>
                  <a:lnTo>
                    <a:pt x="518284" y="86124"/>
                  </a:lnTo>
                  <a:lnTo>
                    <a:pt x="561493" y="67497"/>
                  </a:lnTo>
                  <a:lnTo>
                    <a:pt x="605781" y="51000"/>
                  </a:lnTo>
                  <a:lnTo>
                    <a:pt x="651070" y="36692"/>
                  </a:lnTo>
                  <a:lnTo>
                    <a:pt x="697281" y="24630"/>
                  </a:lnTo>
                  <a:lnTo>
                    <a:pt x="744336" y="14872"/>
                  </a:lnTo>
                  <a:lnTo>
                    <a:pt x="792155" y="7476"/>
                  </a:lnTo>
                  <a:lnTo>
                    <a:pt x="840660" y="2499"/>
                  </a:lnTo>
                  <a:lnTo>
                    <a:pt x="889774" y="0"/>
                  </a:lnTo>
                  <a:lnTo>
                    <a:pt x="939416" y="35"/>
                  </a:lnTo>
                  <a:lnTo>
                    <a:pt x="988985" y="2630"/>
                  </a:lnTo>
                  <a:lnTo>
                    <a:pt x="1037879" y="7728"/>
                  </a:lnTo>
                  <a:lnTo>
                    <a:pt x="1086024" y="15268"/>
                  </a:lnTo>
                  <a:lnTo>
                    <a:pt x="1133344" y="25187"/>
                  </a:lnTo>
                  <a:lnTo>
                    <a:pt x="1179765" y="37424"/>
                  </a:lnTo>
                  <a:lnTo>
                    <a:pt x="1225210" y="51916"/>
                  </a:lnTo>
                  <a:lnTo>
                    <a:pt x="1269606" y="68603"/>
                  </a:lnTo>
                  <a:lnTo>
                    <a:pt x="1312877" y="87421"/>
                  </a:lnTo>
                  <a:lnTo>
                    <a:pt x="1354948" y="108309"/>
                  </a:lnTo>
                  <a:lnTo>
                    <a:pt x="1395743" y="131206"/>
                  </a:lnTo>
                  <a:lnTo>
                    <a:pt x="1435188" y="156049"/>
                  </a:lnTo>
                  <a:lnTo>
                    <a:pt x="1473207" y="182776"/>
                  </a:lnTo>
                  <a:lnTo>
                    <a:pt x="1509726" y="211326"/>
                  </a:lnTo>
                  <a:lnTo>
                    <a:pt x="1544668" y="241637"/>
                  </a:lnTo>
                  <a:lnTo>
                    <a:pt x="1577960" y="273646"/>
                  </a:lnTo>
                  <a:lnTo>
                    <a:pt x="1609526" y="307292"/>
                  </a:lnTo>
                  <a:lnTo>
                    <a:pt x="1639290" y="342514"/>
                  </a:lnTo>
                  <a:lnTo>
                    <a:pt x="1667178" y="379248"/>
                  </a:lnTo>
                  <a:lnTo>
                    <a:pt x="1693114" y="417434"/>
                  </a:lnTo>
                  <a:lnTo>
                    <a:pt x="1717024" y="457009"/>
                  </a:lnTo>
                  <a:lnTo>
                    <a:pt x="1738832" y="497912"/>
                  </a:lnTo>
                  <a:lnTo>
                    <a:pt x="1758463" y="540080"/>
                  </a:lnTo>
                  <a:lnTo>
                    <a:pt x="1775842" y="583452"/>
                  </a:lnTo>
                  <a:lnTo>
                    <a:pt x="1790894" y="627966"/>
                  </a:lnTo>
                  <a:lnTo>
                    <a:pt x="1803544" y="673560"/>
                  </a:lnTo>
                  <a:lnTo>
                    <a:pt x="1813716" y="720172"/>
                  </a:lnTo>
                  <a:lnTo>
                    <a:pt x="914154" y="876750"/>
                  </a:lnTo>
                  <a:lnTo>
                    <a:pt x="1642521" y="1406838"/>
                  </a:lnTo>
                  <a:close/>
                </a:path>
              </a:pathLst>
            </a:custGeom>
            <a:ln w="38099">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385172" y="1827461"/>
              <a:ext cx="1488574" cy="1488574"/>
            </a:xfrm>
            <a:prstGeom prst="rect">
              <a:avLst/>
            </a:prstGeom>
          </p:spPr>
        </p:pic>
      </p:grpSp>
      <p:sp>
        <p:nvSpPr>
          <p:cNvPr id="6" name="object 6"/>
          <p:cNvSpPr txBox="1">
            <a:spLocks noGrp="1"/>
          </p:cNvSpPr>
          <p:nvPr>
            <p:ph type="title"/>
          </p:nvPr>
        </p:nvSpPr>
        <p:spPr>
          <a:xfrm>
            <a:off x="1500065" y="1566633"/>
            <a:ext cx="2494224" cy="2151596"/>
          </a:xfrm>
          <a:prstGeom prst="rect">
            <a:avLst/>
          </a:prstGeom>
        </p:spPr>
        <p:txBody>
          <a:bodyPr vert="horz" wrap="square" lIns="0" tIns="11772" rIns="0" bIns="0" rtlCol="0">
            <a:spAutoFit/>
          </a:bodyPr>
          <a:lstStyle/>
          <a:p>
            <a:pPr marL="11773" marR="4709">
              <a:spcBef>
                <a:spcPts val="92"/>
              </a:spcBef>
            </a:pPr>
            <a:r>
              <a:rPr lang="vi-VN" spc="-278" dirty="0"/>
              <a:t>CÓ THỂ MUA </a:t>
            </a:r>
            <a:endParaRPr spc="-278" dirty="0"/>
          </a:p>
        </p:txBody>
      </p:sp>
      <p:sp>
        <p:nvSpPr>
          <p:cNvPr id="7" name="object 7"/>
          <p:cNvSpPr txBox="1"/>
          <p:nvPr/>
        </p:nvSpPr>
        <p:spPr>
          <a:xfrm>
            <a:off x="4642486" y="3267313"/>
            <a:ext cx="4661833" cy="2151596"/>
          </a:xfrm>
          <a:prstGeom prst="rect">
            <a:avLst/>
          </a:prstGeom>
        </p:spPr>
        <p:txBody>
          <a:bodyPr vert="horz" wrap="square" lIns="0" tIns="11772" rIns="0" bIns="0" rtlCol="0">
            <a:spAutoFit/>
          </a:bodyPr>
          <a:lstStyle/>
          <a:p>
            <a:pPr marL="11773" marR="4709" indent="805841">
              <a:spcBef>
                <a:spcPts val="92"/>
              </a:spcBef>
            </a:pPr>
            <a:r>
              <a:rPr lang="vi-VN" sz="6953" spc="-1112" dirty="0">
                <a:solidFill>
                  <a:srgbClr val="FF595E"/>
                </a:solidFill>
                <a:latin typeface="Calibri"/>
                <a:cs typeface="Calibri"/>
              </a:rPr>
              <a:t>MỘT</a:t>
            </a:r>
            <a:r>
              <a:rPr lang="en-US" sz="6953" spc="-1112" dirty="0">
                <a:solidFill>
                  <a:srgbClr val="FF595E"/>
                </a:solidFill>
                <a:latin typeface="Calibri"/>
                <a:cs typeface="Calibri"/>
              </a:rPr>
              <a:t> </a:t>
            </a:r>
            <a:r>
              <a:rPr lang="vi-VN" sz="6953" spc="-1112" dirty="0">
                <a:solidFill>
                  <a:srgbClr val="FF595E"/>
                </a:solidFill>
                <a:latin typeface="Calibri"/>
                <a:cs typeface="Calibri"/>
              </a:rPr>
              <a:t> </a:t>
            </a:r>
            <a:r>
              <a:rPr lang="en-US" sz="6953" spc="-1112" dirty="0">
                <a:solidFill>
                  <a:srgbClr val="FF595E"/>
                </a:solidFill>
                <a:latin typeface="Calibri"/>
                <a:cs typeface="Calibri"/>
              </a:rPr>
              <a:t> </a:t>
            </a:r>
            <a:r>
              <a:rPr lang="vi-VN" sz="6953" spc="-1112" dirty="0">
                <a:solidFill>
                  <a:srgbClr val="FF595E"/>
                </a:solidFill>
                <a:latin typeface="Calibri"/>
                <a:cs typeface="Calibri"/>
              </a:rPr>
              <a:t>PHẦN </a:t>
            </a:r>
            <a:r>
              <a:rPr sz="6953" spc="-459" dirty="0">
                <a:solidFill>
                  <a:srgbClr val="FFFFFF"/>
                </a:solidFill>
                <a:latin typeface="Calibri"/>
                <a:cs typeface="Calibri"/>
              </a:rPr>
              <a:t> </a:t>
            </a:r>
            <a:r>
              <a:rPr lang="vi-VN" sz="6953" spc="-459" dirty="0">
                <a:solidFill>
                  <a:srgbClr val="FFFFFF"/>
                </a:solidFill>
                <a:latin typeface="Calibri"/>
                <a:cs typeface="Calibri"/>
              </a:rPr>
              <a:t>CỦ</a:t>
            </a:r>
            <a:r>
              <a:rPr sz="6953" spc="-1247" dirty="0">
                <a:solidFill>
                  <a:srgbClr val="FFFFFF"/>
                </a:solidFill>
                <a:latin typeface="Calibri"/>
                <a:cs typeface="Calibri"/>
              </a:rPr>
              <a:t>A</a:t>
            </a:r>
            <a:r>
              <a:rPr sz="6953" spc="-459" dirty="0">
                <a:solidFill>
                  <a:srgbClr val="FFFFFF"/>
                </a:solidFill>
                <a:latin typeface="Calibri"/>
                <a:cs typeface="Calibri"/>
              </a:rPr>
              <a:t> </a:t>
            </a:r>
            <a:r>
              <a:rPr lang="en-US" sz="6953" spc="-459" dirty="0">
                <a:solidFill>
                  <a:srgbClr val="FFFFFF"/>
                </a:solidFill>
                <a:latin typeface="Calibri"/>
                <a:cs typeface="Calibri"/>
              </a:rPr>
              <a:t> </a:t>
            </a:r>
            <a:r>
              <a:rPr sz="6953" spc="-140" dirty="0">
                <a:solidFill>
                  <a:srgbClr val="FFFFFF"/>
                </a:solidFill>
                <a:latin typeface="Calibri"/>
                <a:cs typeface="Calibri"/>
              </a:rPr>
              <a:t>BITCOIN</a:t>
            </a:r>
            <a:endParaRPr sz="6953" spc="-140" dirty="0">
              <a:latin typeface="Calibri"/>
              <a:cs typeface="Calibri"/>
            </a:endParaRPr>
          </a:p>
        </p:txBody>
      </p:sp>
      <p:grpSp>
        <p:nvGrpSpPr>
          <p:cNvPr id="8" name="object 8"/>
          <p:cNvGrpSpPr/>
          <p:nvPr/>
        </p:nvGrpSpPr>
        <p:grpSpPr>
          <a:xfrm>
            <a:off x="4513568" y="3312288"/>
            <a:ext cx="882923" cy="709870"/>
            <a:chOff x="4065399" y="2347366"/>
            <a:chExt cx="952500" cy="765810"/>
          </a:xfrm>
        </p:grpSpPr>
        <p:sp>
          <p:nvSpPr>
            <p:cNvPr id="9" name="object 9"/>
            <p:cNvSpPr/>
            <p:nvPr/>
          </p:nvSpPr>
          <p:spPr>
            <a:xfrm>
              <a:off x="4084449" y="2366416"/>
              <a:ext cx="914400" cy="727710"/>
            </a:xfrm>
            <a:custGeom>
              <a:avLst/>
              <a:gdLst/>
              <a:ahLst/>
              <a:cxnLst/>
              <a:rect l="l" t="t" r="r" b="b"/>
              <a:pathLst>
                <a:path w="914400" h="727710">
                  <a:moveTo>
                    <a:pt x="725937" y="727553"/>
                  </a:moveTo>
                  <a:lnTo>
                    <a:pt x="0" y="194407"/>
                  </a:lnTo>
                  <a:lnTo>
                    <a:pt x="891506" y="0"/>
                  </a:lnTo>
                  <a:lnTo>
                    <a:pt x="901382" y="47767"/>
                  </a:lnTo>
                  <a:lnTo>
                    <a:pt x="908449" y="95722"/>
                  </a:lnTo>
                  <a:lnTo>
                    <a:pt x="912731" y="143759"/>
                  </a:lnTo>
                  <a:lnTo>
                    <a:pt x="914253" y="191773"/>
                  </a:lnTo>
                  <a:lnTo>
                    <a:pt x="913037" y="239656"/>
                  </a:lnTo>
                  <a:lnTo>
                    <a:pt x="909109" y="287305"/>
                  </a:lnTo>
                  <a:lnTo>
                    <a:pt x="902493" y="334611"/>
                  </a:lnTo>
                  <a:lnTo>
                    <a:pt x="893212" y="381471"/>
                  </a:lnTo>
                  <a:lnTo>
                    <a:pt x="881291" y="427778"/>
                  </a:lnTo>
                  <a:lnTo>
                    <a:pt x="866754" y="473426"/>
                  </a:lnTo>
                  <a:lnTo>
                    <a:pt x="849624" y="518309"/>
                  </a:lnTo>
                  <a:lnTo>
                    <a:pt x="829927" y="562322"/>
                  </a:lnTo>
                  <a:lnTo>
                    <a:pt x="807685" y="605358"/>
                  </a:lnTo>
                  <a:lnTo>
                    <a:pt x="782924" y="647313"/>
                  </a:lnTo>
                  <a:lnTo>
                    <a:pt x="755666" y="688080"/>
                  </a:lnTo>
                  <a:lnTo>
                    <a:pt x="725937" y="727553"/>
                  </a:lnTo>
                  <a:close/>
                </a:path>
              </a:pathLst>
            </a:custGeom>
            <a:solidFill>
              <a:srgbClr val="FF595E"/>
            </a:solidFill>
          </p:spPr>
          <p:txBody>
            <a:bodyPr wrap="square" lIns="0" tIns="0" rIns="0" bIns="0" rtlCol="0"/>
            <a:lstStyle/>
            <a:p>
              <a:endParaRPr/>
            </a:p>
          </p:txBody>
        </p:sp>
        <p:sp>
          <p:nvSpPr>
            <p:cNvPr id="10" name="object 10"/>
            <p:cNvSpPr/>
            <p:nvPr/>
          </p:nvSpPr>
          <p:spPr>
            <a:xfrm>
              <a:off x="4084449" y="2366416"/>
              <a:ext cx="914400" cy="727710"/>
            </a:xfrm>
            <a:custGeom>
              <a:avLst/>
              <a:gdLst/>
              <a:ahLst/>
              <a:cxnLst/>
              <a:rect l="l" t="t" r="r" b="b"/>
              <a:pathLst>
                <a:path w="914400" h="727710">
                  <a:moveTo>
                    <a:pt x="891506" y="0"/>
                  </a:moveTo>
                  <a:lnTo>
                    <a:pt x="901382" y="47767"/>
                  </a:lnTo>
                  <a:lnTo>
                    <a:pt x="908449" y="95722"/>
                  </a:lnTo>
                  <a:lnTo>
                    <a:pt x="912731" y="143759"/>
                  </a:lnTo>
                  <a:lnTo>
                    <a:pt x="914253" y="191773"/>
                  </a:lnTo>
                  <a:lnTo>
                    <a:pt x="913037" y="239656"/>
                  </a:lnTo>
                  <a:lnTo>
                    <a:pt x="909109" y="287305"/>
                  </a:lnTo>
                  <a:lnTo>
                    <a:pt x="902493" y="334611"/>
                  </a:lnTo>
                  <a:lnTo>
                    <a:pt x="893212" y="381471"/>
                  </a:lnTo>
                  <a:lnTo>
                    <a:pt x="881291" y="427778"/>
                  </a:lnTo>
                  <a:lnTo>
                    <a:pt x="866754" y="473426"/>
                  </a:lnTo>
                  <a:lnTo>
                    <a:pt x="849624" y="518309"/>
                  </a:lnTo>
                  <a:lnTo>
                    <a:pt x="829927" y="562322"/>
                  </a:lnTo>
                  <a:lnTo>
                    <a:pt x="807685" y="605358"/>
                  </a:lnTo>
                  <a:lnTo>
                    <a:pt x="782924" y="647313"/>
                  </a:lnTo>
                  <a:lnTo>
                    <a:pt x="755666" y="688080"/>
                  </a:lnTo>
                  <a:lnTo>
                    <a:pt x="725937" y="727553"/>
                  </a:lnTo>
                  <a:lnTo>
                    <a:pt x="0" y="194407"/>
                  </a:lnTo>
                  <a:lnTo>
                    <a:pt x="891506" y="0"/>
                  </a:lnTo>
                  <a:close/>
                </a:path>
              </a:pathLst>
            </a:custGeom>
            <a:ln w="38099">
              <a:solidFill>
                <a:srgbClr val="000000"/>
              </a:solidFill>
            </a:ln>
          </p:spPr>
          <p:txBody>
            <a:bodyPr wrap="square" lIns="0" tIns="0" rIns="0" bIns="0" rtlCol="0"/>
            <a:lstStyle/>
            <a:p>
              <a:endParaRPr/>
            </a:p>
          </p:txBody>
        </p:sp>
      </p:grpSp>
      <p:sp>
        <p:nvSpPr>
          <p:cNvPr id="11" name="object 11"/>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XA XỈ PHẨM</a:t>
            </a:r>
            <a:endParaRPr sz="6118" spc="-140" dirty="0"/>
          </a:p>
        </p:txBody>
      </p:sp>
      <p:sp>
        <p:nvSpPr>
          <p:cNvPr id="5" name="object 5"/>
          <p:cNvSpPr txBox="1"/>
          <p:nvPr/>
        </p:nvSpPr>
        <p:spPr>
          <a:xfrm>
            <a:off x="4351791" y="3552422"/>
            <a:ext cx="4376078" cy="776180"/>
          </a:xfrm>
          <a:prstGeom prst="rect">
            <a:avLst/>
          </a:prstGeom>
        </p:spPr>
        <p:txBody>
          <a:bodyPr vert="horz" wrap="square" lIns="0" tIns="11772" rIns="0" bIns="0" rtlCol="0">
            <a:spAutoFit/>
          </a:bodyPr>
          <a:lstStyle/>
          <a:p>
            <a:pPr marL="11773" marR="4709">
              <a:lnSpc>
                <a:spcPct val="114999"/>
              </a:lnSpc>
              <a:spcBef>
                <a:spcPts val="92"/>
              </a:spcBef>
            </a:pPr>
            <a:r>
              <a:rPr lang="vi-VN" sz="2225" i="1" spc="69" dirty="0">
                <a:solidFill>
                  <a:srgbClr val="FFFFFF"/>
                </a:solidFill>
                <a:latin typeface="Calibri"/>
                <a:cs typeface="Calibri"/>
              </a:rPr>
              <a:t>Là loại hàng hóa khi giá tăng dẫn đến lượng cầu tăng.</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538757" y="3336227"/>
            <a:ext cx="1722490" cy="1722490"/>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8" name="Group 7">
            <a:extLst>
              <a:ext uri="{FF2B5EF4-FFF2-40B4-BE49-F238E27FC236}">
                <a16:creationId xmlns:a16="http://schemas.microsoft.com/office/drawing/2014/main" id="{2E138EE3-93ED-F68D-A489-A149642A3A54}"/>
              </a:ext>
            </a:extLst>
          </p:cNvPr>
          <p:cNvGrpSpPr/>
          <p:nvPr/>
        </p:nvGrpSpPr>
        <p:grpSpPr>
          <a:xfrm>
            <a:off x="2391696" y="1277662"/>
            <a:ext cx="5182953" cy="4485248"/>
            <a:chOff x="1776312" y="152400"/>
            <a:chExt cx="5591385" cy="4838699"/>
          </a:xfrm>
        </p:grpSpPr>
        <p:pic>
          <p:nvPicPr>
            <p:cNvPr id="2" name="object 2"/>
            <p:cNvPicPr/>
            <p:nvPr/>
          </p:nvPicPr>
          <p:blipFill>
            <a:blip r:embed="rId2" cstate="print"/>
            <a:stretch>
              <a:fillRect/>
            </a:stretch>
          </p:blipFill>
          <p:spPr>
            <a:xfrm>
              <a:off x="1776312" y="152400"/>
              <a:ext cx="5591385" cy="4838699"/>
            </a:xfrm>
            <a:prstGeom prst="rect">
              <a:avLst/>
            </a:prstGeom>
          </p:spPr>
        </p:pic>
        <p:sp>
          <p:nvSpPr>
            <p:cNvPr id="4" name="object 3">
              <a:extLst>
                <a:ext uri="{FF2B5EF4-FFF2-40B4-BE49-F238E27FC236}">
                  <a16:creationId xmlns:a16="http://schemas.microsoft.com/office/drawing/2014/main" id="{0059CA5C-BEF8-3095-09E9-8BFEEF2CA1DF}"/>
                </a:ext>
              </a:extLst>
            </p:cNvPr>
            <p:cNvSpPr txBox="1"/>
            <p:nvPr/>
          </p:nvSpPr>
          <p:spPr>
            <a:xfrm>
              <a:off x="2838450" y="4171950"/>
              <a:ext cx="3467100" cy="39754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chemeClr val="bg1">
                      <a:lumMod val="65000"/>
                    </a:schemeClr>
                  </a:solidFill>
                  <a:latin typeface="Arial"/>
                  <a:cs typeface="Arial"/>
                </a:rPr>
                <a:t>SẢN LƯỢNG</a:t>
              </a:r>
              <a:endParaRPr sz="2318" spc="-140" dirty="0">
                <a:solidFill>
                  <a:schemeClr val="bg1">
                    <a:lumMod val="65000"/>
                  </a:schemeClr>
                </a:solidFill>
                <a:latin typeface="Arial"/>
                <a:cs typeface="Arial"/>
              </a:endParaRPr>
            </a:p>
          </p:txBody>
        </p:sp>
        <p:sp>
          <p:nvSpPr>
            <p:cNvPr id="5" name="object 3">
              <a:extLst>
                <a:ext uri="{FF2B5EF4-FFF2-40B4-BE49-F238E27FC236}">
                  <a16:creationId xmlns:a16="http://schemas.microsoft.com/office/drawing/2014/main" id="{C2BF5415-BF65-088D-6E91-6541DB6A4014}"/>
                </a:ext>
              </a:extLst>
            </p:cNvPr>
            <p:cNvSpPr txBox="1"/>
            <p:nvPr/>
          </p:nvSpPr>
          <p:spPr>
            <a:xfrm rot="16200000">
              <a:off x="1237498" y="2477254"/>
              <a:ext cx="2037352" cy="39754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a:solidFill>
                    <a:schemeClr val="bg1">
                      <a:lumMod val="65000"/>
                    </a:schemeClr>
                  </a:solidFill>
                  <a:latin typeface="Arial"/>
                  <a:cs typeface="Arial"/>
                </a:rPr>
                <a:t>GIÁ</a:t>
              </a:r>
              <a:endParaRPr sz="2318" spc="-140" dirty="0">
                <a:solidFill>
                  <a:schemeClr val="bg1">
                    <a:lumMod val="65000"/>
                  </a:schemeClr>
                </a:solidFill>
                <a:latin typeface="Arial"/>
                <a:cs typeface="Arial"/>
              </a:endParaRPr>
            </a:p>
          </p:txBody>
        </p:sp>
        <p:sp>
          <p:nvSpPr>
            <p:cNvPr id="6" name="object 3">
              <a:extLst>
                <a:ext uri="{FF2B5EF4-FFF2-40B4-BE49-F238E27FC236}">
                  <a16:creationId xmlns:a16="http://schemas.microsoft.com/office/drawing/2014/main" id="{5AF4B4DC-77E0-BB90-8927-2F12C090A241}"/>
                </a:ext>
              </a:extLst>
            </p:cNvPr>
            <p:cNvSpPr txBox="1"/>
            <p:nvPr/>
          </p:nvSpPr>
          <p:spPr>
            <a:xfrm>
              <a:off x="5638800" y="1123950"/>
              <a:ext cx="990600" cy="78226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rgbClr val="EF6464"/>
                  </a:solidFill>
                  <a:latin typeface="Arial"/>
                  <a:cs typeface="Arial"/>
                </a:rPr>
                <a:t>Hàng </a:t>
              </a:r>
              <a:br>
                <a:rPr lang="vi-VN" sz="2318" spc="-140" dirty="0">
                  <a:solidFill>
                    <a:srgbClr val="EF6464"/>
                  </a:solidFill>
                  <a:latin typeface="Arial"/>
                  <a:cs typeface="Arial"/>
                </a:rPr>
              </a:br>
              <a:r>
                <a:rPr lang="vi-VN" sz="2318" spc="-140" dirty="0">
                  <a:solidFill>
                    <a:srgbClr val="EF6464"/>
                  </a:solidFill>
                  <a:latin typeface="Arial"/>
                  <a:cs typeface="Arial"/>
                </a:rPr>
                <a:t>xa xỉ</a:t>
              </a:r>
              <a:endParaRPr sz="2318" spc="-140" dirty="0">
                <a:solidFill>
                  <a:srgbClr val="EF6464"/>
                </a:solidFill>
                <a:latin typeface="Arial"/>
                <a:cs typeface="Arial"/>
              </a:endParaRPr>
            </a:p>
          </p:txBody>
        </p:sp>
        <p:sp>
          <p:nvSpPr>
            <p:cNvPr id="7" name="object 3">
              <a:extLst>
                <a:ext uri="{FF2B5EF4-FFF2-40B4-BE49-F238E27FC236}">
                  <a16:creationId xmlns:a16="http://schemas.microsoft.com/office/drawing/2014/main" id="{74EDA935-FA94-63A7-E629-F72598C1B627}"/>
                </a:ext>
              </a:extLst>
            </p:cNvPr>
            <p:cNvSpPr txBox="1"/>
            <p:nvPr/>
          </p:nvSpPr>
          <p:spPr>
            <a:xfrm>
              <a:off x="5562600" y="3181350"/>
              <a:ext cx="990600" cy="78226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chemeClr val="bg1">
                      <a:lumMod val="95000"/>
                    </a:schemeClr>
                  </a:solidFill>
                  <a:latin typeface="Arial"/>
                  <a:cs typeface="Arial"/>
                </a:rPr>
                <a:t>Hàng </a:t>
              </a:r>
              <a:br>
                <a:rPr lang="vi-VN" sz="2318" spc="-140" dirty="0">
                  <a:solidFill>
                    <a:schemeClr val="bg1">
                      <a:lumMod val="95000"/>
                    </a:schemeClr>
                  </a:solidFill>
                  <a:latin typeface="Arial"/>
                  <a:cs typeface="Arial"/>
                </a:rPr>
              </a:br>
              <a:r>
                <a:rPr lang="vi-VN" sz="2318" spc="-140" dirty="0">
                  <a:solidFill>
                    <a:schemeClr val="bg1">
                      <a:lumMod val="95000"/>
                    </a:schemeClr>
                  </a:solidFill>
                  <a:latin typeface="Arial"/>
                  <a:cs typeface="Arial"/>
                </a:rPr>
                <a:t>thường</a:t>
              </a:r>
              <a:endParaRPr sz="2318" spc="-140" dirty="0">
                <a:solidFill>
                  <a:schemeClr val="bg1">
                    <a:lumMod val="95000"/>
                  </a:schemeClr>
                </a:solidFill>
                <a:latin typeface="Arial"/>
                <a:cs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23618" y="1574273"/>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ĐẦU TƯ KÉM</a:t>
            </a:r>
            <a:endParaRPr sz="6118" spc="-140" dirty="0"/>
          </a:p>
        </p:txBody>
      </p:sp>
      <p:sp>
        <p:nvSpPr>
          <p:cNvPr id="5" name="object 5"/>
          <p:cNvSpPr txBox="1">
            <a:spLocks noGrp="1"/>
          </p:cNvSpPr>
          <p:nvPr>
            <p:ph type="body" idx="1"/>
          </p:nvPr>
        </p:nvSpPr>
        <p:spPr>
          <a:xfrm>
            <a:off x="4301923" y="3158653"/>
            <a:ext cx="4425947" cy="1169886"/>
          </a:xfrm>
          <a:prstGeom prst="rect">
            <a:avLst/>
          </a:prstGeom>
        </p:spPr>
        <p:txBody>
          <a:bodyPr vert="horz" wrap="square" lIns="0" tIns="11772" rIns="0" bIns="0" rtlCol="0">
            <a:spAutoFit/>
          </a:bodyPr>
          <a:lstStyle/>
          <a:p>
            <a:pPr marL="11773" marR="4709">
              <a:lnSpc>
                <a:spcPct val="114999"/>
              </a:lnSpc>
              <a:spcBef>
                <a:spcPts val="92"/>
              </a:spcBef>
            </a:pPr>
            <a:r>
              <a:rPr lang="vi-VN" spc="-10" dirty="0"/>
              <a:t>Phân bổ nguồn vốn sai dẫn đến kém hiệu quả so với việc phân bổ theo nhu cầu thực trong thị trường tự do.</a:t>
            </a:r>
            <a:endParaRPr spc="-10"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644316" y="3351371"/>
            <a:ext cx="1692176" cy="1692200"/>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7" name="Group 6">
            <a:extLst>
              <a:ext uri="{FF2B5EF4-FFF2-40B4-BE49-F238E27FC236}">
                <a16:creationId xmlns:a16="http://schemas.microsoft.com/office/drawing/2014/main" id="{4089080E-3BFF-9D80-CE67-BE3E0EB7E0C2}"/>
              </a:ext>
            </a:extLst>
          </p:cNvPr>
          <p:cNvGrpSpPr/>
          <p:nvPr/>
        </p:nvGrpSpPr>
        <p:grpSpPr>
          <a:xfrm>
            <a:off x="2486906" y="1378105"/>
            <a:ext cx="4992523" cy="4341315"/>
            <a:chOff x="1879025" y="260762"/>
            <a:chExt cx="5385949" cy="4683424"/>
          </a:xfrm>
        </p:grpSpPr>
        <p:pic>
          <p:nvPicPr>
            <p:cNvPr id="2" name="object 2"/>
            <p:cNvPicPr/>
            <p:nvPr/>
          </p:nvPicPr>
          <p:blipFill>
            <a:blip r:embed="rId2" cstate="print"/>
            <a:stretch>
              <a:fillRect/>
            </a:stretch>
          </p:blipFill>
          <p:spPr>
            <a:xfrm>
              <a:off x="1879025" y="260762"/>
              <a:ext cx="5385949" cy="4683424"/>
            </a:xfrm>
            <a:prstGeom prst="rect">
              <a:avLst/>
            </a:prstGeom>
          </p:spPr>
        </p:pic>
        <p:sp>
          <p:nvSpPr>
            <p:cNvPr id="4" name="object 3">
              <a:extLst>
                <a:ext uri="{FF2B5EF4-FFF2-40B4-BE49-F238E27FC236}">
                  <a16:creationId xmlns:a16="http://schemas.microsoft.com/office/drawing/2014/main" id="{2ED89F46-EDC0-B8F9-908B-3C006420F79E}"/>
                </a:ext>
              </a:extLst>
            </p:cNvPr>
            <p:cNvSpPr txBox="1"/>
            <p:nvPr/>
          </p:nvSpPr>
          <p:spPr>
            <a:xfrm>
              <a:off x="3048000" y="590550"/>
              <a:ext cx="3467100" cy="39754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chemeClr val="bg1">
                      <a:lumMod val="95000"/>
                    </a:schemeClr>
                  </a:solidFill>
                  <a:latin typeface="Arial"/>
                  <a:cs typeface="Arial"/>
                </a:rPr>
                <a:t>CÔNG TY MA</a:t>
              </a:r>
              <a:endParaRPr sz="2318" spc="-140" dirty="0">
                <a:solidFill>
                  <a:schemeClr val="bg1">
                    <a:lumMod val="95000"/>
                  </a:schemeClr>
                </a:solidFill>
                <a:latin typeface="Arial"/>
                <a:cs typeface="Arial"/>
              </a:endParaRPr>
            </a:p>
          </p:txBody>
        </p:sp>
        <p:sp>
          <p:nvSpPr>
            <p:cNvPr id="5" name="object 3">
              <a:extLst>
                <a:ext uri="{FF2B5EF4-FFF2-40B4-BE49-F238E27FC236}">
                  <a16:creationId xmlns:a16="http://schemas.microsoft.com/office/drawing/2014/main" id="{AFD977DA-3C60-8D01-0654-DD873AF0A3A5}"/>
                </a:ext>
              </a:extLst>
            </p:cNvPr>
            <p:cNvSpPr txBox="1"/>
            <p:nvPr/>
          </p:nvSpPr>
          <p:spPr>
            <a:xfrm>
              <a:off x="3048000" y="988095"/>
              <a:ext cx="3467100" cy="39754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chemeClr val="bg1">
                      <a:lumMod val="65000"/>
                    </a:schemeClr>
                  </a:solidFill>
                  <a:latin typeface="Arial"/>
                  <a:cs typeface="Arial"/>
                </a:rPr>
                <a:t>tại 14 nền kinh tế phát triển</a:t>
              </a:r>
              <a:endParaRPr sz="2318" spc="-140" dirty="0">
                <a:solidFill>
                  <a:schemeClr val="bg1">
                    <a:lumMod val="65000"/>
                  </a:schemeClr>
                </a:solidFill>
                <a:latin typeface="Arial"/>
                <a:cs typeface="Arial"/>
              </a:endParaRPr>
            </a:p>
          </p:txBody>
        </p:sp>
        <p:sp>
          <p:nvSpPr>
            <p:cNvPr id="6" name="object 3">
              <a:extLst>
                <a:ext uri="{FF2B5EF4-FFF2-40B4-BE49-F238E27FC236}">
                  <a16:creationId xmlns:a16="http://schemas.microsoft.com/office/drawing/2014/main" id="{5A9F539E-8F22-4A2F-272E-968373B1C23E}"/>
                </a:ext>
              </a:extLst>
            </p:cNvPr>
            <p:cNvSpPr txBox="1"/>
            <p:nvPr/>
          </p:nvSpPr>
          <p:spPr>
            <a:xfrm>
              <a:off x="4724400" y="3333750"/>
              <a:ext cx="762002" cy="311651"/>
            </a:xfrm>
            <a:prstGeom prst="rect">
              <a:avLst/>
            </a:prstGeom>
            <a:solidFill>
              <a:schemeClr val="tx1"/>
            </a:solidFill>
          </p:spPr>
          <p:txBody>
            <a:bodyPr vert="horz" wrap="square" lIns="0" tIns="11772" rIns="0" bIns="0" rtlCol="0">
              <a:spAutoFit/>
            </a:bodyPr>
            <a:lstStyle/>
            <a:p>
              <a:pPr marL="11773" algn="ctr">
                <a:spcBef>
                  <a:spcPts val="92"/>
                </a:spcBef>
              </a:pPr>
              <a:r>
                <a:rPr lang="vi-VN" i="1" spc="-140" dirty="0">
                  <a:solidFill>
                    <a:schemeClr val="bg1">
                      <a:lumMod val="65000"/>
                    </a:schemeClr>
                  </a:solidFill>
                  <a:latin typeface="Arial"/>
                  <a:cs typeface="Arial"/>
                </a:rPr>
                <a:t>Nguồn:</a:t>
              </a:r>
              <a:endParaRPr i="1" spc="-140" dirty="0">
                <a:solidFill>
                  <a:schemeClr val="bg1">
                    <a:lumMod val="65000"/>
                  </a:schemeClr>
                </a:solidFill>
                <a:latin typeface="Arial"/>
                <a:cs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KHÔNG CÂN XỨNG</a:t>
            </a:r>
            <a:endParaRPr sz="6118" spc="-140" dirty="0"/>
          </a:p>
        </p:txBody>
      </p:sp>
      <p:sp>
        <p:nvSpPr>
          <p:cNvPr id="5" name="object 5"/>
          <p:cNvSpPr txBox="1"/>
          <p:nvPr/>
        </p:nvSpPr>
        <p:spPr>
          <a:xfrm>
            <a:off x="4351791" y="3353290"/>
            <a:ext cx="4376078" cy="1170089"/>
          </a:xfrm>
          <a:prstGeom prst="rect">
            <a:avLst/>
          </a:prstGeom>
        </p:spPr>
        <p:txBody>
          <a:bodyPr vert="horz" wrap="square" lIns="0" tIns="11772" rIns="0" bIns="0" rtlCol="0">
            <a:spAutoFit/>
          </a:bodyPr>
          <a:lstStyle/>
          <a:p>
            <a:pPr marL="11773" marR="4709">
              <a:lnSpc>
                <a:spcPct val="114999"/>
              </a:lnSpc>
              <a:spcBef>
                <a:spcPts val="92"/>
              </a:spcBef>
            </a:pPr>
            <a:r>
              <a:rPr lang="vi-VN" sz="2225" i="1" dirty="0">
                <a:solidFill>
                  <a:srgbClr val="FFFFFF"/>
                </a:solidFill>
                <a:latin typeface="Calibri"/>
                <a:cs typeface="Calibri"/>
              </a:rPr>
              <a:t>Các quyết định đầu tư khi tỷ lệ lợi nhuận cao bất cân xứng với tỷ lệ rủi ro.</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602958" y="3434836"/>
            <a:ext cx="1775264" cy="1525691"/>
            <a:chOff x="925425" y="2479570"/>
            <a:chExt cx="1915160" cy="1645920"/>
          </a:xfrm>
        </p:grpSpPr>
        <p:sp>
          <p:nvSpPr>
            <p:cNvPr id="8" name="object 8"/>
            <p:cNvSpPr/>
            <p:nvPr/>
          </p:nvSpPr>
          <p:spPr>
            <a:xfrm>
              <a:off x="2037246" y="2479570"/>
              <a:ext cx="526415" cy="1357630"/>
            </a:xfrm>
            <a:custGeom>
              <a:avLst/>
              <a:gdLst/>
              <a:ahLst/>
              <a:cxnLst/>
              <a:rect l="l" t="t" r="r" b="b"/>
              <a:pathLst>
                <a:path w="526414" h="1357629">
                  <a:moveTo>
                    <a:pt x="525899" y="1357199"/>
                  </a:moveTo>
                  <a:lnTo>
                    <a:pt x="0" y="1357199"/>
                  </a:lnTo>
                  <a:lnTo>
                    <a:pt x="0" y="0"/>
                  </a:lnTo>
                  <a:lnTo>
                    <a:pt x="525899" y="0"/>
                  </a:lnTo>
                  <a:lnTo>
                    <a:pt x="525899" y="1357199"/>
                  </a:lnTo>
                  <a:close/>
                </a:path>
              </a:pathLst>
            </a:custGeom>
            <a:solidFill>
              <a:srgbClr val="FF595E"/>
            </a:solidFill>
          </p:spPr>
          <p:txBody>
            <a:bodyPr wrap="square" lIns="0" tIns="0" rIns="0" bIns="0" rtlCol="0"/>
            <a:lstStyle/>
            <a:p>
              <a:endParaRPr/>
            </a:p>
          </p:txBody>
        </p:sp>
        <p:sp>
          <p:nvSpPr>
            <p:cNvPr id="9" name="object 9"/>
            <p:cNvSpPr/>
            <p:nvPr/>
          </p:nvSpPr>
          <p:spPr>
            <a:xfrm>
              <a:off x="1225022" y="3843945"/>
              <a:ext cx="534670" cy="281305"/>
            </a:xfrm>
            <a:custGeom>
              <a:avLst/>
              <a:gdLst/>
              <a:ahLst/>
              <a:cxnLst/>
              <a:rect l="l" t="t" r="r" b="b"/>
              <a:pathLst>
                <a:path w="534669" h="281304">
                  <a:moveTo>
                    <a:pt x="534299" y="281099"/>
                  </a:moveTo>
                  <a:lnTo>
                    <a:pt x="0" y="281099"/>
                  </a:lnTo>
                  <a:lnTo>
                    <a:pt x="0" y="0"/>
                  </a:lnTo>
                  <a:lnTo>
                    <a:pt x="534299" y="0"/>
                  </a:lnTo>
                  <a:lnTo>
                    <a:pt x="534299" y="281099"/>
                  </a:lnTo>
                  <a:close/>
                </a:path>
              </a:pathLst>
            </a:custGeom>
            <a:solidFill>
              <a:srgbClr val="FFFFFF"/>
            </a:solidFill>
          </p:spPr>
          <p:txBody>
            <a:bodyPr wrap="square" lIns="0" tIns="0" rIns="0" bIns="0" rtlCol="0"/>
            <a:lstStyle/>
            <a:p>
              <a:endParaRPr/>
            </a:p>
          </p:txBody>
        </p:sp>
        <p:sp>
          <p:nvSpPr>
            <p:cNvPr id="10" name="object 10"/>
            <p:cNvSpPr/>
            <p:nvPr/>
          </p:nvSpPr>
          <p:spPr>
            <a:xfrm>
              <a:off x="934950" y="3836745"/>
              <a:ext cx="1896110" cy="8255"/>
            </a:xfrm>
            <a:custGeom>
              <a:avLst/>
              <a:gdLst/>
              <a:ahLst/>
              <a:cxnLst/>
              <a:rect l="l" t="t" r="r" b="b"/>
              <a:pathLst>
                <a:path w="1896110" h="8254">
                  <a:moveTo>
                    <a:pt x="0" y="0"/>
                  </a:moveTo>
                  <a:lnTo>
                    <a:pt x="1895699" y="7799"/>
                  </a:lnTo>
                </a:path>
              </a:pathLst>
            </a:custGeom>
            <a:ln w="19049">
              <a:solidFill>
                <a:srgbClr val="FFFFFF"/>
              </a:solidFill>
            </a:ln>
          </p:spPr>
          <p:txBody>
            <a:bodyPr wrap="square" lIns="0" tIns="0" rIns="0" bIns="0" rtlCol="0"/>
            <a:lstStyle/>
            <a:p>
              <a:endParaRPr/>
            </a:p>
          </p:txBody>
        </p:sp>
      </p:grpSp>
      <p:sp>
        <p:nvSpPr>
          <p:cNvPr id="11" name="object 11"/>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8596" y="2197902"/>
            <a:ext cx="6013094" cy="871693"/>
          </a:xfrm>
          <a:prstGeom prst="rect">
            <a:avLst/>
          </a:prstGeom>
        </p:spPr>
        <p:txBody>
          <a:bodyPr vert="horz" wrap="square" lIns="0" tIns="11772" rIns="0" bIns="0" rtlCol="0">
            <a:spAutoFit/>
          </a:bodyPr>
          <a:lstStyle/>
          <a:p>
            <a:pPr marL="414398" marR="4709" indent="-403215">
              <a:lnSpc>
                <a:spcPct val="114999"/>
              </a:lnSpc>
              <a:spcBef>
                <a:spcPts val="92"/>
              </a:spcBef>
            </a:pPr>
            <a:r>
              <a:rPr sz="2503" i="1" dirty="0">
                <a:solidFill>
                  <a:srgbClr val="B7B7B7"/>
                </a:solidFill>
              </a:rPr>
              <a:t>“</a:t>
            </a:r>
            <a:r>
              <a:rPr lang="vi-VN" sz="2503" i="1" dirty="0">
                <a:solidFill>
                  <a:srgbClr val="B7B7B7"/>
                </a:solidFill>
              </a:rPr>
              <a:t>Chúng ta có thể tranh luật việc Bitcoin sẽ trở nên quan trọng trong tương lai hay không</a:t>
            </a:r>
            <a:r>
              <a:rPr sz="2503" i="1" spc="-10" dirty="0">
                <a:solidFill>
                  <a:srgbClr val="B7B7B7"/>
                </a:solidFill>
              </a:rPr>
              <a:t>.</a:t>
            </a:r>
            <a:endParaRPr sz="2503" dirty="0"/>
          </a:p>
        </p:txBody>
      </p:sp>
      <p:sp>
        <p:nvSpPr>
          <p:cNvPr id="3" name="object 3"/>
          <p:cNvSpPr txBox="1"/>
          <p:nvPr/>
        </p:nvSpPr>
        <p:spPr>
          <a:xfrm>
            <a:off x="2101488" y="3075173"/>
            <a:ext cx="5677783" cy="1362706"/>
          </a:xfrm>
          <a:prstGeom prst="rect">
            <a:avLst/>
          </a:prstGeom>
        </p:spPr>
        <p:txBody>
          <a:bodyPr vert="horz" wrap="square" lIns="0" tIns="11772" rIns="0" bIns="0" rtlCol="0">
            <a:spAutoFit/>
          </a:bodyPr>
          <a:lstStyle/>
          <a:p>
            <a:pPr marL="11184" marR="4709" algn="ctr">
              <a:lnSpc>
                <a:spcPct val="114999"/>
              </a:lnSpc>
              <a:spcBef>
                <a:spcPts val="92"/>
              </a:spcBef>
            </a:pPr>
            <a:r>
              <a:rPr lang="vi-VN" sz="2503" i="1" spc="89" dirty="0">
                <a:solidFill>
                  <a:srgbClr val="B7B7B7"/>
                </a:solidFill>
                <a:latin typeface="Calibri"/>
                <a:cs typeface="Calibri"/>
              </a:rPr>
              <a:t>Nhưng tôi không nghĩ chúng ta có thể tranh luận về lợi ích của nó</a:t>
            </a:r>
            <a:r>
              <a:rPr sz="2503" i="1" spc="-10" dirty="0">
                <a:solidFill>
                  <a:srgbClr val="B7B7B7"/>
                </a:solidFill>
                <a:latin typeface="Calibri"/>
                <a:cs typeface="Calibri"/>
              </a:rPr>
              <a:t>.”</a:t>
            </a:r>
            <a:endParaRPr sz="2503" dirty="0">
              <a:latin typeface="Calibri"/>
              <a:cs typeface="Calibri"/>
            </a:endParaRPr>
          </a:p>
          <a:p>
            <a:pPr marL="11184" algn="ctr">
              <a:spcBef>
                <a:spcPts val="441"/>
              </a:spcBef>
            </a:pPr>
            <a:r>
              <a:rPr sz="2688" spc="-805" dirty="0">
                <a:solidFill>
                  <a:srgbClr val="FF595E"/>
                </a:solidFill>
                <a:latin typeface="Calibri"/>
                <a:cs typeface="Calibri"/>
              </a:rPr>
              <a:t>—</a:t>
            </a:r>
            <a:r>
              <a:rPr sz="2688" spc="-471" dirty="0">
                <a:solidFill>
                  <a:srgbClr val="FF595E"/>
                </a:solidFill>
                <a:latin typeface="Calibri"/>
                <a:cs typeface="Calibri"/>
              </a:rPr>
              <a:t>ROSS</a:t>
            </a:r>
            <a:r>
              <a:rPr sz="2688" spc="-176" dirty="0">
                <a:solidFill>
                  <a:srgbClr val="FF595E"/>
                </a:solidFill>
                <a:latin typeface="Calibri"/>
                <a:cs typeface="Calibri"/>
              </a:rPr>
              <a:t> </a:t>
            </a:r>
            <a:r>
              <a:rPr sz="2688" spc="-385" dirty="0">
                <a:solidFill>
                  <a:srgbClr val="FF595E"/>
                </a:solidFill>
                <a:latin typeface="Calibri"/>
                <a:cs typeface="Calibri"/>
              </a:rPr>
              <a:t>STEVENS</a:t>
            </a:r>
            <a:endParaRPr sz="2688"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2367" y="2744924"/>
            <a:ext cx="285335" cy="1128964"/>
          </a:xfrm>
          <a:prstGeom prst="rect">
            <a:avLst/>
          </a:prstGeom>
        </p:spPr>
        <p:txBody>
          <a:bodyPr vert="vert270" wrap="square" lIns="0" tIns="5298" rIns="0" bIns="0" rtlCol="0">
            <a:spAutoFit/>
          </a:bodyPr>
          <a:lstStyle/>
          <a:p>
            <a:pPr marL="11773">
              <a:spcBef>
                <a:spcPts val="41"/>
              </a:spcBef>
            </a:pPr>
            <a:r>
              <a:rPr lang="vi-VN" sz="1854" i="1" spc="-10" dirty="0">
                <a:solidFill>
                  <a:srgbClr val="FFFFFF"/>
                </a:solidFill>
                <a:latin typeface="Calibri"/>
                <a:cs typeface="Calibri"/>
              </a:rPr>
              <a:t>Xác suất</a:t>
            </a:r>
            <a:endParaRPr sz="1854" dirty="0">
              <a:latin typeface="Calibri"/>
              <a:cs typeface="Calibri"/>
            </a:endParaRPr>
          </a:p>
        </p:txBody>
      </p:sp>
      <p:sp>
        <p:nvSpPr>
          <p:cNvPr id="3" name="object 3"/>
          <p:cNvSpPr txBox="1">
            <a:spLocks noGrp="1"/>
          </p:cNvSpPr>
          <p:nvPr>
            <p:ph type="title"/>
          </p:nvPr>
        </p:nvSpPr>
        <p:spPr>
          <a:xfrm>
            <a:off x="4664218" y="5104701"/>
            <a:ext cx="873505" cy="297233"/>
          </a:xfrm>
          <a:prstGeom prst="rect">
            <a:avLst/>
          </a:prstGeom>
        </p:spPr>
        <p:txBody>
          <a:bodyPr vert="horz" wrap="square" lIns="0" tIns="11772" rIns="0" bIns="0" rtlCol="0">
            <a:spAutoFit/>
          </a:bodyPr>
          <a:lstStyle/>
          <a:p>
            <a:pPr marL="11773">
              <a:spcBef>
                <a:spcPts val="92"/>
              </a:spcBef>
            </a:pPr>
            <a:r>
              <a:rPr lang="vi-VN" sz="1854" i="1" spc="89" dirty="0"/>
              <a:t>Giá</a:t>
            </a:r>
            <a:r>
              <a:rPr sz="1854" i="1" spc="106" dirty="0"/>
              <a:t> </a:t>
            </a:r>
            <a:r>
              <a:rPr sz="1854" i="1" spc="-23" dirty="0"/>
              <a:t>($)</a:t>
            </a:r>
            <a:endParaRPr sz="1854" dirty="0"/>
          </a:p>
        </p:txBody>
      </p:sp>
      <p:grpSp>
        <p:nvGrpSpPr>
          <p:cNvPr id="4" name="object 4"/>
          <p:cNvGrpSpPr/>
          <p:nvPr/>
        </p:nvGrpSpPr>
        <p:grpSpPr>
          <a:xfrm>
            <a:off x="1310694" y="1318025"/>
            <a:ext cx="7345330" cy="4345158"/>
            <a:chOff x="610125" y="195949"/>
            <a:chExt cx="7924165" cy="4687570"/>
          </a:xfrm>
        </p:grpSpPr>
        <p:sp>
          <p:nvSpPr>
            <p:cNvPr id="5" name="object 5"/>
            <p:cNvSpPr/>
            <p:nvPr/>
          </p:nvSpPr>
          <p:spPr>
            <a:xfrm>
              <a:off x="1589410" y="699427"/>
              <a:ext cx="0" cy="3402329"/>
            </a:xfrm>
            <a:custGeom>
              <a:avLst/>
              <a:gdLst/>
              <a:ahLst/>
              <a:cxnLst/>
              <a:rect l="l" t="t" r="r" b="b"/>
              <a:pathLst>
                <a:path h="3402329">
                  <a:moveTo>
                    <a:pt x="0" y="3402000"/>
                  </a:moveTo>
                  <a:lnTo>
                    <a:pt x="0" y="0"/>
                  </a:lnTo>
                </a:path>
              </a:pathLst>
            </a:custGeom>
            <a:ln w="19049">
              <a:solidFill>
                <a:srgbClr val="FCD94B"/>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548420" y="603451"/>
              <a:ext cx="81981" cy="105500"/>
            </a:xfrm>
            <a:prstGeom prst="rect">
              <a:avLst/>
            </a:prstGeom>
          </p:spPr>
        </p:pic>
        <p:sp>
          <p:nvSpPr>
            <p:cNvPr id="7" name="object 7"/>
            <p:cNvSpPr/>
            <p:nvPr/>
          </p:nvSpPr>
          <p:spPr>
            <a:xfrm>
              <a:off x="1586079" y="4101427"/>
              <a:ext cx="6513195" cy="0"/>
            </a:xfrm>
            <a:custGeom>
              <a:avLst/>
              <a:gdLst/>
              <a:ahLst/>
              <a:cxnLst/>
              <a:rect l="l" t="t" r="r" b="b"/>
              <a:pathLst>
                <a:path w="6513195">
                  <a:moveTo>
                    <a:pt x="0" y="0"/>
                  </a:moveTo>
                  <a:lnTo>
                    <a:pt x="6513000" y="0"/>
                  </a:lnTo>
                </a:path>
              </a:pathLst>
            </a:custGeom>
            <a:ln w="19049">
              <a:solidFill>
                <a:srgbClr val="FCD94B"/>
              </a:solidFill>
            </a:ln>
          </p:spPr>
          <p:txBody>
            <a:bodyPr wrap="square" lIns="0" tIns="0" rIns="0" bIns="0" rtlCol="0"/>
            <a:lstStyle/>
            <a:p>
              <a:endParaRPr/>
            </a:p>
          </p:txBody>
        </p:sp>
        <p:pic>
          <p:nvPicPr>
            <p:cNvPr id="8" name="object 8"/>
            <p:cNvPicPr/>
            <p:nvPr/>
          </p:nvPicPr>
          <p:blipFill>
            <a:blip r:embed="rId3" cstate="print"/>
            <a:stretch>
              <a:fillRect/>
            </a:stretch>
          </p:blipFill>
          <p:spPr>
            <a:xfrm>
              <a:off x="8089555" y="4060436"/>
              <a:ext cx="105500" cy="81981"/>
            </a:xfrm>
            <a:prstGeom prst="rect">
              <a:avLst/>
            </a:prstGeom>
          </p:spPr>
        </p:pic>
        <p:sp>
          <p:nvSpPr>
            <p:cNvPr id="9" name="object 9"/>
            <p:cNvSpPr/>
            <p:nvPr/>
          </p:nvSpPr>
          <p:spPr>
            <a:xfrm>
              <a:off x="1608028" y="1170408"/>
              <a:ext cx="5695950" cy="2669540"/>
            </a:xfrm>
            <a:custGeom>
              <a:avLst/>
              <a:gdLst/>
              <a:ahLst/>
              <a:cxnLst/>
              <a:rect l="l" t="t" r="r" b="b"/>
              <a:pathLst>
                <a:path w="5695950" h="2669540">
                  <a:moveTo>
                    <a:pt x="0" y="8410"/>
                  </a:moveTo>
                  <a:lnTo>
                    <a:pt x="26862" y="5477"/>
                  </a:lnTo>
                  <a:lnTo>
                    <a:pt x="65677" y="0"/>
                  </a:lnTo>
                  <a:lnTo>
                    <a:pt x="107395" y="2267"/>
                  </a:lnTo>
                  <a:lnTo>
                    <a:pt x="142970" y="22572"/>
                  </a:lnTo>
                  <a:lnTo>
                    <a:pt x="157183" y="37044"/>
                  </a:lnTo>
                  <a:lnTo>
                    <a:pt x="167540" y="47449"/>
                  </a:lnTo>
                  <a:lnTo>
                    <a:pt x="185190" y="82566"/>
                  </a:lnTo>
                  <a:lnTo>
                    <a:pt x="196735" y="120534"/>
                  </a:lnTo>
                  <a:lnTo>
                    <a:pt x="212929" y="180948"/>
                  </a:lnTo>
                  <a:lnTo>
                    <a:pt x="235896" y="270434"/>
                  </a:lnTo>
                  <a:lnTo>
                    <a:pt x="252322" y="337245"/>
                  </a:lnTo>
                  <a:lnTo>
                    <a:pt x="261424" y="375737"/>
                  </a:lnTo>
                  <a:lnTo>
                    <a:pt x="271062" y="417258"/>
                  </a:lnTo>
                  <a:lnTo>
                    <a:pt x="281193" y="461538"/>
                  </a:lnTo>
                  <a:lnTo>
                    <a:pt x="291774" y="508307"/>
                  </a:lnTo>
                  <a:lnTo>
                    <a:pt x="302764" y="557293"/>
                  </a:lnTo>
                  <a:lnTo>
                    <a:pt x="314119" y="608227"/>
                  </a:lnTo>
                  <a:lnTo>
                    <a:pt x="325798" y="660837"/>
                  </a:lnTo>
                  <a:lnTo>
                    <a:pt x="337757" y="714853"/>
                  </a:lnTo>
                  <a:lnTo>
                    <a:pt x="349954" y="770005"/>
                  </a:lnTo>
                  <a:lnTo>
                    <a:pt x="362346" y="826021"/>
                  </a:lnTo>
                  <a:lnTo>
                    <a:pt x="374891" y="882632"/>
                  </a:lnTo>
                  <a:lnTo>
                    <a:pt x="387546" y="939567"/>
                  </a:lnTo>
                  <a:lnTo>
                    <a:pt x="400269" y="996554"/>
                  </a:lnTo>
                  <a:lnTo>
                    <a:pt x="413017" y="1053324"/>
                  </a:lnTo>
                  <a:lnTo>
                    <a:pt x="425748" y="1109606"/>
                  </a:lnTo>
                  <a:lnTo>
                    <a:pt x="438419" y="1165129"/>
                  </a:lnTo>
                  <a:lnTo>
                    <a:pt x="450987" y="1219622"/>
                  </a:lnTo>
                  <a:lnTo>
                    <a:pt x="463410" y="1272816"/>
                  </a:lnTo>
                  <a:lnTo>
                    <a:pt x="475646" y="1324439"/>
                  </a:lnTo>
                  <a:lnTo>
                    <a:pt x="487651" y="1374221"/>
                  </a:lnTo>
                  <a:lnTo>
                    <a:pt x="499383" y="1421891"/>
                  </a:lnTo>
                  <a:lnTo>
                    <a:pt x="510801" y="1467179"/>
                  </a:lnTo>
                  <a:lnTo>
                    <a:pt x="521860" y="1509814"/>
                  </a:lnTo>
                  <a:lnTo>
                    <a:pt x="537325" y="1569879"/>
                  </a:lnTo>
                  <a:lnTo>
                    <a:pt x="551876" y="1628801"/>
                  </a:lnTo>
                  <a:lnTo>
                    <a:pt x="565687" y="1686515"/>
                  </a:lnTo>
                  <a:lnTo>
                    <a:pt x="578934" y="1742957"/>
                  </a:lnTo>
                  <a:lnTo>
                    <a:pt x="591791" y="1798060"/>
                  </a:lnTo>
                  <a:lnTo>
                    <a:pt x="604432" y="1851761"/>
                  </a:lnTo>
                  <a:lnTo>
                    <a:pt x="617033" y="1903995"/>
                  </a:lnTo>
                  <a:lnTo>
                    <a:pt x="629767" y="1954696"/>
                  </a:lnTo>
                  <a:lnTo>
                    <a:pt x="642810" y="2003800"/>
                  </a:lnTo>
                  <a:lnTo>
                    <a:pt x="656336" y="2051242"/>
                  </a:lnTo>
                  <a:lnTo>
                    <a:pt x="670520" y="2096957"/>
                  </a:lnTo>
                  <a:lnTo>
                    <a:pt x="685536" y="2140880"/>
                  </a:lnTo>
                  <a:lnTo>
                    <a:pt x="701558" y="2182946"/>
                  </a:lnTo>
                  <a:lnTo>
                    <a:pt x="718763" y="2223091"/>
                  </a:lnTo>
                  <a:lnTo>
                    <a:pt x="737323" y="2261249"/>
                  </a:lnTo>
                  <a:lnTo>
                    <a:pt x="757414" y="2297356"/>
                  </a:lnTo>
                  <a:lnTo>
                    <a:pt x="779211" y="2331347"/>
                  </a:lnTo>
                  <a:lnTo>
                    <a:pt x="808456" y="2372253"/>
                  </a:lnTo>
                  <a:lnTo>
                    <a:pt x="837207" y="2409091"/>
                  </a:lnTo>
                  <a:lnTo>
                    <a:pt x="866068" y="2442151"/>
                  </a:lnTo>
                  <a:lnTo>
                    <a:pt x="895645" y="2471723"/>
                  </a:lnTo>
                  <a:lnTo>
                    <a:pt x="926543" y="2498097"/>
                  </a:lnTo>
                  <a:lnTo>
                    <a:pt x="959367" y="2521564"/>
                  </a:lnTo>
                  <a:lnTo>
                    <a:pt x="994723" y="2542413"/>
                  </a:lnTo>
                  <a:lnTo>
                    <a:pt x="1033216" y="2560934"/>
                  </a:lnTo>
                  <a:lnTo>
                    <a:pt x="1075450" y="2577418"/>
                  </a:lnTo>
                  <a:lnTo>
                    <a:pt x="1122032" y="2592155"/>
                  </a:lnTo>
                  <a:lnTo>
                    <a:pt x="1173566" y="2605436"/>
                  </a:lnTo>
                  <a:lnTo>
                    <a:pt x="1230658" y="2617549"/>
                  </a:lnTo>
                  <a:lnTo>
                    <a:pt x="1293912" y="2628786"/>
                  </a:lnTo>
                  <a:lnTo>
                    <a:pt x="1371636" y="2639935"/>
                  </a:lnTo>
                  <a:lnTo>
                    <a:pt x="1414400" y="2644976"/>
                  </a:lnTo>
                  <a:lnTo>
                    <a:pt x="1459474" y="2649622"/>
                  </a:lnTo>
                  <a:lnTo>
                    <a:pt x="1506640" y="2653844"/>
                  </a:lnTo>
                  <a:lnTo>
                    <a:pt x="1555677" y="2657612"/>
                  </a:lnTo>
                  <a:lnTo>
                    <a:pt x="1606369" y="2660898"/>
                  </a:lnTo>
                  <a:lnTo>
                    <a:pt x="1658496" y="2663672"/>
                  </a:lnTo>
                  <a:lnTo>
                    <a:pt x="1711839" y="2665905"/>
                  </a:lnTo>
                  <a:lnTo>
                    <a:pt x="1766180" y="2667568"/>
                  </a:lnTo>
                  <a:lnTo>
                    <a:pt x="1821299" y="2668631"/>
                  </a:lnTo>
                  <a:lnTo>
                    <a:pt x="1876978" y="2669066"/>
                  </a:lnTo>
                  <a:lnTo>
                    <a:pt x="1932999" y="2668843"/>
                  </a:lnTo>
                  <a:lnTo>
                    <a:pt x="1989143" y="2667933"/>
                  </a:lnTo>
                  <a:lnTo>
                    <a:pt x="2045190" y="2666307"/>
                  </a:lnTo>
                  <a:lnTo>
                    <a:pt x="2100922" y="2663935"/>
                  </a:lnTo>
                  <a:lnTo>
                    <a:pt x="2156120" y="2660789"/>
                  </a:lnTo>
                  <a:lnTo>
                    <a:pt x="2210567" y="2656839"/>
                  </a:lnTo>
                  <a:lnTo>
                    <a:pt x="2264042" y="2652056"/>
                  </a:lnTo>
                  <a:lnTo>
                    <a:pt x="2316327" y="2646411"/>
                  </a:lnTo>
                  <a:lnTo>
                    <a:pt x="2367203" y="2639875"/>
                  </a:lnTo>
                  <a:lnTo>
                    <a:pt x="2416452" y="2632418"/>
                  </a:lnTo>
                  <a:lnTo>
                    <a:pt x="2463855" y="2624011"/>
                  </a:lnTo>
                  <a:lnTo>
                    <a:pt x="2509193" y="2614625"/>
                  </a:lnTo>
                  <a:lnTo>
                    <a:pt x="2559134" y="2602034"/>
                  </a:lnTo>
                  <a:lnTo>
                    <a:pt x="2607905" y="2587013"/>
                  </a:lnTo>
                  <a:lnTo>
                    <a:pt x="2655585" y="2569799"/>
                  </a:lnTo>
                  <a:lnTo>
                    <a:pt x="2702254" y="2550629"/>
                  </a:lnTo>
                  <a:lnTo>
                    <a:pt x="2747989" y="2529738"/>
                  </a:lnTo>
                  <a:lnTo>
                    <a:pt x="2792870" y="2507362"/>
                  </a:lnTo>
                  <a:lnTo>
                    <a:pt x="2836974" y="2483738"/>
                  </a:lnTo>
                  <a:lnTo>
                    <a:pt x="2880382" y="2459103"/>
                  </a:lnTo>
                  <a:lnTo>
                    <a:pt x="2923172" y="2433692"/>
                  </a:lnTo>
                  <a:lnTo>
                    <a:pt x="2965422" y="2407743"/>
                  </a:lnTo>
                  <a:lnTo>
                    <a:pt x="3007211" y="2381490"/>
                  </a:lnTo>
                  <a:lnTo>
                    <a:pt x="3048618" y="2355171"/>
                  </a:lnTo>
                  <a:lnTo>
                    <a:pt x="3089722" y="2329021"/>
                  </a:lnTo>
                  <a:lnTo>
                    <a:pt x="3130601" y="2303278"/>
                  </a:lnTo>
                  <a:lnTo>
                    <a:pt x="3171334" y="2278177"/>
                  </a:lnTo>
                  <a:lnTo>
                    <a:pt x="3212001" y="2253955"/>
                  </a:lnTo>
                  <a:lnTo>
                    <a:pt x="3252678" y="2230847"/>
                  </a:lnTo>
                  <a:lnTo>
                    <a:pt x="3293446" y="2209091"/>
                  </a:lnTo>
                  <a:lnTo>
                    <a:pt x="3334383" y="2188922"/>
                  </a:lnTo>
                  <a:lnTo>
                    <a:pt x="3375568" y="2170577"/>
                  </a:lnTo>
                  <a:lnTo>
                    <a:pt x="3417079" y="2154293"/>
                  </a:lnTo>
                  <a:lnTo>
                    <a:pt x="3464016" y="2136818"/>
                  </a:lnTo>
                  <a:lnTo>
                    <a:pt x="3507904" y="2119854"/>
                  </a:lnTo>
                  <a:lnTo>
                    <a:pt x="3549314" y="2103472"/>
                  </a:lnTo>
                  <a:lnTo>
                    <a:pt x="3588816" y="2087746"/>
                  </a:lnTo>
                  <a:lnTo>
                    <a:pt x="3626978" y="2072749"/>
                  </a:lnTo>
                  <a:lnTo>
                    <a:pt x="3664373" y="2058553"/>
                  </a:lnTo>
                  <a:lnTo>
                    <a:pt x="3701568" y="2045232"/>
                  </a:lnTo>
                  <a:lnTo>
                    <a:pt x="3739135" y="2032858"/>
                  </a:lnTo>
                  <a:lnTo>
                    <a:pt x="3777644" y="2021503"/>
                  </a:lnTo>
                  <a:lnTo>
                    <a:pt x="3817664" y="2011242"/>
                  </a:lnTo>
                  <a:lnTo>
                    <a:pt x="3859765" y="2002146"/>
                  </a:lnTo>
                  <a:lnTo>
                    <a:pt x="3904517" y="1994289"/>
                  </a:lnTo>
                  <a:lnTo>
                    <a:pt x="3952491" y="1987744"/>
                  </a:lnTo>
                  <a:lnTo>
                    <a:pt x="4004256" y="1982583"/>
                  </a:lnTo>
                  <a:lnTo>
                    <a:pt x="4060382" y="1978879"/>
                  </a:lnTo>
                  <a:lnTo>
                    <a:pt x="4121440" y="1976705"/>
                  </a:lnTo>
                  <a:lnTo>
                    <a:pt x="4187999" y="1976134"/>
                  </a:lnTo>
                  <a:lnTo>
                    <a:pt x="4260629" y="1977238"/>
                  </a:lnTo>
                  <a:lnTo>
                    <a:pt x="4333683" y="1980339"/>
                  </a:lnTo>
                  <a:lnTo>
                    <a:pt x="4373594" y="1982839"/>
                  </a:lnTo>
                  <a:lnTo>
                    <a:pt x="4415576" y="1985931"/>
                  </a:lnTo>
                  <a:lnTo>
                    <a:pt x="4459493" y="1989583"/>
                  </a:lnTo>
                  <a:lnTo>
                    <a:pt x="4505207" y="1993763"/>
                  </a:lnTo>
                  <a:lnTo>
                    <a:pt x="4552581" y="1998440"/>
                  </a:lnTo>
                  <a:lnTo>
                    <a:pt x="4601477" y="2003582"/>
                  </a:lnTo>
                  <a:lnTo>
                    <a:pt x="4651758" y="2009158"/>
                  </a:lnTo>
                  <a:lnTo>
                    <a:pt x="4703287" y="2015136"/>
                  </a:lnTo>
                  <a:lnTo>
                    <a:pt x="4755927" y="2021485"/>
                  </a:lnTo>
                  <a:lnTo>
                    <a:pt x="4809539" y="2028173"/>
                  </a:lnTo>
                  <a:lnTo>
                    <a:pt x="4863987" y="2035169"/>
                  </a:lnTo>
                  <a:lnTo>
                    <a:pt x="4919132" y="2042441"/>
                  </a:lnTo>
                  <a:lnTo>
                    <a:pt x="4974839" y="2049957"/>
                  </a:lnTo>
                  <a:lnTo>
                    <a:pt x="5030969" y="2057687"/>
                  </a:lnTo>
                  <a:lnTo>
                    <a:pt x="5087384" y="2065597"/>
                  </a:lnTo>
                  <a:lnTo>
                    <a:pt x="5143949" y="2073658"/>
                  </a:lnTo>
                  <a:lnTo>
                    <a:pt x="5200524" y="2081837"/>
                  </a:lnTo>
                  <a:lnTo>
                    <a:pt x="5256974" y="2090103"/>
                  </a:lnTo>
                  <a:lnTo>
                    <a:pt x="5313159" y="2098425"/>
                  </a:lnTo>
                  <a:lnTo>
                    <a:pt x="5368944" y="2106770"/>
                  </a:lnTo>
                  <a:lnTo>
                    <a:pt x="5424190" y="2115107"/>
                  </a:lnTo>
                  <a:lnTo>
                    <a:pt x="5478761" y="2123406"/>
                  </a:lnTo>
                  <a:lnTo>
                    <a:pt x="5532518" y="2131633"/>
                  </a:lnTo>
                  <a:lnTo>
                    <a:pt x="5598362" y="2141769"/>
                  </a:lnTo>
                  <a:lnTo>
                    <a:pt x="5662452" y="2151684"/>
                  </a:lnTo>
                  <a:lnTo>
                    <a:pt x="5695796" y="2156862"/>
                  </a:lnTo>
                </a:path>
              </a:pathLst>
            </a:custGeom>
            <a:ln w="76199">
              <a:solidFill>
                <a:srgbClr val="FF595E"/>
              </a:solidFill>
            </a:ln>
          </p:spPr>
          <p:txBody>
            <a:bodyPr wrap="square" lIns="0" tIns="0" rIns="0" bIns="0" rtlCol="0"/>
            <a:lstStyle/>
            <a:p>
              <a:endParaRPr/>
            </a:p>
          </p:txBody>
        </p:sp>
        <p:sp>
          <p:nvSpPr>
            <p:cNvPr id="10" name="object 10"/>
            <p:cNvSpPr/>
            <p:nvPr/>
          </p:nvSpPr>
          <p:spPr>
            <a:xfrm>
              <a:off x="7285040" y="3202818"/>
              <a:ext cx="361315" cy="248920"/>
            </a:xfrm>
            <a:custGeom>
              <a:avLst/>
              <a:gdLst/>
              <a:ahLst/>
              <a:cxnLst/>
              <a:rect l="l" t="t" r="r" b="b"/>
              <a:pathLst>
                <a:path w="361315" h="248920">
                  <a:moveTo>
                    <a:pt x="0" y="248904"/>
                  </a:moveTo>
                  <a:lnTo>
                    <a:pt x="37569" y="0"/>
                  </a:lnTo>
                  <a:lnTo>
                    <a:pt x="360714" y="176064"/>
                  </a:lnTo>
                  <a:lnTo>
                    <a:pt x="0" y="248904"/>
                  </a:lnTo>
                  <a:close/>
                </a:path>
              </a:pathLst>
            </a:custGeom>
            <a:solidFill>
              <a:srgbClr val="FF595E"/>
            </a:solidFill>
          </p:spPr>
          <p:txBody>
            <a:bodyPr wrap="square" lIns="0" tIns="0" rIns="0" bIns="0" rtlCol="0"/>
            <a:lstStyle/>
            <a:p>
              <a:endParaRPr/>
            </a:p>
          </p:txBody>
        </p:sp>
        <p:sp>
          <p:nvSpPr>
            <p:cNvPr id="11" name="object 11"/>
            <p:cNvSpPr/>
            <p:nvPr/>
          </p:nvSpPr>
          <p:spPr>
            <a:xfrm>
              <a:off x="7285040" y="3202818"/>
              <a:ext cx="361315" cy="248920"/>
            </a:xfrm>
            <a:custGeom>
              <a:avLst/>
              <a:gdLst/>
              <a:ahLst/>
              <a:cxnLst/>
              <a:rect l="l" t="t" r="r" b="b"/>
              <a:pathLst>
                <a:path w="361315" h="248920">
                  <a:moveTo>
                    <a:pt x="0" y="248904"/>
                  </a:moveTo>
                  <a:lnTo>
                    <a:pt x="360714" y="176064"/>
                  </a:lnTo>
                  <a:lnTo>
                    <a:pt x="37569" y="0"/>
                  </a:lnTo>
                  <a:lnTo>
                    <a:pt x="0" y="248904"/>
                  </a:lnTo>
                  <a:close/>
                </a:path>
              </a:pathLst>
            </a:custGeom>
            <a:ln w="76199">
              <a:solidFill>
                <a:srgbClr val="FF595E"/>
              </a:solidFill>
            </a:ln>
          </p:spPr>
          <p:txBody>
            <a:bodyPr wrap="square" lIns="0" tIns="0" rIns="0" bIns="0" rtlCol="0"/>
            <a:lstStyle/>
            <a:p>
              <a:endParaRPr/>
            </a:p>
          </p:txBody>
        </p:sp>
        <p:sp>
          <p:nvSpPr>
            <p:cNvPr id="12" name="object 12"/>
            <p:cNvSpPr/>
            <p:nvPr/>
          </p:nvSpPr>
          <p:spPr>
            <a:xfrm>
              <a:off x="619650" y="205474"/>
              <a:ext cx="7905115" cy="4668520"/>
            </a:xfrm>
            <a:custGeom>
              <a:avLst/>
              <a:gdLst/>
              <a:ahLst/>
              <a:cxnLst/>
              <a:rect l="l" t="t" r="r" b="b"/>
              <a:pathLst>
                <a:path w="7905115" h="4668520">
                  <a:moveTo>
                    <a:pt x="0" y="0"/>
                  </a:moveTo>
                  <a:lnTo>
                    <a:pt x="7904699" y="0"/>
                  </a:lnTo>
                  <a:lnTo>
                    <a:pt x="7904699" y="4668299"/>
                  </a:lnTo>
                  <a:lnTo>
                    <a:pt x="0" y="4668299"/>
                  </a:lnTo>
                  <a:lnTo>
                    <a:pt x="0" y="0"/>
                  </a:lnTo>
                  <a:close/>
                </a:path>
              </a:pathLst>
            </a:custGeom>
            <a:ln w="19049">
              <a:solidFill>
                <a:srgbClr val="FFFFFF"/>
              </a:solidFill>
            </a:ln>
          </p:spPr>
          <p:txBody>
            <a:bodyPr wrap="square" lIns="0" tIns="0" rIns="0" bIns="0" rtlCol="0"/>
            <a:lstStyle/>
            <a:p>
              <a:endParaRPr/>
            </a:p>
          </p:txBody>
        </p:sp>
      </p:grpSp>
      <p:sp>
        <p:nvSpPr>
          <p:cNvPr id="13" name="object 1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1081741"/>
          </a:xfrm>
          <a:prstGeom prst="rect">
            <a:avLst/>
          </a:prstGeom>
        </p:spPr>
        <p:txBody>
          <a:bodyPr vert="horz" wrap="square" lIns="0" tIns="11772" rIns="0" bIns="0" rtlCol="0">
            <a:spAutoFit/>
          </a:bodyPr>
          <a:lstStyle/>
          <a:p>
            <a:pPr marL="17070">
              <a:spcBef>
                <a:spcPts val="92"/>
              </a:spcBef>
            </a:pPr>
            <a:r>
              <a:rPr lang="vi-VN" spc="-140" dirty="0"/>
              <a:t>CHIẾN LƯỢC </a:t>
            </a:r>
            <a:endParaRPr spc="-140" dirty="0"/>
          </a:p>
        </p:txBody>
      </p:sp>
      <p:sp>
        <p:nvSpPr>
          <p:cNvPr id="5" name="object 5"/>
          <p:cNvSpPr txBox="1"/>
          <p:nvPr/>
        </p:nvSpPr>
        <p:spPr>
          <a:xfrm>
            <a:off x="4351796" y="3353286"/>
            <a:ext cx="4445598" cy="1563850"/>
          </a:xfrm>
          <a:prstGeom prst="rect">
            <a:avLst/>
          </a:prstGeom>
        </p:spPr>
        <p:txBody>
          <a:bodyPr vert="horz" wrap="square" lIns="0" tIns="11772" rIns="0" bIns="0" rtlCol="0">
            <a:spAutoFit/>
          </a:bodyPr>
          <a:lstStyle/>
          <a:p>
            <a:pPr marL="11773" marR="4709" algn="just">
              <a:lnSpc>
                <a:spcPct val="114999"/>
              </a:lnSpc>
              <a:spcBef>
                <a:spcPts val="92"/>
              </a:spcBef>
            </a:pPr>
            <a:r>
              <a:rPr lang="vi-VN" sz="2225" i="1" spc="102" dirty="0">
                <a:solidFill>
                  <a:srgbClr val="FFFFFF"/>
                </a:solidFill>
                <a:latin typeface="Calibri"/>
                <a:cs typeface="Calibri"/>
              </a:rPr>
              <a:t>Một chiến lược hình mẫu cho việc phát triển sản phẩm qua các dòng sản phẩm và phân khúc thị trường.</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631438" y="3373544"/>
            <a:ext cx="1718167" cy="1648123"/>
            <a:chOff x="956148" y="2413448"/>
            <a:chExt cx="1853564" cy="1778000"/>
          </a:xfrm>
        </p:grpSpPr>
        <p:sp>
          <p:nvSpPr>
            <p:cNvPr id="8" name="object 8"/>
            <p:cNvSpPr/>
            <p:nvPr/>
          </p:nvSpPr>
          <p:spPr>
            <a:xfrm>
              <a:off x="1882762" y="2605399"/>
              <a:ext cx="0" cy="1393825"/>
            </a:xfrm>
            <a:custGeom>
              <a:avLst/>
              <a:gdLst/>
              <a:ahLst/>
              <a:cxnLst/>
              <a:rect l="l" t="t" r="r" b="b"/>
              <a:pathLst>
                <a:path h="1393825">
                  <a:moveTo>
                    <a:pt x="0" y="0"/>
                  </a:moveTo>
                  <a:lnTo>
                    <a:pt x="0" y="1393799"/>
                  </a:lnTo>
                </a:path>
              </a:pathLst>
            </a:custGeom>
            <a:ln w="38099">
              <a:solidFill>
                <a:srgbClr val="FF595E"/>
              </a:solidFill>
            </a:ln>
          </p:spPr>
          <p:txBody>
            <a:bodyPr wrap="square" lIns="0" tIns="0" rIns="0" bIns="0" rtlCol="0"/>
            <a:lstStyle/>
            <a:p>
              <a:endParaRPr/>
            </a:p>
          </p:txBody>
        </p:sp>
        <p:pic>
          <p:nvPicPr>
            <p:cNvPr id="9" name="object 9"/>
            <p:cNvPicPr/>
            <p:nvPr/>
          </p:nvPicPr>
          <p:blipFill>
            <a:blip r:embed="rId2" cstate="print"/>
            <a:stretch>
              <a:fillRect/>
            </a:stretch>
          </p:blipFill>
          <p:spPr>
            <a:xfrm>
              <a:off x="1800781" y="2413448"/>
              <a:ext cx="163962" cy="211001"/>
            </a:xfrm>
            <a:prstGeom prst="rect">
              <a:avLst/>
            </a:prstGeom>
          </p:spPr>
        </p:pic>
        <p:pic>
          <p:nvPicPr>
            <p:cNvPr id="10" name="object 10"/>
            <p:cNvPicPr/>
            <p:nvPr/>
          </p:nvPicPr>
          <p:blipFill>
            <a:blip r:embed="rId3" cstate="print"/>
            <a:stretch>
              <a:fillRect/>
            </a:stretch>
          </p:blipFill>
          <p:spPr>
            <a:xfrm>
              <a:off x="1800781" y="3980149"/>
              <a:ext cx="163962" cy="211001"/>
            </a:xfrm>
            <a:prstGeom prst="rect">
              <a:avLst/>
            </a:prstGeom>
          </p:spPr>
        </p:pic>
        <p:sp>
          <p:nvSpPr>
            <p:cNvPr id="11" name="object 11"/>
            <p:cNvSpPr/>
            <p:nvPr/>
          </p:nvSpPr>
          <p:spPr>
            <a:xfrm>
              <a:off x="1148098" y="3299299"/>
              <a:ext cx="1470025" cy="6350"/>
            </a:xfrm>
            <a:custGeom>
              <a:avLst/>
              <a:gdLst/>
              <a:ahLst/>
              <a:cxnLst/>
              <a:rect l="l" t="t" r="r" b="b"/>
              <a:pathLst>
                <a:path w="1470025" h="6350">
                  <a:moveTo>
                    <a:pt x="1469403" y="5949"/>
                  </a:moveTo>
                  <a:lnTo>
                    <a:pt x="0" y="0"/>
                  </a:lnTo>
                </a:path>
              </a:pathLst>
            </a:custGeom>
            <a:ln w="38099">
              <a:solidFill>
                <a:srgbClr val="FF595E"/>
              </a:solidFill>
            </a:ln>
          </p:spPr>
          <p:txBody>
            <a:bodyPr wrap="square" lIns="0" tIns="0" rIns="0" bIns="0" rtlCol="0"/>
            <a:lstStyle/>
            <a:p>
              <a:endParaRPr/>
            </a:p>
          </p:txBody>
        </p:sp>
        <p:pic>
          <p:nvPicPr>
            <p:cNvPr id="12" name="object 12"/>
            <p:cNvPicPr/>
            <p:nvPr/>
          </p:nvPicPr>
          <p:blipFill>
            <a:blip r:embed="rId4" cstate="print"/>
            <a:stretch>
              <a:fillRect/>
            </a:stretch>
          </p:blipFill>
          <p:spPr>
            <a:xfrm>
              <a:off x="2598197" y="3223268"/>
              <a:ext cx="211254" cy="163961"/>
            </a:xfrm>
            <a:prstGeom prst="rect">
              <a:avLst/>
            </a:prstGeom>
          </p:spPr>
        </p:pic>
        <p:pic>
          <p:nvPicPr>
            <p:cNvPr id="13" name="object 13"/>
            <p:cNvPicPr/>
            <p:nvPr/>
          </p:nvPicPr>
          <p:blipFill>
            <a:blip r:embed="rId5" cstate="print"/>
            <a:stretch>
              <a:fillRect/>
            </a:stretch>
          </p:blipFill>
          <p:spPr>
            <a:xfrm>
              <a:off x="956148" y="3217319"/>
              <a:ext cx="211254" cy="163960"/>
            </a:xfrm>
            <a:prstGeom prst="rect">
              <a:avLst/>
            </a:prstGeom>
          </p:spPr>
        </p:pic>
      </p:grpSp>
      <p:sp>
        <p:nvSpPr>
          <p:cNvPr id="14" name="object 14"/>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10" name="Group 9">
            <a:extLst>
              <a:ext uri="{FF2B5EF4-FFF2-40B4-BE49-F238E27FC236}">
                <a16:creationId xmlns:a16="http://schemas.microsoft.com/office/drawing/2014/main" id="{EBBD347A-A340-DC41-82E9-D6EDD8A7EDEA}"/>
              </a:ext>
            </a:extLst>
          </p:cNvPr>
          <p:cNvGrpSpPr/>
          <p:nvPr/>
        </p:nvGrpSpPr>
        <p:grpSpPr>
          <a:xfrm>
            <a:off x="2203156" y="1348296"/>
            <a:ext cx="5543561" cy="4343980"/>
            <a:chOff x="1572913" y="228600"/>
            <a:chExt cx="5980411" cy="4686299"/>
          </a:xfrm>
        </p:grpSpPr>
        <p:pic>
          <p:nvPicPr>
            <p:cNvPr id="2" name="object 2"/>
            <p:cNvPicPr/>
            <p:nvPr/>
          </p:nvPicPr>
          <p:blipFill>
            <a:blip r:embed="rId2" cstate="print"/>
            <a:stretch>
              <a:fillRect/>
            </a:stretch>
          </p:blipFill>
          <p:spPr>
            <a:xfrm>
              <a:off x="1590675" y="228600"/>
              <a:ext cx="5962649" cy="4686299"/>
            </a:xfrm>
            <a:prstGeom prst="rect">
              <a:avLst/>
            </a:prstGeom>
          </p:spPr>
        </p:pic>
        <p:sp>
          <p:nvSpPr>
            <p:cNvPr id="14" name="object 3">
              <a:extLst>
                <a:ext uri="{FF2B5EF4-FFF2-40B4-BE49-F238E27FC236}">
                  <a16:creationId xmlns:a16="http://schemas.microsoft.com/office/drawing/2014/main" id="{40F617FF-FFCF-3812-5D6F-4141F1A14A17}"/>
                </a:ext>
              </a:extLst>
            </p:cNvPr>
            <p:cNvSpPr txBox="1"/>
            <p:nvPr/>
          </p:nvSpPr>
          <p:spPr>
            <a:xfrm>
              <a:off x="2895600" y="361950"/>
              <a:ext cx="1409700" cy="78226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rgbClr val="F7DA65"/>
                  </a:solidFill>
                  <a:latin typeface="Arial"/>
                  <a:cs typeface="Arial"/>
                </a:rPr>
                <a:t>Sản phẩm</a:t>
              </a:r>
              <a:br>
                <a:rPr lang="vi-VN" sz="2318" spc="-140" dirty="0">
                  <a:solidFill>
                    <a:srgbClr val="F7DA65"/>
                  </a:solidFill>
                  <a:latin typeface="Arial"/>
                  <a:cs typeface="Arial"/>
                </a:rPr>
              </a:br>
              <a:r>
                <a:rPr lang="vi-VN" sz="2318" spc="-140" dirty="0">
                  <a:solidFill>
                    <a:srgbClr val="F7DA65"/>
                  </a:solidFill>
                  <a:latin typeface="Arial"/>
                  <a:cs typeface="Arial"/>
                </a:rPr>
                <a:t>có sẵn</a:t>
              </a:r>
              <a:endParaRPr sz="2318" spc="-140" dirty="0">
                <a:solidFill>
                  <a:srgbClr val="F7DA65"/>
                </a:solidFill>
                <a:latin typeface="Arial"/>
                <a:cs typeface="Arial"/>
              </a:endParaRPr>
            </a:p>
          </p:txBody>
        </p:sp>
        <p:sp>
          <p:nvSpPr>
            <p:cNvPr id="4" name="object 3">
              <a:extLst>
                <a:ext uri="{FF2B5EF4-FFF2-40B4-BE49-F238E27FC236}">
                  <a16:creationId xmlns:a16="http://schemas.microsoft.com/office/drawing/2014/main" id="{37F26A9E-9B90-F7C8-D3F8-8822D0AE2164}"/>
                </a:ext>
              </a:extLst>
            </p:cNvPr>
            <p:cNvSpPr txBox="1"/>
            <p:nvPr/>
          </p:nvSpPr>
          <p:spPr>
            <a:xfrm>
              <a:off x="5410200" y="373792"/>
              <a:ext cx="1409700" cy="78226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rgbClr val="F7DA65"/>
                  </a:solidFill>
                  <a:latin typeface="Arial"/>
                  <a:cs typeface="Arial"/>
                </a:rPr>
                <a:t>Sản phẩm</a:t>
              </a:r>
              <a:br>
                <a:rPr lang="vi-VN" sz="2318" spc="-140">
                  <a:solidFill>
                    <a:srgbClr val="F7DA65"/>
                  </a:solidFill>
                  <a:latin typeface="Arial"/>
                  <a:cs typeface="Arial"/>
                </a:rPr>
              </a:br>
              <a:r>
                <a:rPr lang="vi-VN" sz="2318" spc="-140">
                  <a:solidFill>
                    <a:srgbClr val="F7DA65"/>
                  </a:solidFill>
                  <a:latin typeface="Arial"/>
                  <a:cs typeface="Arial"/>
                </a:rPr>
                <a:t>mới</a:t>
              </a:r>
              <a:endParaRPr sz="2318" spc="-140" dirty="0">
                <a:solidFill>
                  <a:srgbClr val="F7DA65"/>
                </a:solidFill>
                <a:latin typeface="Arial"/>
                <a:cs typeface="Arial"/>
              </a:endParaRPr>
            </a:p>
          </p:txBody>
        </p:sp>
        <p:sp>
          <p:nvSpPr>
            <p:cNvPr id="5" name="object 3">
              <a:extLst>
                <a:ext uri="{FF2B5EF4-FFF2-40B4-BE49-F238E27FC236}">
                  <a16:creationId xmlns:a16="http://schemas.microsoft.com/office/drawing/2014/main" id="{E56CFD68-D12E-7584-8A7F-3F8FC7ADE46E}"/>
                </a:ext>
              </a:extLst>
            </p:cNvPr>
            <p:cNvSpPr txBox="1"/>
            <p:nvPr/>
          </p:nvSpPr>
          <p:spPr>
            <a:xfrm rot="16200000">
              <a:off x="1261254" y="3548647"/>
              <a:ext cx="1409700" cy="78226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rgbClr val="F7DA65"/>
                  </a:solidFill>
                  <a:latin typeface="Arial"/>
                  <a:cs typeface="Arial"/>
                </a:rPr>
                <a:t>Thị trường</a:t>
              </a:r>
              <a:br>
                <a:rPr lang="vi-VN" sz="2318" spc="-140" dirty="0">
                  <a:solidFill>
                    <a:srgbClr val="F7DA65"/>
                  </a:solidFill>
                  <a:latin typeface="Arial"/>
                  <a:cs typeface="Arial"/>
                </a:rPr>
              </a:br>
              <a:r>
                <a:rPr lang="vi-VN" sz="2318" spc="-140" dirty="0">
                  <a:solidFill>
                    <a:srgbClr val="F7DA65"/>
                  </a:solidFill>
                  <a:latin typeface="Arial"/>
                  <a:cs typeface="Arial"/>
                </a:rPr>
                <a:t>mới</a:t>
              </a:r>
              <a:endParaRPr sz="2318" spc="-140" dirty="0">
                <a:solidFill>
                  <a:srgbClr val="F7DA65"/>
                </a:solidFill>
                <a:latin typeface="Arial"/>
                <a:cs typeface="Arial"/>
              </a:endParaRPr>
            </a:p>
          </p:txBody>
        </p:sp>
        <p:sp>
          <p:nvSpPr>
            <p:cNvPr id="6" name="object 3">
              <a:extLst>
                <a:ext uri="{FF2B5EF4-FFF2-40B4-BE49-F238E27FC236}">
                  <a16:creationId xmlns:a16="http://schemas.microsoft.com/office/drawing/2014/main" id="{2749EB44-BDAB-FD01-CE79-84958A68C377}"/>
                </a:ext>
              </a:extLst>
            </p:cNvPr>
            <p:cNvSpPr txBox="1"/>
            <p:nvPr/>
          </p:nvSpPr>
          <p:spPr>
            <a:xfrm rot="16200000">
              <a:off x="1259196" y="1857865"/>
              <a:ext cx="1409700" cy="782265"/>
            </a:xfrm>
            <a:prstGeom prst="rect">
              <a:avLst/>
            </a:prstGeom>
            <a:solidFill>
              <a:schemeClr val="tx1"/>
            </a:solidFill>
          </p:spPr>
          <p:txBody>
            <a:bodyPr vert="horz" wrap="square" lIns="0" tIns="11772" rIns="0" bIns="0" rtlCol="0">
              <a:spAutoFit/>
            </a:bodyPr>
            <a:lstStyle/>
            <a:p>
              <a:pPr marL="11773" algn="ctr">
                <a:spcBef>
                  <a:spcPts val="92"/>
                </a:spcBef>
              </a:pPr>
              <a:r>
                <a:rPr lang="vi-VN" sz="2318" spc="-140" dirty="0">
                  <a:solidFill>
                    <a:srgbClr val="F7DA65"/>
                  </a:solidFill>
                  <a:latin typeface="Arial"/>
                  <a:cs typeface="Arial"/>
                </a:rPr>
                <a:t>Thị trường có sẵn</a:t>
              </a:r>
              <a:endParaRPr sz="2318" spc="-140" dirty="0">
                <a:solidFill>
                  <a:srgbClr val="F7DA65"/>
                </a:solidFill>
                <a:latin typeface="Arial"/>
                <a:cs typeface="Arial"/>
              </a:endParaRPr>
            </a:p>
          </p:txBody>
        </p:sp>
        <p:sp>
          <p:nvSpPr>
            <p:cNvPr id="15" name="object 3">
              <a:extLst>
                <a:ext uri="{FF2B5EF4-FFF2-40B4-BE49-F238E27FC236}">
                  <a16:creationId xmlns:a16="http://schemas.microsoft.com/office/drawing/2014/main" id="{7E271C6D-76FA-5238-1471-35F80FEFA493}"/>
                </a:ext>
              </a:extLst>
            </p:cNvPr>
            <p:cNvSpPr txBox="1"/>
            <p:nvPr/>
          </p:nvSpPr>
          <p:spPr>
            <a:xfrm>
              <a:off x="2899719" y="1547818"/>
              <a:ext cx="1477972" cy="628377"/>
            </a:xfrm>
            <a:prstGeom prst="rect">
              <a:avLst/>
            </a:prstGeom>
            <a:solidFill>
              <a:schemeClr val="tx1"/>
            </a:solidFill>
          </p:spPr>
          <p:txBody>
            <a:bodyPr vert="horz" wrap="square" lIns="0" tIns="11772" rIns="0" bIns="0" rtlCol="0">
              <a:spAutoFit/>
            </a:bodyPr>
            <a:lstStyle/>
            <a:p>
              <a:pPr marL="11773" algn="ctr">
                <a:spcBef>
                  <a:spcPts val="92"/>
                </a:spcBef>
              </a:pPr>
              <a:r>
                <a:rPr lang="vi-VN" sz="1854" spc="-140" dirty="0">
                  <a:solidFill>
                    <a:schemeClr val="bg1">
                      <a:lumMod val="65000"/>
                    </a:schemeClr>
                  </a:solidFill>
                  <a:latin typeface="Arial"/>
                  <a:cs typeface="Arial"/>
                </a:rPr>
                <a:t>Thâm nhập</a:t>
              </a:r>
              <a:br>
                <a:rPr lang="vi-VN" sz="1854" spc="-140" dirty="0">
                  <a:solidFill>
                    <a:schemeClr val="bg1">
                      <a:lumMod val="65000"/>
                    </a:schemeClr>
                  </a:solidFill>
                  <a:latin typeface="Arial"/>
                  <a:cs typeface="Arial"/>
                </a:rPr>
              </a:br>
              <a:r>
                <a:rPr lang="vi-VN" sz="1854" spc="-140" dirty="0">
                  <a:solidFill>
                    <a:schemeClr val="bg1">
                      <a:lumMod val="65000"/>
                    </a:schemeClr>
                  </a:solidFill>
                  <a:latin typeface="Arial"/>
                  <a:cs typeface="Arial"/>
                </a:rPr>
                <a:t>thị trường</a:t>
              </a:r>
              <a:endParaRPr sz="1854" spc="-140" dirty="0">
                <a:solidFill>
                  <a:schemeClr val="bg1">
                    <a:lumMod val="65000"/>
                  </a:schemeClr>
                </a:solidFill>
                <a:latin typeface="Arial"/>
                <a:cs typeface="Arial"/>
              </a:endParaRPr>
            </a:p>
          </p:txBody>
        </p:sp>
        <p:sp>
          <p:nvSpPr>
            <p:cNvPr id="7" name="object 3">
              <a:extLst>
                <a:ext uri="{FF2B5EF4-FFF2-40B4-BE49-F238E27FC236}">
                  <a16:creationId xmlns:a16="http://schemas.microsoft.com/office/drawing/2014/main" id="{8E919F37-E501-DA98-F4EE-FD0051C9042F}"/>
                </a:ext>
              </a:extLst>
            </p:cNvPr>
            <p:cNvSpPr txBox="1"/>
            <p:nvPr/>
          </p:nvSpPr>
          <p:spPr>
            <a:xfrm>
              <a:off x="5410200" y="1544147"/>
              <a:ext cx="1477972" cy="628377"/>
            </a:xfrm>
            <a:prstGeom prst="rect">
              <a:avLst/>
            </a:prstGeom>
            <a:solidFill>
              <a:schemeClr val="tx1"/>
            </a:solidFill>
          </p:spPr>
          <p:txBody>
            <a:bodyPr vert="horz" wrap="square" lIns="0" tIns="11772" rIns="0" bIns="0" rtlCol="0">
              <a:spAutoFit/>
            </a:bodyPr>
            <a:lstStyle/>
            <a:p>
              <a:pPr marL="11773" algn="ctr">
                <a:spcBef>
                  <a:spcPts val="92"/>
                </a:spcBef>
              </a:pPr>
              <a:r>
                <a:rPr lang="vi-VN" sz="1854" spc="-140" dirty="0">
                  <a:solidFill>
                    <a:schemeClr val="bg1">
                      <a:lumMod val="65000"/>
                    </a:schemeClr>
                  </a:solidFill>
                  <a:latin typeface="Arial"/>
                  <a:cs typeface="Arial"/>
                </a:rPr>
                <a:t>Phát triển</a:t>
              </a:r>
              <a:br>
                <a:rPr lang="vi-VN" sz="1854" spc="-140" dirty="0">
                  <a:solidFill>
                    <a:schemeClr val="bg1">
                      <a:lumMod val="65000"/>
                    </a:schemeClr>
                  </a:solidFill>
                  <a:latin typeface="Arial"/>
                  <a:cs typeface="Arial"/>
                </a:rPr>
              </a:br>
              <a:r>
                <a:rPr lang="vi-VN" sz="1854" spc="-140" dirty="0">
                  <a:solidFill>
                    <a:schemeClr val="bg1">
                      <a:lumMod val="65000"/>
                    </a:schemeClr>
                  </a:solidFill>
                  <a:latin typeface="Arial"/>
                  <a:cs typeface="Arial"/>
                </a:rPr>
                <a:t>sản phẩm</a:t>
              </a:r>
              <a:endParaRPr sz="1854" spc="-140" dirty="0">
                <a:solidFill>
                  <a:schemeClr val="bg1">
                    <a:lumMod val="65000"/>
                  </a:schemeClr>
                </a:solidFill>
                <a:latin typeface="Arial"/>
                <a:cs typeface="Arial"/>
              </a:endParaRPr>
            </a:p>
          </p:txBody>
        </p:sp>
        <p:sp>
          <p:nvSpPr>
            <p:cNvPr id="8" name="object 3">
              <a:extLst>
                <a:ext uri="{FF2B5EF4-FFF2-40B4-BE49-F238E27FC236}">
                  <a16:creationId xmlns:a16="http://schemas.microsoft.com/office/drawing/2014/main" id="{9113AE8F-9DAD-98C5-0B1A-5E70B5668D49}"/>
                </a:ext>
              </a:extLst>
            </p:cNvPr>
            <p:cNvSpPr txBox="1"/>
            <p:nvPr/>
          </p:nvSpPr>
          <p:spPr>
            <a:xfrm>
              <a:off x="2827328" y="3288233"/>
              <a:ext cx="1592272" cy="628377"/>
            </a:xfrm>
            <a:prstGeom prst="rect">
              <a:avLst/>
            </a:prstGeom>
            <a:solidFill>
              <a:schemeClr val="tx1"/>
            </a:solidFill>
          </p:spPr>
          <p:txBody>
            <a:bodyPr vert="horz" wrap="square" lIns="0" tIns="11772" rIns="0" bIns="0" rtlCol="0">
              <a:spAutoFit/>
            </a:bodyPr>
            <a:lstStyle/>
            <a:p>
              <a:pPr marL="11773" algn="ctr">
                <a:spcBef>
                  <a:spcPts val="92"/>
                </a:spcBef>
              </a:pPr>
              <a:r>
                <a:rPr lang="vi-VN" sz="1854" spc="-140" dirty="0">
                  <a:solidFill>
                    <a:schemeClr val="bg1">
                      <a:lumMod val="65000"/>
                    </a:schemeClr>
                  </a:solidFill>
                  <a:latin typeface="Arial"/>
                  <a:cs typeface="Arial"/>
                </a:rPr>
                <a:t>Phát triển</a:t>
              </a:r>
              <a:br>
                <a:rPr lang="vi-VN" sz="1854" spc="-140" dirty="0">
                  <a:solidFill>
                    <a:schemeClr val="bg1">
                      <a:lumMod val="65000"/>
                    </a:schemeClr>
                  </a:solidFill>
                  <a:latin typeface="Arial"/>
                  <a:cs typeface="Arial"/>
                </a:rPr>
              </a:br>
              <a:r>
                <a:rPr lang="vi-VN" sz="1854" spc="-140" dirty="0">
                  <a:solidFill>
                    <a:schemeClr val="bg1">
                      <a:lumMod val="65000"/>
                    </a:schemeClr>
                  </a:solidFill>
                  <a:latin typeface="Arial"/>
                  <a:cs typeface="Arial"/>
                </a:rPr>
                <a:t>thị trường</a:t>
              </a:r>
              <a:endParaRPr sz="1854" spc="-140" dirty="0">
                <a:solidFill>
                  <a:schemeClr val="bg1">
                    <a:lumMod val="65000"/>
                  </a:schemeClr>
                </a:solidFill>
                <a:latin typeface="Arial"/>
                <a:cs typeface="Arial"/>
              </a:endParaRPr>
            </a:p>
          </p:txBody>
        </p:sp>
        <p:sp>
          <p:nvSpPr>
            <p:cNvPr id="9" name="object 3">
              <a:extLst>
                <a:ext uri="{FF2B5EF4-FFF2-40B4-BE49-F238E27FC236}">
                  <a16:creationId xmlns:a16="http://schemas.microsoft.com/office/drawing/2014/main" id="{312860E3-14EF-DDDE-72DD-89B0E1CACFD4}"/>
                </a:ext>
              </a:extLst>
            </p:cNvPr>
            <p:cNvSpPr txBox="1"/>
            <p:nvPr/>
          </p:nvSpPr>
          <p:spPr>
            <a:xfrm>
              <a:off x="5196686" y="3312230"/>
              <a:ext cx="1905000" cy="320601"/>
            </a:xfrm>
            <a:prstGeom prst="rect">
              <a:avLst/>
            </a:prstGeom>
            <a:solidFill>
              <a:schemeClr val="tx1"/>
            </a:solidFill>
          </p:spPr>
          <p:txBody>
            <a:bodyPr vert="horz" wrap="square" lIns="0" tIns="11772" rIns="0" bIns="0" rtlCol="0">
              <a:spAutoFit/>
            </a:bodyPr>
            <a:lstStyle/>
            <a:p>
              <a:pPr marL="11773" algn="ctr">
                <a:spcBef>
                  <a:spcPts val="92"/>
                </a:spcBef>
              </a:pPr>
              <a:r>
                <a:rPr lang="vi-VN" sz="1854" spc="-140" dirty="0">
                  <a:solidFill>
                    <a:schemeClr val="bg1">
                      <a:lumMod val="65000"/>
                    </a:schemeClr>
                  </a:solidFill>
                  <a:latin typeface="Arial"/>
                  <a:cs typeface="Arial"/>
                </a:rPr>
                <a:t>Đa dạng hóa</a:t>
              </a:r>
              <a:endParaRPr sz="1854" spc="-140" dirty="0">
                <a:solidFill>
                  <a:schemeClr val="bg1">
                    <a:lumMod val="65000"/>
                  </a:schemeClr>
                </a:solidFill>
                <a:latin typeface="Arial"/>
                <a:cs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9966325" cy="7040563"/>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FF595E"/>
          </a:solidFill>
        </p:spPr>
        <p:txBody>
          <a:bodyPr wrap="square" lIns="0" tIns="0" rIns="0" bIns="0" rtlCol="0"/>
          <a:lstStyle/>
          <a:p>
            <a:endParaRPr/>
          </a:p>
        </p:txBody>
      </p:sp>
      <p:sp>
        <p:nvSpPr>
          <p:cNvPr id="3" name="object 3"/>
          <p:cNvSpPr/>
          <p:nvPr/>
        </p:nvSpPr>
        <p:spPr>
          <a:xfrm>
            <a:off x="1671440" y="2802686"/>
            <a:ext cx="6623688" cy="1435633"/>
          </a:xfrm>
          <a:custGeom>
            <a:avLst/>
            <a:gdLst/>
            <a:ahLst/>
            <a:cxnLst/>
            <a:rect l="l" t="t" r="r" b="b"/>
            <a:pathLst>
              <a:path w="7145655" h="1548764">
                <a:moveTo>
                  <a:pt x="0" y="0"/>
                </a:moveTo>
                <a:lnTo>
                  <a:pt x="7145399" y="0"/>
                </a:lnTo>
                <a:lnTo>
                  <a:pt x="7145399" y="1548299"/>
                </a:lnTo>
                <a:lnTo>
                  <a:pt x="0" y="1548299"/>
                </a:lnTo>
                <a:lnTo>
                  <a:pt x="0" y="0"/>
                </a:lnTo>
                <a:close/>
              </a:path>
            </a:pathLst>
          </a:custGeom>
          <a:ln w="9524">
            <a:solidFill>
              <a:srgbClr val="000000"/>
            </a:solidFill>
          </a:ln>
        </p:spPr>
        <p:txBody>
          <a:bodyPr wrap="square" lIns="0" tIns="0" rIns="0" bIns="0" rtlCol="0"/>
          <a:lstStyle/>
          <a:p>
            <a:endParaRPr/>
          </a:p>
        </p:txBody>
      </p:sp>
      <p:sp>
        <p:nvSpPr>
          <p:cNvPr id="4" name="object 4"/>
          <p:cNvSpPr txBox="1">
            <a:spLocks noGrp="1"/>
          </p:cNvSpPr>
          <p:nvPr>
            <p:ph type="title"/>
          </p:nvPr>
        </p:nvSpPr>
        <p:spPr>
          <a:xfrm>
            <a:off x="1937530" y="2825166"/>
            <a:ext cx="6091580" cy="1379715"/>
          </a:xfrm>
          <a:prstGeom prst="rect">
            <a:avLst/>
          </a:prstGeom>
        </p:spPr>
        <p:txBody>
          <a:bodyPr vert="horz" wrap="square" lIns="0" tIns="11772" rIns="0" bIns="0" rtlCol="0">
            <a:spAutoFit/>
          </a:bodyPr>
          <a:lstStyle/>
          <a:p>
            <a:pPr marL="11773" algn="ctr">
              <a:spcBef>
                <a:spcPts val="92"/>
              </a:spcBef>
            </a:pPr>
            <a:r>
              <a:rPr lang="vi-VN" sz="8899" spc="556" dirty="0">
                <a:solidFill>
                  <a:srgbClr val="000000"/>
                </a:solidFill>
                <a:latin typeface="Palatino Linotype"/>
                <a:cs typeface="Palatino Linotype"/>
              </a:rPr>
              <a:t>Kinh tế</a:t>
            </a:r>
            <a:endParaRPr sz="8899" dirty="0">
              <a:latin typeface="Palatino Linotype"/>
              <a:cs typeface="Palatino Linotyp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9966324" cy="7040563"/>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FF595E"/>
          </a:solidFill>
        </p:spPr>
        <p:txBody>
          <a:bodyPr wrap="square" lIns="0" tIns="0" rIns="0" bIns="0" rtlCol="0"/>
          <a:lstStyle/>
          <a:p>
            <a:endParaRPr/>
          </a:p>
        </p:txBody>
      </p:sp>
      <p:sp>
        <p:nvSpPr>
          <p:cNvPr id="3" name="object 3"/>
          <p:cNvSpPr/>
          <p:nvPr/>
        </p:nvSpPr>
        <p:spPr>
          <a:xfrm>
            <a:off x="2401835" y="2526262"/>
            <a:ext cx="5162744" cy="1988342"/>
          </a:xfrm>
          <a:custGeom>
            <a:avLst/>
            <a:gdLst/>
            <a:ahLst/>
            <a:cxnLst/>
            <a:rect l="l" t="t" r="r" b="b"/>
            <a:pathLst>
              <a:path w="5569584" h="2145029">
                <a:moveTo>
                  <a:pt x="0" y="0"/>
                </a:moveTo>
                <a:lnTo>
                  <a:pt x="5569499" y="0"/>
                </a:lnTo>
                <a:lnTo>
                  <a:pt x="5569499" y="2144699"/>
                </a:lnTo>
                <a:lnTo>
                  <a:pt x="0" y="2144699"/>
                </a:lnTo>
                <a:lnTo>
                  <a:pt x="0" y="0"/>
                </a:lnTo>
                <a:close/>
              </a:path>
            </a:pathLst>
          </a:custGeom>
          <a:ln w="9524">
            <a:solidFill>
              <a:srgbClr val="000000"/>
            </a:solidFill>
          </a:ln>
        </p:spPr>
        <p:txBody>
          <a:bodyPr wrap="square" lIns="0" tIns="0" rIns="0" bIns="0" rtlCol="0"/>
          <a:lstStyle/>
          <a:p>
            <a:endParaRPr/>
          </a:p>
        </p:txBody>
      </p:sp>
      <p:sp>
        <p:nvSpPr>
          <p:cNvPr id="4" name="object 4"/>
          <p:cNvSpPr txBox="1">
            <a:spLocks noGrp="1"/>
          </p:cNvSpPr>
          <p:nvPr>
            <p:ph type="title"/>
          </p:nvPr>
        </p:nvSpPr>
        <p:spPr>
          <a:xfrm>
            <a:off x="2722974" y="2561469"/>
            <a:ext cx="4521743" cy="1972335"/>
          </a:xfrm>
          <a:prstGeom prst="rect">
            <a:avLst/>
          </a:prstGeom>
        </p:spPr>
        <p:txBody>
          <a:bodyPr vert="horz" wrap="square" lIns="0" tIns="27075" rIns="0" bIns="0" rtlCol="0">
            <a:spAutoFit/>
          </a:bodyPr>
          <a:lstStyle/>
          <a:p>
            <a:pPr marL="234275" marR="4709" indent="-223093">
              <a:lnSpc>
                <a:spcPts val="7648"/>
              </a:lnSpc>
              <a:spcBef>
                <a:spcPts val="213"/>
              </a:spcBef>
            </a:pPr>
            <a:r>
              <a:rPr lang="vi-VN" sz="6396" spc="-319" dirty="0">
                <a:solidFill>
                  <a:srgbClr val="000000"/>
                </a:solidFill>
                <a:latin typeface="Palatino Linotype"/>
                <a:cs typeface="Palatino Linotype"/>
              </a:rPr>
              <a:t>Công nghệ</a:t>
            </a:r>
            <a:r>
              <a:rPr sz="6396" spc="181" dirty="0">
                <a:solidFill>
                  <a:srgbClr val="000000"/>
                </a:solidFill>
                <a:latin typeface="Palatino Linotype"/>
                <a:cs typeface="Palatino Linotype"/>
              </a:rPr>
              <a:t> </a:t>
            </a:r>
            <a:br>
              <a:rPr lang="vi-VN" sz="6396" spc="181" dirty="0">
                <a:solidFill>
                  <a:srgbClr val="000000"/>
                </a:solidFill>
                <a:latin typeface="Palatino Linotype"/>
                <a:cs typeface="Palatino Linotype"/>
              </a:rPr>
            </a:br>
            <a:r>
              <a:rPr sz="6396" spc="245" dirty="0">
                <a:solidFill>
                  <a:srgbClr val="000000"/>
                </a:solidFill>
                <a:latin typeface="Palatino Linotype"/>
                <a:cs typeface="Palatino Linotype"/>
              </a:rPr>
              <a:t>&amp;</a:t>
            </a:r>
            <a:r>
              <a:rPr sz="6396" spc="-74" dirty="0">
                <a:solidFill>
                  <a:srgbClr val="000000"/>
                </a:solidFill>
                <a:latin typeface="Palatino Linotype"/>
                <a:cs typeface="Palatino Linotype"/>
              </a:rPr>
              <a:t> </a:t>
            </a:r>
            <a:r>
              <a:rPr lang="vi-VN" sz="6396" spc="-74" dirty="0">
                <a:solidFill>
                  <a:srgbClr val="000000"/>
                </a:solidFill>
                <a:latin typeface="Palatino Linotype"/>
                <a:cs typeface="Palatino Linotype"/>
              </a:rPr>
              <a:t>Hệ thống</a:t>
            </a:r>
            <a:endParaRPr sz="6396" dirty="0">
              <a:latin typeface="Palatino Linotype"/>
              <a:cs typeface="Palatino Linotyp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6340755" cy="953359"/>
          </a:xfrm>
          <a:prstGeom prst="rect">
            <a:avLst/>
          </a:prstGeom>
        </p:spPr>
        <p:txBody>
          <a:bodyPr vert="horz" wrap="square" lIns="0" tIns="11772" rIns="0" bIns="0" rtlCol="0">
            <a:spAutoFit/>
          </a:bodyPr>
          <a:lstStyle/>
          <a:p>
            <a:pPr marL="7652">
              <a:spcBef>
                <a:spcPts val="92"/>
              </a:spcBef>
            </a:pPr>
            <a:r>
              <a:rPr lang="vi-VN" sz="6118" spc="-140" dirty="0"/>
              <a:t>BẬC CỦA ĐỘ LỚN</a:t>
            </a:r>
            <a:endParaRPr sz="6118" spc="-140" dirty="0"/>
          </a:p>
        </p:txBody>
      </p:sp>
      <p:sp>
        <p:nvSpPr>
          <p:cNvPr id="5" name="object 5"/>
          <p:cNvSpPr txBox="1">
            <a:spLocks noGrp="1"/>
          </p:cNvSpPr>
          <p:nvPr>
            <p:ph type="body" idx="1"/>
          </p:nvPr>
        </p:nvSpPr>
        <p:spPr>
          <a:xfrm>
            <a:off x="4301923" y="3158652"/>
            <a:ext cx="4425947" cy="2153836"/>
          </a:xfrm>
          <a:prstGeom prst="rect">
            <a:avLst/>
          </a:prstGeom>
        </p:spPr>
        <p:txBody>
          <a:bodyPr vert="horz" wrap="square" lIns="0" tIns="206409" rIns="0" bIns="0" rtlCol="0">
            <a:spAutoFit/>
          </a:bodyPr>
          <a:lstStyle/>
          <a:p>
            <a:pPr marL="61218" marR="4709">
              <a:lnSpc>
                <a:spcPct val="114999"/>
              </a:lnSpc>
              <a:spcBef>
                <a:spcPts val="92"/>
              </a:spcBef>
            </a:pPr>
            <a:r>
              <a:rPr lang="vi-VN" spc="46" dirty="0"/>
              <a:t>Khi so sánh 2 hệ số đo lường theo đường tuyến tính là không khả thi thì dùng những bước nhảy bội số của 10 cho phạm vi đo lường sẽ có ý nghĩa hơn.</a:t>
            </a:r>
            <a:endParaRPr spc="64"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767758" y="3528640"/>
            <a:ext cx="1463298" cy="1320264"/>
            <a:chOff x="1103212" y="2580762"/>
            <a:chExt cx="1578610" cy="1424305"/>
          </a:xfrm>
        </p:grpSpPr>
        <p:sp>
          <p:nvSpPr>
            <p:cNvPr id="8" name="object 8"/>
            <p:cNvSpPr/>
            <p:nvPr/>
          </p:nvSpPr>
          <p:spPr>
            <a:xfrm>
              <a:off x="1130287" y="2599812"/>
              <a:ext cx="1532255" cy="1383030"/>
            </a:xfrm>
            <a:custGeom>
              <a:avLst/>
              <a:gdLst/>
              <a:ahLst/>
              <a:cxnLst/>
              <a:rect l="l" t="t" r="r" b="b"/>
              <a:pathLst>
                <a:path w="1532255" h="1383029">
                  <a:moveTo>
                    <a:pt x="0" y="0"/>
                  </a:moveTo>
                  <a:lnTo>
                    <a:pt x="1532100" y="0"/>
                  </a:lnTo>
                  <a:lnTo>
                    <a:pt x="1532100" y="1382999"/>
                  </a:lnTo>
                  <a:lnTo>
                    <a:pt x="0" y="1382999"/>
                  </a:lnTo>
                  <a:lnTo>
                    <a:pt x="0" y="0"/>
                  </a:lnTo>
                  <a:close/>
                </a:path>
              </a:pathLst>
            </a:custGeom>
            <a:ln w="38099">
              <a:solidFill>
                <a:srgbClr val="FFFFFF"/>
              </a:solidFill>
            </a:ln>
          </p:spPr>
          <p:txBody>
            <a:bodyPr wrap="square" lIns="0" tIns="0" rIns="0" bIns="0" rtlCol="0"/>
            <a:lstStyle/>
            <a:p>
              <a:endParaRPr/>
            </a:p>
          </p:txBody>
        </p:sp>
        <p:sp>
          <p:nvSpPr>
            <p:cNvPr id="9" name="object 9"/>
            <p:cNvSpPr/>
            <p:nvPr/>
          </p:nvSpPr>
          <p:spPr>
            <a:xfrm>
              <a:off x="1103212" y="3738387"/>
              <a:ext cx="283845" cy="266700"/>
            </a:xfrm>
            <a:custGeom>
              <a:avLst/>
              <a:gdLst/>
              <a:ahLst/>
              <a:cxnLst/>
              <a:rect l="l" t="t" r="r" b="b"/>
              <a:pathLst>
                <a:path w="283844" h="266700">
                  <a:moveTo>
                    <a:pt x="283499" y="266399"/>
                  </a:moveTo>
                  <a:lnTo>
                    <a:pt x="0" y="266399"/>
                  </a:lnTo>
                  <a:lnTo>
                    <a:pt x="0" y="0"/>
                  </a:lnTo>
                  <a:lnTo>
                    <a:pt x="283499" y="0"/>
                  </a:lnTo>
                  <a:lnTo>
                    <a:pt x="283499" y="266399"/>
                  </a:lnTo>
                  <a:close/>
                </a:path>
              </a:pathLst>
            </a:custGeom>
            <a:solidFill>
              <a:srgbClr val="FF595E"/>
            </a:solidFill>
          </p:spPr>
          <p:txBody>
            <a:bodyPr wrap="square" lIns="0" tIns="0" rIns="0" bIns="0" rtlCol="0"/>
            <a:lstStyle/>
            <a:p>
              <a:endParaRPr/>
            </a:p>
          </p:txBody>
        </p:sp>
        <p:sp>
          <p:nvSpPr>
            <p:cNvPr id="10" name="object 10"/>
            <p:cNvSpPr/>
            <p:nvPr/>
          </p:nvSpPr>
          <p:spPr>
            <a:xfrm>
              <a:off x="1478374" y="2833366"/>
              <a:ext cx="952500" cy="862965"/>
            </a:xfrm>
            <a:custGeom>
              <a:avLst/>
              <a:gdLst/>
              <a:ahLst/>
              <a:cxnLst/>
              <a:rect l="l" t="t" r="r" b="b"/>
              <a:pathLst>
                <a:path w="952500" h="862964">
                  <a:moveTo>
                    <a:pt x="0" y="862558"/>
                  </a:moveTo>
                  <a:lnTo>
                    <a:pt x="952092" y="0"/>
                  </a:lnTo>
                </a:path>
              </a:pathLst>
            </a:custGeom>
            <a:ln w="19049">
              <a:solidFill>
                <a:srgbClr val="B7B7B7"/>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2399816" y="2765797"/>
              <a:ext cx="104244" cy="100412"/>
            </a:xfrm>
            <a:prstGeom prst="rect">
              <a:avLst/>
            </a:prstGeom>
          </p:spPr>
        </p:pic>
      </p:grpSp>
      <p:sp>
        <p:nvSpPr>
          <p:cNvPr id="12" name="object 12"/>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6" name="Group 5">
            <a:extLst>
              <a:ext uri="{FF2B5EF4-FFF2-40B4-BE49-F238E27FC236}">
                <a16:creationId xmlns:a16="http://schemas.microsoft.com/office/drawing/2014/main" id="{5EF7EC92-3DFB-FD7B-168B-9BBD96A3D153}"/>
              </a:ext>
            </a:extLst>
          </p:cNvPr>
          <p:cNvGrpSpPr/>
          <p:nvPr/>
        </p:nvGrpSpPr>
        <p:grpSpPr>
          <a:xfrm>
            <a:off x="1096506" y="1841478"/>
            <a:ext cx="7773313" cy="3357609"/>
            <a:chOff x="379062" y="760650"/>
            <a:chExt cx="8385874" cy="3622200"/>
          </a:xfrm>
        </p:grpSpPr>
        <p:pic>
          <p:nvPicPr>
            <p:cNvPr id="2" name="object 2"/>
            <p:cNvPicPr/>
            <p:nvPr/>
          </p:nvPicPr>
          <p:blipFill>
            <a:blip r:embed="rId2" cstate="print"/>
            <a:stretch>
              <a:fillRect/>
            </a:stretch>
          </p:blipFill>
          <p:spPr>
            <a:xfrm>
              <a:off x="379062" y="760650"/>
              <a:ext cx="8385874" cy="3622200"/>
            </a:xfrm>
            <a:prstGeom prst="rect">
              <a:avLst/>
            </a:prstGeom>
          </p:spPr>
        </p:pic>
        <p:sp>
          <p:nvSpPr>
            <p:cNvPr id="4" name="object 3">
              <a:extLst>
                <a:ext uri="{FF2B5EF4-FFF2-40B4-BE49-F238E27FC236}">
                  <a16:creationId xmlns:a16="http://schemas.microsoft.com/office/drawing/2014/main" id="{09DA62AE-A715-E715-22B9-FC4ECA9C904C}"/>
                </a:ext>
              </a:extLst>
            </p:cNvPr>
            <p:cNvSpPr txBox="1"/>
            <p:nvPr/>
          </p:nvSpPr>
          <p:spPr>
            <a:xfrm>
              <a:off x="1676400" y="1352550"/>
              <a:ext cx="1295401" cy="610479"/>
            </a:xfrm>
            <a:prstGeom prst="rect">
              <a:avLst/>
            </a:prstGeom>
            <a:solidFill>
              <a:schemeClr val="tx1"/>
            </a:solidFill>
          </p:spPr>
          <p:txBody>
            <a:bodyPr vert="horz" wrap="square" lIns="0" tIns="11772" rIns="0" bIns="0" rtlCol="0">
              <a:spAutoFit/>
            </a:bodyPr>
            <a:lstStyle/>
            <a:p>
              <a:pPr marL="11773" algn="ctr">
                <a:spcBef>
                  <a:spcPts val="92"/>
                </a:spcBef>
              </a:pPr>
              <a:r>
                <a:rPr lang="vi-VN" b="1" spc="-140" dirty="0">
                  <a:solidFill>
                    <a:schemeClr val="bg1">
                      <a:lumMod val="95000"/>
                    </a:schemeClr>
                  </a:solidFill>
                  <a:latin typeface="Arial"/>
                  <a:cs typeface="Arial"/>
                </a:rPr>
                <a:t>BIỂU THỊ</a:t>
              </a:r>
              <a:br>
                <a:rPr lang="vi-VN" b="1" spc="-140" dirty="0">
                  <a:solidFill>
                    <a:schemeClr val="bg1">
                      <a:lumMod val="95000"/>
                    </a:schemeClr>
                  </a:solidFill>
                  <a:latin typeface="Arial"/>
                  <a:cs typeface="Arial"/>
                </a:rPr>
              </a:br>
              <a:r>
                <a:rPr lang="vi-VN" b="1" spc="-140" dirty="0">
                  <a:solidFill>
                    <a:schemeClr val="bg1">
                      <a:lumMod val="95000"/>
                    </a:schemeClr>
                  </a:solidFill>
                  <a:latin typeface="Arial"/>
                  <a:cs typeface="Arial"/>
                </a:rPr>
                <a:t>TUYẾT TÍNH</a:t>
              </a:r>
              <a:endParaRPr b="1" spc="-140" dirty="0">
                <a:solidFill>
                  <a:schemeClr val="bg1">
                    <a:lumMod val="95000"/>
                  </a:schemeClr>
                </a:solidFill>
                <a:latin typeface="Arial"/>
                <a:cs typeface="Arial"/>
              </a:endParaRPr>
            </a:p>
          </p:txBody>
        </p:sp>
        <p:sp>
          <p:nvSpPr>
            <p:cNvPr id="5" name="object 3">
              <a:extLst>
                <a:ext uri="{FF2B5EF4-FFF2-40B4-BE49-F238E27FC236}">
                  <a16:creationId xmlns:a16="http://schemas.microsoft.com/office/drawing/2014/main" id="{DB7B2403-C6F6-52D6-DA13-F3C1C7EE9620}"/>
                </a:ext>
              </a:extLst>
            </p:cNvPr>
            <p:cNvSpPr txBox="1"/>
            <p:nvPr/>
          </p:nvSpPr>
          <p:spPr>
            <a:xfrm>
              <a:off x="5486400" y="1352550"/>
              <a:ext cx="1295401" cy="610479"/>
            </a:xfrm>
            <a:prstGeom prst="rect">
              <a:avLst/>
            </a:prstGeom>
            <a:solidFill>
              <a:schemeClr val="tx1"/>
            </a:solidFill>
          </p:spPr>
          <p:txBody>
            <a:bodyPr vert="horz" wrap="square" lIns="0" tIns="11772" rIns="0" bIns="0" rtlCol="0">
              <a:spAutoFit/>
            </a:bodyPr>
            <a:lstStyle/>
            <a:p>
              <a:pPr marL="11773" algn="ctr">
                <a:spcBef>
                  <a:spcPts val="92"/>
                </a:spcBef>
              </a:pPr>
              <a:r>
                <a:rPr lang="vi-VN" b="1" spc="-140" dirty="0">
                  <a:solidFill>
                    <a:schemeClr val="bg1">
                      <a:lumMod val="95000"/>
                    </a:schemeClr>
                  </a:solidFill>
                  <a:latin typeface="Arial"/>
                  <a:cs typeface="Arial"/>
                </a:rPr>
                <a:t>BIỂU THỊ</a:t>
              </a:r>
              <a:br>
                <a:rPr lang="vi-VN" b="1" spc="-140" dirty="0">
                  <a:solidFill>
                    <a:schemeClr val="bg1">
                      <a:lumMod val="95000"/>
                    </a:schemeClr>
                  </a:solidFill>
                  <a:latin typeface="Arial"/>
                  <a:cs typeface="Arial"/>
                </a:rPr>
              </a:br>
              <a:r>
                <a:rPr lang="vi-VN" b="1" spc="-140" dirty="0">
                  <a:solidFill>
                    <a:schemeClr val="bg1">
                      <a:lumMod val="95000"/>
                    </a:schemeClr>
                  </a:solidFill>
                  <a:latin typeface="Arial"/>
                  <a:cs typeface="Arial"/>
                </a:rPr>
                <a:t>BỘI SỐ</a:t>
              </a:r>
              <a:endParaRPr b="1" spc="-140" dirty="0">
                <a:solidFill>
                  <a:schemeClr val="bg1">
                    <a:lumMod val="95000"/>
                  </a:schemeClr>
                </a:solidFill>
                <a:latin typeface="Arial"/>
                <a:cs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238457" y="1577597"/>
            <a:ext cx="7489541" cy="949199"/>
          </a:xfrm>
          <a:prstGeom prst="rect">
            <a:avLst/>
          </a:prstGeom>
        </p:spPr>
        <p:txBody>
          <a:bodyPr vert="horz" wrap="square" lIns="0" tIns="35905" rIns="0" bIns="0" rtlCol="0">
            <a:spAutoFit/>
          </a:bodyPr>
          <a:lstStyle/>
          <a:p>
            <a:pPr marL="79465">
              <a:spcBef>
                <a:spcPts val="283"/>
              </a:spcBef>
            </a:pPr>
            <a:r>
              <a:rPr lang="vi-VN" sz="5933" dirty="0"/>
              <a:t>CẢI TIẾN X 10 LẦN</a:t>
            </a:r>
            <a:endParaRPr sz="5933" dirty="0"/>
          </a:p>
        </p:txBody>
      </p:sp>
      <p:sp>
        <p:nvSpPr>
          <p:cNvPr id="5" name="object 5"/>
          <p:cNvSpPr txBox="1">
            <a:spLocks noGrp="1"/>
          </p:cNvSpPr>
          <p:nvPr>
            <p:ph type="body" idx="1"/>
          </p:nvPr>
        </p:nvSpPr>
        <p:spPr>
          <a:xfrm>
            <a:off x="4301926" y="3158652"/>
            <a:ext cx="4354200" cy="2153836"/>
          </a:xfrm>
          <a:prstGeom prst="rect">
            <a:avLst/>
          </a:prstGeom>
        </p:spPr>
        <p:txBody>
          <a:bodyPr vert="horz" wrap="square" lIns="0" tIns="206409" rIns="0" bIns="0" rtlCol="0">
            <a:spAutoFit/>
          </a:bodyPr>
          <a:lstStyle/>
          <a:p>
            <a:pPr marL="61218" marR="4709">
              <a:lnSpc>
                <a:spcPct val="114999"/>
              </a:lnSpc>
              <a:spcBef>
                <a:spcPts val="92"/>
              </a:spcBef>
            </a:pPr>
            <a:r>
              <a:rPr lang="vi-VN" spc="-10" dirty="0"/>
              <a:t>Sử dụng các công nghệ mới phải đem lại 10 lần lợi ích so với các công nghệ tiền nhiệm hoặc các công nghệ có thể thay thế để có được sự chấp nhận rộng rãi</a:t>
            </a:r>
            <a:endParaRPr spc="-10"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7786692" y="1717321"/>
            <a:ext cx="792358" cy="753636"/>
          </a:xfrm>
          <a:prstGeom prst="rect">
            <a:avLst/>
          </a:prstGeom>
        </p:spPr>
      </p:pic>
      <p:grpSp>
        <p:nvGrpSpPr>
          <p:cNvPr id="8" name="object 8"/>
          <p:cNvGrpSpPr/>
          <p:nvPr/>
        </p:nvGrpSpPr>
        <p:grpSpPr>
          <a:xfrm>
            <a:off x="1917150" y="3057622"/>
            <a:ext cx="1146622" cy="1728763"/>
            <a:chOff x="1264376" y="2072625"/>
            <a:chExt cx="1236980" cy="1864995"/>
          </a:xfrm>
        </p:grpSpPr>
        <p:sp>
          <p:nvSpPr>
            <p:cNvPr id="9" name="object 9"/>
            <p:cNvSpPr/>
            <p:nvPr/>
          </p:nvSpPr>
          <p:spPr>
            <a:xfrm>
              <a:off x="1278642" y="2839671"/>
              <a:ext cx="1208405" cy="1083945"/>
            </a:xfrm>
            <a:custGeom>
              <a:avLst/>
              <a:gdLst/>
              <a:ahLst/>
              <a:cxnLst/>
              <a:rect l="l" t="t" r="r" b="b"/>
              <a:pathLst>
                <a:path w="1208405" h="1083945">
                  <a:moveTo>
                    <a:pt x="977371" y="1083897"/>
                  </a:moveTo>
                  <a:lnTo>
                    <a:pt x="230726" y="1083897"/>
                  </a:lnTo>
                  <a:lnTo>
                    <a:pt x="0" y="414011"/>
                  </a:lnTo>
                  <a:lnTo>
                    <a:pt x="604048" y="0"/>
                  </a:lnTo>
                  <a:lnTo>
                    <a:pt x="1208097" y="414011"/>
                  </a:lnTo>
                  <a:lnTo>
                    <a:pt x="977371" y="1083897"/>
                  </a:lnTo>
                  <a:close/>
                </a:path>
              </a:pathLst>
            </a:custGeom>
            <a:solidFill>
              <a:srgbClr val="434343"/>
            </a:solidFill>
          </p:spPr>
          <p:txBody>
            <a:bodyPr wrap="square" lIns="0" tIns="0" rIns="0" bIns="0" rtlCol="0"/>
            <a:lstStyle/>
            <a:p>
              <a:endParaRPr/>
            </a:p>
          </p:txBody>
        </p:sp>
        <p:sp>
          <p:nvSpPr>
            <p:cNvPr id="10" name="object 10"/>
            <p:cNvSpPr/>
            <p:nvPr/>
          </p:nvSpPr>
          <p:spPr>
            <a:xfrm>
              <a:off x="1278664" y="2839799"/>
              <a:ext cx="1208405" cy="1083945"/>
            </a:xfrm>
            <a:custGeom>
              <a:avLst/>
              <a:gdLst/>
              <a:ahLst/>
              <a:cxnLst/>
              <a:rect l="l" t="t" r="r" b="b"/>
              <a:pathLst>
                <a:path w="1208405" h="1083945">
                  <a:moveTo>
                    <a:pt x="604031" y="561000"/>
                  </a:moveTo>
                  <a:lnTo>
                    <a:pt x="604031" y="0"/>
                  </a:lnTo>
                </a:path>
                <a:path w="1208405" h="1083945">
                  <a:moveTo>
                    <a:pt x="606600" y="566482"/>
                  </a:moveTo>
                  <a:lnTo>
                    <a:pt x="0" y="414082"/>
                  </a:lnTo>
                </a:path>
                <a:path w="1208405" h="1083945">
                  <a:moveTo>
                    <a:pt x="611702" y="569231"/>
                  </a:moveTo>
                  <a:lnTo>
                    <a:pt x="977402" y="1083431"/>
                  </a:lnTo>
                </a:path>
                <a:path w="1208405" h="1083945">
                  <a:moveTo>
                    <a:pt x="606629" y="563707"/>
                  </a:moveTo>
                  <a:lnTo>
                    <a:pt x="230729" y="1083307"/>
                  </a:lnTo>
                </a:path>
                <a:path w="1208405" h="1083945">
                  <a:moveTo>
                    <a:pt x="595090" y="575992"/>
                  </a:moveTo>
                  <a:lnTo>
                    <a:pt x="1208290" y="413692"/>
                  </a:lnTo>
                </a:path>
              </a:pathLst>
            </a:custGeom>
            <a:ln w="28574">
              <a:solidFill>
                <a:srgbClr val="666666"/>
              </a:solidFill>
            </a:ln>
          </p:spPr>
          <p:txBody>
            <a:bodyPr wrap="square" lIns="0" tIns="0" rIns="0" bIns="0" rtlCol="0"/>
            <a:lstStyle/>
            <a:p>
              <a:endParaRPr/>
            </a:p>
          </p:txBody>
        </p:sp>
        <p:sp>
          <p:nvSpPr>
            <p:cNvPr id="11" name="object 11"/>
            <p:cNvSpPr/>
            <p:nvPr/>
          </p:nvSpPr>
          <p:spPr>
            <a:xfrm>
              <a:off x="1477449" y="2091675"/>
              <a:ext cx="859155" cy="1742439"/>
            </a:xfrm>
            <a:custGeom>
              <a:avLst/>
              <a:gdLst/>
              <a:ahLst/>
              <a:cxnLst/>
              <a:rect l="l" t="t" r="r" b="b"/>
              <a:pathLst>
                <a:path w="859155" h="1742439">
                  <a:moveTo>
                    <a:pt x="644799" y="1681199"/>
                  </a:moveTo>
                  <a:lnTo>
                    <a:pt x="858774" y="1218324"/>
                  </a:lnTo>
                  <a:lnTo>
                    <a:pt x="408999" y="0"/>
                  </a:lnTo>
                  <a:lnTo>
                    <a:pt x="0" y="1215649"/>
                  </a:lnTo>
                  <a:lnTo>
                    <a:pt x="83499" y="1742374"/>
                  </a:lnTo>
                  <a:lnTo>
                    <a:pt x="644799" y="1681199"/>
                  </a:lnTo>
                  <a:close/>
                </a:path>
              </a:pathLst>
            </a:custGeom>
            <a:ln w="38099">
              <a:solidFill>
                <a:srgbClr val="FF595E"/>
              </a:solidFill>
            </a:ln>
          </p:spPr>
          <p:txBody>
            <a:bodyPr wrap="square" lIns="0" tIns="0" rIns="0" bIns="0" rtlCol="0"/>
            <a:lstStyle/>
            <a:p>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9744" y="2339520"/>
            <a:ext cx="6863254" cy="2244390"/>
          </a:xfrm>
          <a:prstGeom prst="rect">
            <a:avLst/>
          </a:prstGeom>
        </p:spPr>
        <p:txBody>
          <a:bodyPr vert="horz" wrap="square" lIns="0" tIns="11772" rIns="0" bIns="0" rtlCol="0">
            <a:spAutoFit/>
          </a:bodyPr>
          <a:lstStyle/>
          <a:p>
            <a:pPr marL="11773" marR="4709" indent="-7064" algn="ctr">
              <a:lnSpc>
                <a:spcPct val="114999"/>
              </a:lnSpc>
              <a:spcBef>
                <a:spcPts val="92"/>
              </a:spcBef>
            </a:pPr>
            <a:r>
              <a:rPr sz="2503" i="1" dirty="0">
                <a:solidFill>
                  <a:srgbClr val="B7B7B7"/>
                </a:solidFill>
              </a:rPr>
              <a:t>“</a:t>
            </a:r>
            <a:r>
              <a:rPr lang="vi-VN" sz="2503" i="1" dirty="0">
                <a:solidFill>
                  <a:srgbClr val="B7B7B7"/>
                </a:solidFill>
              </a:rPr>
              <a:t>Thông thường, một công nghệ độc quyền cần phải tốt hơn ít nhất 10 lần so với công nghệ có thể hoán đổi tương ướng trong một khía cạnh quan trọng nhất định để tạo ra lợi thế độc quyền</a:t>
            </a:r>
            <a:r>
              <a:rPr sz="2503" i="1" spc="-10" dirty="0">
                <a:solidFill>
                  <a:srgbClr val="B7B7B7"/>
                </a:solidFill>
              </a:rPr>
              <a:t>.”</a:t>
            </a:r>
            <a:endParaRPr sz="2503" dirty="0"/>
          </a:p>
          <a:p>
            <a:pPr marL="4120" algn="ctr">
              <a:spcBef>
                <a:spcPts val="441"/>
              </a:spcBef>
            </a:pPr>
            <a:r>
              <a:rPr sz="2688" spc="-755" dirty="0">
                <a:solidFill>
                  <a:srgbClr val="FF595E"/>
                </a:solidFill>
              </a:rPr>
              <a:t>—</a:t>
            </a:r>
            <a:r>
              <a:rPr sz="2688" spc="-421" dirty="0">
                <a:solidFill>
                  <a:srgbClr val="FF595E"/>
                </a:solidFill>
              </a:rPr>
              <a:t>PETER</a:t>
            </a:r>
            <a:r>
              <a:rPr sz="2688" spc="-176" dirty="0">
                <a:solidFill>
                  <a:srgbClr val="FF595E"/>
                </a:solidFill>
              </a:rPr>
              <a:t> </a:t>
            </a:r>
            <a:r>
              <a:rPr sz="2688" spc="-329" dirty="0">
                <a:solidFill>
                  <a:srgbClr val="FF595E"/>
                </a:solidFill>
              </a:rPr>
              <a:t>THIEL</a:t>
            </a:r>
            <a:endParaRPr sz="2688"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1081741"/>
          </a:xfrm>
          <a:prstGeom prst="rect">
            <a:avLst/>
          </a:prstGeom>
        </p:spPr>
        <p:txBody>
          <a:bodyPr vert="horz" wrap="square" lIns="0" tIns="11772" rIns="0" bIns="0" rtlCol="0">
            <a:spAutoFit/>
          </a:bodyPr>
          <a:lstStyle/>
          <a:p>
            <a:pPr marL="17070">
              <a:spcBef>
                <a:spcPts val="92"/>
              </a:spcBef>
            </a:pPr>
            <a:r>
              <a:rPr lang="vi-VN" spc="-140" dirty="0"/>
              <a:t>MẠNG LƯỚI</a:t>
            </a:r>
            <a:endParaRPr spc="-140" dirty="0"/>
          </a:p>
        </p:txBody>
      </p:sp>
      <p:sp>
        <p:nvSpPr>
          <p:cNvPr id="5" name="object 5"/>
          <p:cNvSpPr txBox="1"/>
          <p:nvPr/>
        </p:nvSpPr>
        <p:spPr>
          <a:xfrm>
            <a:off x="4351796" y="3353289"/>
            <a:ext cx="4445598"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Đây là 1 hiện tượng mà khi mỗi người dùng mới của mạng lưới sẽ đem lại giá trị và tiện ích gấp bội.</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843272" y="3557313"/>
            <a:ext cx="1383246" cy="1343808"/>
            <a:chOff x="1184677" y="2611694"/>
            <a:chExt cx="1492250" cy="1449705"/>
          </a:xfrm>
        </p:grpSpPr>
        <p:sp>
          <p:nvSpPr>
            <p:cNvPr id="8" name="object 8"/>
            <p:cNvSpPr/>
            <p:nvPr/>
          </p:nvSpPr>
          <p:spPr>
            <a:xfrm>
              <a:off x="1184668" y="2611704"/>
              <a:ext cx="432434" cy="1449705"/>
            </a:xfrm>
            <a:custGeom>
              <a:avLst/>
              <a:gdLst/>
              <a:ahLst/>
              <a:cxnLst/>
              <a:rect l="l" t="t" r="r" b="b"/>
              <a:pathLst>
                <a:path w="432434" h="1449704">
                  <a:moveTo>
                    <a:pt x="431507" y="216331"/>
                  </a:moveTo>
                  <a:lnTo>
                    <a:pt x="427012" y="168363"/>
                  </a:lnTo>
                  <a:lnTo>
                    <a:pt x="411949" y="122123"/>
                  </a:lnTo>
                  <a:lnTo>
                    <a:pt x="386105" y="79489"/>
                  </a:lnTo>
                  <a:lnTo>
                    <a:pt x="356870" y="48869"/>
                  </a:lnTo>
                  <a:lnTo>
                    <a:pt x="322529" y="25031"/>
                  </a:lnTo>
                  <a:lnTo>
                    <a:pt x="284149" y="8559"/>
                  </a:lnTo>
                  <a:lnTo>
                    <a:pt x="242773" y="38"/>
                  </a:lnTo>
                  <a:lnTo>
                    <a:pt x="200367" y="0"/>
                  </a:lnTo>
                  <a:lnTo>
                    <a:pt x="158953" y="8318"/>
                  </a:lnTo>
                  <a:lnTo>
                    <a:pt x="119722" y="24625"/>
                  </a:lnTo>
                  <a:lnTo>
                    <a:pt x="83845" y="48590"/>
                  </a:lnTo>
                  <a:lnTo>
                    <a:pt x="48374" y="84963"/>
                  </a:lnTo>
                  <a:lnTo>
                    <a:pt x="22555" y="127012"/>
                  </a:lnTo>
                  <a:lnTo>
                    <a:pt x="6616" y="172897"/>
                  </a:lnTo>
                  <a:lnTo>
                    <a:pt x="787" y="220751"/>
                  </a:lnTo>
                  <a:lnTo>
                    <a:pt x="5295" y="268719"/>
                  </a:lnTo>
                  <a:lnTo>
                    <a:pt x="20358" y="314947"/>
                  </a:lnTo>
                  <a:lnTo>
                    <a:pt x="46202" y="357593"/>
                  </a:lnTo>
                  <a:lnTo>
                    <a:pt x="81026" y="392887"/>
                  </a:lnTo>
                  <a:lnTo>
                    <a:pt x="121653" y="418198"/>
                  </a:lnTo>
                  <a:lnTo>
                    <a:pt x="166281" y="433336"/>
                  </a:lnTo>
                  <a:lnTo>
                    <a:pt x="213093" y="438124"/>
                  </a:lnTo>
                  <a:lnTo>
                    <a:pt x="260261" y="432371"/>
                  </a:lnTo>
                  <a:lnTo>
                    <a:pt x="305981" y="415886"/>
                  </a:lnTo>
                  <a:lnTo>
                    <a:pt x="348449" y="388493"/>
                  </a:lnTo>
                  <a:lnTo>
                    <a:pt x="383921" y="352120"/>
                  </a:lnTo>
                  <a:lnTo>
                    <a:pt x="409740" y="310057"/>
                  </a:lnTo>
                  <a:lnTo>
                    <a:pt x="425678" y="264185"/>
                  </a:lnTo>
                  <a:lnTo>
                    <a:pt x="431507" y="216331"/>
                  </a:lnTo>
                  <a:close/>
                </a:path>
                <a:path w="432434" h="1449704">
                  <a:moveTo>
                    <a:pt x="432308" y="1210818"/>
                  </a:moveTo>
                  <a:lnTo>
                    <a:pt x="424027" y="1168819"/>
                  </a:lnTo>
                  <a:lnTo>
                    <a:pt x="407873" y="1129677"/>
                  </a:lnTo>
                  <a:lnTo>
                    <a:pt x="384416" y="1094460"/>
                  </a:lnTo>
                  <a:lnTo>
                    <a:pt x="354253" y="1064260"/>
                  </a:lnTo>
                  <a:lnTo>
                    <a:pt x="318731" y="1040612"/>
                  </a:lnTo>
                  <a:lnTo>
                    <a:pt x="279603" y="1024547"/>
                  </a:lnTo>
                  <a:lnTo>
                    <a:pt x="238074" y="1016419"/>
                  </a:lnTo>
                  <a:lnTo>
                    <a:pt x="195300" y="1016571"/>
                  </a:lnTo>
                  <a:lnTo>
                    <a:pt x="146291" y="1027379"/>
                  </a:lnTo>
                  <a:lnTo>
                    <a:pt x="102362" y="1048334"/>
                  </a:lnTo>
                  <a:lnTo>
                    <a:pt x="64693" y="1078001"/>
                  </a:lnTo>
                  <a:lnTo>
                    <a:pt x="34442" y="1114958"/>
                  </a:lnTo>
                  <a:lnTo>
                    <a:pt x="12801" y="1157770"/>
                  </a:lnTo>
                  <a:lnTo>
                    <a:pt x="927" y="1205001"/>
                  </a:lnTo>
                  <a:lnTo>
                    <a:pt x="0" y="1255217"/>
                  </a:lnTo>
                  <a:lnTo>
                    <a:pt x="10490" y="1304264"/>
                  </a:lnTo>
                  <a:lnTo>
                    <a:pt x="31140" y="1348143"/>
                  </a:lnTo>
                  <a:lnTo>
                    <a:pt x="60528" y="1385722"/>
                  </a:lnTo>
                  <a:lnTo>
                    <a:pt x="97231" y="1415796"/>
                  </a:lnTo>
                  <a:lnTo>
                    <a:pt x="139827" y="1437233"/>
                  </a:lnTo>
                  <a:lnTo>
                    <a:pt x="186893" y="1448841"/>
                  </a:lnTo>
                  <a:lnTo>
                    <a:pt x="237007" y="1449463"/>
                  </a:lnTo>
                  <a:lnTo>
                    <a:pt x="286016" y="1438656"/>
                  </a:lnTo>
                  <a:lnTo>
                    <a:pt x="329946" y="1417701"/>
                  </a:lnTo>
                  <a:lnTo>
                    <a:pt x="367614" y="1388033"/>
                  </a:lnTo>
                  <a:lnTo>
                    <a:pt x="397852" y="1351076"/>
                  </a:lnTo>
                  <a:lnTo>
                    <a:pt x="419506" y="1308265"/>
                  </a:lnTo>
                  <a:lnTo>
                    <a:pt x="431380" y="1261033"/>
                  </a:lnTo>
                  <a:lnTo>
                    <a:pt x="432308" y="1210818"/>
                  </a:lnTo>
                  <a:close/>
                </a:path>
              </a:pathLst>
            </a:custGeom>
            <a:solidFill>
              <a:srgbClr val="FFFFFF"/>
            </a:solidFill>
          </p:spPr>
          <p:txBody>
            <a:bodyPr wrap="square" lIns="0" tIns="0" rIns="0" bIns="0" rtlCol="0"/>
            <a:lstStyle/>
            <a:p>
              <a:endParaRPr/>
            </a:p>
          </p:txBody>
        </p:sp>
        <p:sp>
          <p:nvSpPr>
            <p:cNvPr id="9" name="object 9"/>
            <p:cNvSpPr/>
            <p:nvPr/>
          </p:nvSpPr>
          <p:spPr>
            <a:xfrm>
              <a:off x="2232348" y="3132598"/>
              <a:ext cx="434975" cy="435609"/>
            </a:xfrm>
            <a:custGeom>
              <a:avLst/>
              <a:gdLst/>
              <a:ahLst/>
              <a:cxnLst/>
              <a:rect l="l" t="t" r="r" b="b"/>
              <a:pathLst>
                <a:path w="434975" h="435610">
                  <a:moveTo>
                    <a:pt x="217349" y="434999"/>
                  </a:moveTo>
                  <a:lnTo>
                    <a:pt x="167513" y="429255"/>
                  </a:lnTo>
                  <a:lnTo>
                    <a:pt x="121764" y="412893"/>
                  </a:lnTo>
                  <a:lnTo>
                    <a:pt x="81408" y="387217"/>
                  </a:lnTo>
                  <a:lnTo>
                    <a:pt x="47749" y="353535"/>
                  </a:lnTo>
                  <a:lnTo>
                    <a:pt x="22091" y="313151"/>
                  </a:lnTo>
                  <a:lnTo>
                    <a:pt x="5740" y="267370"/>
                  </a:lnTo>
                  <a:lnTo>
                    <a:pt x="0" y="217499"/>
                  </a:lnTo>
                  <a:lnTo>
                    <a:pt x="5740" y="167629"/>
                  </a:lnTo>
                  <a:lnTo>
                    <a:pt x="22091" y="121848"/>
                  </a:lnTo>
                  <a:lnTo>
                    <a:pt x="47749" y="81464"/>
                  </a:lnTo>
                  <a:lnTo>
                    <a:pt x="81408" y="47782"/>
                  </a:lnTo>
                  <a:lnTo>
                    <a:pt x="121764" y="22106"/>
                  </a:lnTo>
                  <a:lnTo>
                    <a:pt x="167513" y="5744"/>
                  </a:lnTo>
                  <a:lnTo>
                    <a:pt x="217349" y="0"/>
                  </a:lnTo>
                  <a:lnTo>
                    <a:pt x="259950" y="4217"/>
                  </a:lnTo>
                  <a:lnTo>
                    <a:pt x="300526" y="16556"/>
                  </a:lnTo>
                  <a:lnTo>
                    <a:pt x="337935" y="36542"/>
                  </a:lnTo>
                  <a:lnTo>
                    <a:pt x="371039" y="63704"/>
                  </a:lnTo>
                  <a:lnTo>
                    <a:pt x="398182" y="96830"/>
                  </a:lnTo>
                  <a:lnTo>
                    <a:pt x="418155" y="134266"/>
                  </a:lnTo>
                  <a:lnTo>
                    <a:pt x="430485" y="174869"/>
                  </a:lnTo>
                  <a:lnTo>
                    <a:pt x="434699" y="217499"/>
                  </a:lnTo>
                  <a:lnTo>
                    <a:pt x="428959" y="267370"/>
                  </a:lnTo>
                  <a:lnTo>
                    <a:pt x="412608" y="313151"/>
                  </a:lnTo>
                  <a:lnTo>
                    <a:pt x="386950" y="353535"/>
                  </a:lnTo>
                  <a:lnTo>
                    <a:pt x="353291" y="387217"/>
                  </a:lnTo>
                  <a:lnTo>
                    <a:pt x="312934" y="412893"/>
                  </a:lnTo>
                  <a:lnTo>
                    <a:pt x="267186" y="429255"/>
                  </a:lnTo>
                  <a:lnTo>
                    <a:pt x="217349" y="434999"/>
                  </a:lnTo>
                  <a:close/>
                </a:path>
              </a:pathLst>
            </a:custGeom>
            <a:solidFill>
              <a:srgbClr val="FF595E"/>
            </a:solidFill>
          </p:spPr>
          <p:txBody>
            <a:bodyPr wrap="square" lIns="0" tIns="0" rIns="0" bIns="0" rtlCol="0"/>
            <a:lstStyle/>
            <a:p>
              <a:endParaRPr/>
            </a:p>
          </p:txBody>
        </p:sp>
        <p:sp>
          <p:nvSpPr>
            <p:cNvPr id="10" name="object 10"/>
            <p:cNvSpPr/>
            <p:nvPr/>
          </p:nvSpPr>
          <p:spPr>
            <a:xfrm>
              <a:off x="2232348" y="3132598"/>
              <a:ext cx="434975" cy="435609"/>
            </a:xfrm>
            <a:custGeom>
              <a:avLst/>
              <a:gdLst/>
              <a:ahLst/>
              <a:cxnLst/>
              <a:rect l="l" t="t" r="r" b="b"/>
              <a:pathLst>
                <a:path w="434975" h="435610">
                  <a:moveTo>
                    <a:pt x="0" y="217499"/>
                  </a:moveTo>
                  <a:lnTo>
                    <a:pt x="5740" y="167629"/>
                  </a:lnTo>
                  <a:lnTo>
                    <a:pt x="22091" y="121848"/>
                  </a:lnTo>
                  <a:lnTo>
                    <a:pt x="47749" y="81464"/>
                  </a:lnTo>
                  <a:lnTo>
                    <a:pt x="81408" y="47782"/>
                  </a:lnTo>
                  <a:lnTo>
                    <a:pt x="121764" y="22106"/>
                  </a:lnTo>
                  <a:lnTo>
                    <a:pt x="167513" y="5744"/>
                  </a:lnTo>
                  <a:lnTo>
                    <a:pt x="217349" y="0"/>
                  </a:lnTo>
                  <a:lnTo>
                    <a:pt x="259950" y="4217"/>
                  </a:lnTo>
                  <a:lnTo>
                    <a:pt x="300526" y="16556"/>
                  </a:lnTo>
                  <a:lnTo>
                    <a:pt x="337935" y="36542"/>
                  </a:lnTo>
                  <a:lnTo>
                    <a:pt x="371039" y="63704"/>
                  </a:lnTo>
                  <a:lnTo>
                    <a:pt x="398182" y="96830"/>
                  </a:lnTo>
                  <a:lnTo>
                    <a:pt x="418155" y="134266"/>
                  </a:lnTo>
                  <a:lnTo>
                    <a:pt x="430485" y="174869"/>
                  </a:lnTo>
                  <a:lnTo>
                    <a:pt x="434699" y="217499"/>
                  </a:lnTo>
                  <a:lnTo>
                    <a:pt x="428959" y="267370"/>
                  </a:lnTo>
                  <a:lnTo>
                    <a:pt x="412608" y="313151"/>
                  </a:lnTo>
                  <a:lnTo>
                    <a:pt x="386950" y="353535"/>
                  </a:lnTo>
                  <a:lnTo>
                    <a:pt x="353291" y="387217"/>
                  </a:lnTo>
                  <a:lnTo>
                    <a:pt x="312934" y="412893"/>
                  </a:lnTo>
                  <a:lnTo>
                    <a:pt x="267186" y="429255"/>
                  </a:lnTo>
                  <a:lnTo>
                    <a:pt x="217349" y="434999"/>
                  </a:lnTo>
                  <a:lnTo>
                    <a:pt x="167513" y="429255"/>
                  </a:lnTo>
                  <a:lnTo>
                    <a:pt x="121764" y="412893"/>
                  </a:lnTo>
                  <a:lnTo>
                    <a:pt x="81408" y="387217"/>
                  </a:lnTo>
                  <a:lnTo>
                    <a:pt x="47749" y="353535"/>
                  </a:lnTo>
                  <a:lnTo>
                    <a:pt x="22091" y="313151"/>
                  </a:lnTo>
                  <a:lnTo>
                    <a:pt x="5740" y="267370"/>
                  </a:lnTo>
                  <a:lnTo>
                    <a:pt x="0" y="217499"/>
                  </a:lnTo>
                  <a:close/>
                </a:path>
              </a:pathLst>
            </a:custGeom>
            <a:ln w="19049">
              <a:solidFill>
                <a:srgbClr val="FF595E"/>
              </a:solidFill>
            </a:ln>
          </p:spPr>
          <p:txBody>
            <a:bodyPr wrap="square" lIns="0" tIns="0" rIns="0" bIns="0" rtlCol="0"/>
            <a:lstStyle/>
            <a:p>
              <a:endParaRPr/>
            </a:p>
          </p:txBody>
        </p:sp>
        <p:sp>
          <p:nvSpPr>
            <p:cNvPr id="11" name="object 11"/>
            <p:cNvSpPr/>
            <p:nvPr/>
          </p:nvSpPr>
          <p:spPr>
            <a:xfrm>
              <a:off x="1614547" y="2852086"/>
              <a:ext cx="681990" cy="970915"/>
            </a:xfrm>
            <a:custGeom>
              <a:avLst/>
              <a:gdLst/>
              <a:ahLst/>
              <a:cxnLst/>
              <a:rect l="l" t="t" r="r" b="b"/>
              <a:pathLst>
                <a:path w="681989" h="970914">
                  <a:moveTo>
                    <a:pt x="0" y="0"/>
                  </a:moveTo>
                  <a:lnTo>
                    <a:pt x="681599" y="344099"/>
                  </a:lnTo>
                </a:path>
                <a:path w="681989" h="970914">
                  <a:moveTo>
                    <a:pt x="2430" y="970428"/>
                  </a:moveTo>
                  <a:lnTo>
                    <a:pt x="681330" y="651828"/>
                  </a:lnTo>
                </a:path>
              </a:pathLst>
            </a:custGeom>
            <a:ln w="38099">
              <a:solidFill>
                <a:srgbClr val="FFFFFF"/>
              </a:solidFill>
              <a:prstDash val="lgDash"/>
            </a:ln>
          </p:spPr>
          <p:txBody>
            <a:bodyPr wrap="square" lIns="0" tIns="0" rIns="0" bIns="0" rtlCol="0"/>
            <a:lstStyle/>
            <a:p>
              <a:endParaRPr/>
            </a:p>
          </p:txBody>
        </p:sp>
        <p:sp>
          <p:nvSpPr>
            <p:cNvPr id="12" name="object 12"/>
            <p:cNvSpPr/>
            <p:nvPr/>
          </p:nvSpPr>
          <p:spPr>
            <a:xfrm>
              <a:off x="1374277" y="3048664"/>
              <a:ext cx="5715" cy="579755"/>
            </a:xfrm>
            <a:custGeom>
              <a:avLst/>
              <a:gdLst/>
              <a:ahLst/>
              <a:cxnLst/>
              <a:rect l="l" t="t" r="r" b="b"/>
              <a:pathLst>
                <a:path w="5715" h="579754">
                  <a:moveTo>
                    <a:pt x="5699" y="579599"/>
                  </a:moveTo>
                  <a:lnTo>
                    <a:pt x="0" y="0"/>
                  </a:lnTo>
                </a:path>
              </a:pathLst>
            </a:custGeom>
            <a:ln w="38099">
              <a:solidFill>
                <a:srgbClr val="FFFFFF"/>
              </a:solidFill>
            </a:ln>
          </p:spPr>
          <p:txBody>
            <a:bodyPr wrap="square" lIns="0" tIns="0" rIns="0" bIns="0" rtlCol="0"/>
            <a:lstStyle/>
            <a:p>
              <a:endParaRPr/>
            </a:p>
          </p:txBody>
        </p:sp>
      </p:grpSp>
      <p:sp>
        <p:nvSpPr>
          <p:cNvPr id="13" name="object 13"/>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6" name="Group 5">
            <a:extLst>
              <a:ext uri="{FF2B5EF4-FFF2-40B4-BE49-F238E27FC236}">
                <a16:creationId xmlns:a16="http://schemas.microsoft.com/office/drawing/2014/main" id="{56A62D9D-DBEF-0AE8-C24E-D5FDB3A03619}"/>
              </a:ext>
            </a:extLst>
          </p:cNvPr>
          <p:cNvGrpSpPr/>
          <p:nvPr/>
        </p:nvGrpSpPr>
        <p:grpSpPr>
          <a:xfrm>
            <a:off x="1560507" y="1277657"/>
            <a:ext cx="6845317" cy="4485248"/>
            <a:chOff x="879624" y="152400"/>
            <a:chExt cx="7384749" cy="4838700"/>
          </a:xfrm>
        </p:grpSpPr>
        <p:pic>
          <p:nvPicPr>
            <p:cNvPr id="2" name="object 2"/>
            <p:cNvPicPr/>
            <p:nvPr/>
          </p:nvPicPr>
          <p:blipFill>
            <a:blip r:embed="rId2" cstate="print"/>
            <a:stretch>
              <a:fillRect/>
            </a:stretch>
          </p:blipFill>
          <p:spPr>
            <a:xfrm>
              <a:off x="879624" y="152400"/>
              <a:ext cx="7384749" cy="4838700"/>
            </a:xfrm>
            <a:prstGeom prst="rect">
              <a:avLst/>
            </a:prstGeom>
          </p:spPr>
        </p:pic>
        <p:sp>
          <p:nvSpPr>
            <p:cNvPr id="4" name="object 3">
              <a:extLst>
                <a:ext uri="{FF2B5EF4-FFF2-40B4-BE49-F238E27FC236}">
                  <a16:creationId xmlns:a16="http://schemas.microsoft.com/office/drawing/2014/main" id="{AFF1403E-100A-64F6-BB17-F1268A65AA0A}"/>
                </a:ext>
              </a:extLst>
            </p:cNvPr>
            <p:cNvSpPr txBox="1"/>
            <p:nvPr/>
          </p:nvSpPr>
          <p:spPr>
            <a:xfrm>
              <a:off x="1600200" y="4324350"/>
              <a:ext cx="4267200" cy="320601"/>
            </a:xfrm>
            <a:prstGeom prst="rect">
              <a:avLst/>
            </a:prstGeom>
            <a:solidFill>
              <a:schemeClr val="tx1"/>
            </a:solidFill>
          </p:spPr>
          <p:txBody>
            <a:bodyPr vert="horz" wrap="square" lIns="0" tIns="11772" rIns="0" bIns="0" rtlCol="0">
              <a:spAutoFit/>
            </a:bodyPr>
            <a:lstStyle/>
            <a:p>
              <a:pPr marL="11773" algn="ctr">
                <a:spcBef>
                  <a:spcPts val="92"/>
                </a:spcBef>
              </a:pPr>
              <a:r>
                <a:rPr lang="vi-VN" sz="1854" i="1" spc="-140" dirty="0">
                  <a:solidFill>
                    <a:schemeClr val="bg1">
                      <a:lumMod val="65000"/>
                    </a:schemeClr>
                  </a:solidFill>
                  <a:latin typeface="Arial"/>
                  <a:cs typeface="Arial"/>
                </a:rPr>
                <a:t>CÁC ĐIỂM THIẾT BỊ TRONG MẠNG LƯỚI</a:t>
              </a:r>
              <a:endParaRPr sz="1854" i="1" spc="-140" dirty="0">
                <a:solidFill>
                  <a:schemeClr val="bg1">
                    <a:lumMod val="65000"/>
                  </a:schemeClr>
                </a:solidFill>
                <a:latin typeface="Arial"/>
                <a:cs typeface="Arial"/>
              </a:endParaRPr>
            </a:p>
          </p:txBody>
        </p:sp>
        <p:sp>
          <p:nvSpPr>
            <p:cNvPr id="5" name="object 3">
              <a:extLst>
                <a:ext uri="{FF2B5EF4-FFF2-40B4-BE49-F238E27FC236}">
                  <a16:creationId xmlns:a16="http://schemas.microsoft.com/office/drawing/2014/main" id="{964D79A5-C8BB-8C54-842B-CF29D497DC6E}"/>
                </a:ext>
              </a:extLst>
            </p:cNvPr>
            <p:cNvSpPr txBox="1"/>
            <p:nvPr/>
          </p:nvSpPr>
          <p:spPr>
            <a:xfrm rot="16200000">
              <a:off x="846103" y="2335250"/>
              <a:ext cx="1828802" cy="320601"/>
            </a:xfrm>
            <a:prstGeom prst="rect">
              <a:avLst/>
            </a:prstGeom>
            <a:solidFill>
              <a:schemeClr val="tx1"/>
            </a:solidFill>
          </p:spPr>
          <p:txBody>
            <a:bodyPr vert="horz" wrap="square" lIns="0" tIns="11772" rIns="0" bIns="0" rtlCol="0">
              <a:spAutoFit/>
            </a:bodyPr>
            <a:lstStyle/>
            <a:p>
              <a:pPr marL="11773" algn="ctr">
                <a:spcBef>
                  <a:spcPts val="92"/>
                </a:spcBef>
              </a:pPr>
              <a:r>
                <a:rPr lang="vi-VN" sz="1854" i="1" spc="-140">
                  <a:solidFill>
                    <a:schemeClr val="bg1">
                      <a:lumMod val="65000"/>
                    </a:schemeClr>
                  </a:solidFill>
                  <a:latin typeface="Arial"/>
                  <a:cs typeface="Arial"/>
                </a:rPr>
                <a:t>KẾT NỐI</a:t>
              </a:r>
              <a:endParaRPr sz="1854" i="1" spc="-140" dirty="0">
                <a:solidFill>
                  <a:schemeClr val="bg1">
                    <a:lumMod val="65000"/>
                  </a:schemeClr>
                </a:solidFill>
                <a:latin typeface="Arial"/>
                <a:cs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1081741"/>
          </a:xfrm>
          <a:prstGeom prst="rect">
            <a:avLst/>
          </a:prstGeom>
        </p:spPr>
        <p:txBody>
          <a:bodyPr vert="horz" wrap="square" lIns="0" tIns="11772" rIns="0" bIns="0" rtlCol="0">
            <a:spAutoFit/>
          </a:bodyPr>
          <a:lstStyle/>
          <a:p>
            <a:pPr marL="17070">
              <a:spcBef>
                <a:spcPts val="92"/>
              </a:spcBef>
            </a:pPr>
            <a:r>
              <a:rPr lang="vi-VN" spc="-140" dirty="0"/>
              <a:t>TỈ LỆ HỦY BỎ</a:t>
            </a:r>
            <a:endParaRPr spc="-140" dirty="0"/>
          </a:p>
        </p:txBody>
      </p:sp>
      <p:sp>
        <p:nvSpPr>
          <p:cNvPr id="5" name="object 5"/>
          <p:cNvSpPr txBox="1"/>
          <p:nvPr/>
        </p:nvSpPr>
        <p:spPr>
          <a:xfrm>
            <a:off x="4351791" y="3565191"/>
            <a:ext cx="4376078" cy="776180"/>
          </a:xfrm>
          <a:prstGeom prst="rect">
            <a:avLst/>
          </a:prstGeom>
        </p:spPr>
        <p:txBody>
          <a:bodyPr vert="horz" wrap="square" lIns="0" tIns="11772" rIns="0" bIns="0" rtlCol="0">
            <a:spAutoFit/>
          </a:bodyPr>
          <a:lstStyle/>
          <a:p>
            <a:pPr marL="11773" marR="4709">
              <a:lnSpc>
                <a:spcPct val="114999"/>
              </a:lnSpc>
              <a:spcBef>
                <a:spcPts val="92"/>
              </a:spcBef>
            </a:pPr>
            <a:r>
              <a:rPr lang="vi-VN" sz="2225" i="1" spc="84">
                <a:solidFill>
                  <a:srgbClr val="FFFFFF"/>
                </a:solidFill>
                <a:latin typeface="Calibri"/>
                <a:cs typeface="Calibri"/>
              </a:rPr>
              <a:t>Tỉ lệ phần trăm người dùng rời bỏ sản phẩm/dịch vụ</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585161" y="3307296"/>
            <a:ext cx="1810581" cy="1892398"/>
            <a:chOff x="906225" y="2341975"/>
            <a:chExt cx="1953260" cy="2041525"/>
          </a:xfrm>
        </p:grpSpPr>
        <p:pic>
          <p:nvPicPr>
            <p:cNvPr id="8" name="object 8"/>
            <p:cNvPicPr/>
            <p:nvPr/>
          </p:nvPicPr>
          <p:blipFill>
            <a:blip r:embed="rId2" cstate="print"/>
            <a:stretch>
              <a:fillRect/>
            </a:stretch>
          </p:blipFill>
          <p:spPr>
            <a:xfrm>
              <a:off x="906225" y="2341975"/>
              <a:ext cx="1953149" cy="2041424"/>
            </a:xfrm>
            <a:prstGeom prst="rect">
              <a:avLst/>
            </a:prstGeom>
          </p:spPr>
        </p:pic>
        <p:sp>
          <p:nvSpPr>
            <p:cNvPr id="9" name="object 9"/>
            <p:cNvSpPr/>
            <p:nvPr/>
          </p:nvSpPr>
          <p:spPr>
            <a:xfrm>
              <a:off x="1093935" y="2533780"/>
              <a:ext cx="1469390" cy="394335"/>
            </a:xfrm>
            <a:custGeom>
              <a:avLst/>
              <a:gdLst/>
              <a:ahLst/>
              <a:cxnLst/>
              <a:rect l="l" t="t" r="r" b="b"/>
              <a:pathLst>
                <a:path w="1469389" h="394335">
                  <a:moveTo>
                    <a:pt x="734549" y="394199"/>
                  </a:moveTo>
                  <a:lnTo>
                    <a:pt x="663807" y="393297"/>
                  </a:lnTo>
                  <a:lnTo>
                    <a:pt x="594968" y="390645"/>
                  </a:lnTo>
                  <a:lnTo>
                    <a:pt x="528339" y="386327"/>
                  </a:lnTo>
                  <a:lnTo>
                    <a:pt x="464228" y="380424"/>
                  </a:lnTo>
                  <a:lnTo>
                    <a:pt x="402943" y="373019"/>
                  </a:lnTo>
                  <a:lnTo>
                    <a:pt x="344792" y="364196"/>
                  </a:lnTo>
                  <a:lnTo>
                    <a:pt x="290082" y="354036"/>
                  </a:lnTo>
                  <a:lnTo>
                    <a:pt x="239122" y="342622"/>
                  </a:lnTo>
                  <a:lnTo>
                    <a:pt x="192219" y="330036"/>
                  </a:lnTo>
                  <a:lnTo>
                    <a:pt x="149682" y="316362"/>
                  </a:lnTo>
                  <a:lnTo>
                    <a:pt x="111817" y="301682"/>
                  </a:lnTo>
                  <a:lnTo>
                    <a:pt x="51338" y="269634"/>
                  </a:lnTo>
                  <a:lnTo>
                    <a:pt x="13245" y="234553"/>
                  </a:lnTo>
                  <a:lnTo>
                    <a:pt x="0" y="197099"/>
                  </a:lnTo>
                  <a:lnTo>
                    <a:pt x="3362" y="178117"/>
                  </a:lnTo>
                  <a:lnTo>
                    <a:pt x="29339" y="141767"/>
                  </a:lnTo>
                  <a:lnTo>
                    <a:pt x="78933" y="108120"/>
                  </a:lnTo>
                  <a:lnTo>
                    <a:pt x="149682" y="77837"/>
                  </a:lnTo>
                  <a:lnTo>
                    <a:pt x="192219" y="64163"/>
                  </a:lnTo>
                  <a:lnTo>
                    <a:pt x="239122" y="51577"/>
                  </a:lnTo>
                  <a:lnTo>
                    <a:pt x="290082" y="40163"/>
                  </a:lnTo>
                  <a:lnTo>
                    <a:pt x="344792" y="30003"/>
                  </a:lnTo>
                  <a:lnTo>
                    <a:pt x="402943" y="21180"/>
                  </a:lnTo>
                  <a:lnTo>
                    <a:pt x="464228" y="13775"/>
                  </a:lnTo>
                  <a:lnTo>
                    <a:pt x="528339" y="7872"/>
                  </a:lnTo>
                  <a:lnTo>
                    <a:pt x="594968" y="3554"/>
                  </a:lnTo>
                  <a:lnTo>
                    <a:pt x="663807" y="902"/>
                  </a:lnTo>
                  <a:lnTo>
                    <a:pt x="734549" y="0"/>
                  </a:lnTo>
                  <a:lnTo>
                    <a:pt x="805292" y="902"/>
                  </a:lnTo>
                  <a:lnTo>
                    <a:pt x="874131" y="3554"/>
                  </a:lnTo>
                  <a:lnTo>
                    <a:pt x="940760" y="7872"/>
                  </a:lnTo>
                  <a:lnTo>
                    <a:pt x="1004871" y="13775"/>
                  </a:lnTo>
                  <a:lnTo>
                    <a:pt x="1066156" y="21180"/>
                  </a:lnTo>
                  <a:lnTo>
                    <a:pt x="1124307" y="30003"/>
                  </a:lnTo>
                  <a:lnTo>
                    <a:pt x="1179017" y="40163"/>
                  </a:lnTo>
                  <a:lnTo>
                    <a:pt x="1229977" y="51577"/>
                  </a:lnTo>
                  <a:lnTo>
                    <a:pt x="1276880" y="64163"/>
                  </a:lnTo>
                  <a:lnTo>
                    <a:pt x="1319417" y="77837"/>
                  </a:lnTo>
                  <a:lnTo>
                    <a:pt x="1357282" y="92517"/>
                  </a:lnTo>
                  <a:lnTo>
                    <a:pt x="1417761" y="124565"/>
                  </a:lnTo>
                  <a:lnTo>
                    <a:pt x="1455854" y="159646"/>
                  </a:lnTo>
                  <a:lnTo>
                    <a:pt x="1469099" y="197099"/>
                  </a:lnTo>
                  <a:lnTo>
                    <a:pt x="1465737" y="216082"/>
                  </a:lnTo>
                  <a:lnTo>
                    <a:pt x="1439760" y="252432"/>
                  </a:lnTo>
                  <a:lnTo>
                    <a:pt x="1390166" y="286079"/>
                  </a:lnTo>
                  <a:lnTo>
                    <a:pt x="1319417" y="316362"/>
                  </a:lnTo>
                  <a:lnTo>
                    <a:pt x="1276880" y="330036"/>
                  </a:lnTo>
                  <a:lnTo>
                    <a:pt x="1229977" y="342622"/>
                  </a:lnTo>
                  <a:lnTo>
                    <a:pt x="1179017" y="354036"/>
                  </a:lnTo>
                  <a:lnTo>
                    <a:pt x="1124307" y="364196"/>
                  </a:lnTo>
                  <a:lnTo>
                    <a:pt x="1066156" y="373019"/>
                  </a:lnTo>
                  <a:lnTo>
                    <a:pt x="1004871" y="380424"/>
                  </a:lnTo>
                  <a:lnTo>
                    <a:pt x="940760" y="386327"/>
                  </a:lnTo>
                  <a:lnTo>
                    <a:pt x="874131" y="390645"/>
                  </a:lnTo>
                  <a:lnTo>
                    <a:pt x="805292" y="393297"/>
                  </a:lnTo>
                  <a:lnTo>
                    <a:pt x="734549" y="394199"/>
                  </a:lnTo>
                  <a:close/>
                </a:path>
              </a:pathLst>
            </a:custGeom>
            <a:solidFill>
              <a:srgbClr val="FF595E"/>
            </a:solidFill>
          </p:spPr>
          <p:txBody>
            <a:bodyPr wrap="square" lIns="0" tIns="0" rIns="0" bIns="0" rtlCol="0"/>
            <a:lstStyle/>
            <a:p>
              <a:endParaRPr/>
            </a:p>
          </p:txBody>
        </p:sp>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99175" y="2233555"/>
            <a:ext cx="5906165" cy="2667605"/>
          </a:xfrm>
          <a:custGeom>
            <a:avLst/>
            <a:gdLst/>
            <a:ahLst/>
            <a:cxnLst/>
            <a:rect l="l" t="t" r="r" b="b"/>
            <a:pathLst>
              <a:path w="6371590" h="2877820">
                <a:moveTo>
                  <a:pt x="4499" y="2873099"/>
                </a:moveTo>
                <a:lnTo>
                  <a:pt x="0" y="0"/>
                </a:lnTo>
              </a:path>
              <a:path w="6371590" h="2877820">
                <a:moveTo>
                  <a:pt x="4499" y="2877299"/>
                </a:moveTo>
                <a:lnTo>
                  <a:pt x="6371099" y="2873099"/>
                </a:lnTo>
              </a:path>
            </a:pathLst>
          </a:custGeom>
          <a:ln w="9524">
            <a:solidFill>
              <a:srgbClr val="FCD94B"/>
            </a:solidFill>
          </a:ln>
        </p:spPr>
        <p:txBody>
          <a:bodyPr wrap="square" lIns="0" tIns="0" rIns="0" bIns="0" rtlCol="0"/>
          <a:lstStyle/>
          <a:p>
            <a:endParaRPr/>
          </a:p>
        </p:txBody>
      </p:sp>
      <p:sp>
        <p:nvSpPr>
          <p:cNvPr id="3" name="object 3"/>
          <p:cNvSpPr txBox="1"/>
          <p:nvPr/>
        </p:nvSpPr>
        <p:spPr>
          <a:xfrm>
            <a:off x="2271041" y="5059059"/>
            <a:ext cx="390252" cy="211594"/>
          </a:xfrm>
          <a:prstGeom prst="rect">
            <a:avLst/>
          </a:prstGeom>
        </p:spPr>
        <p:txBody>
          <a:bodyPr vert="horz" wrap="square" lIns="0" tIns="11772" rIns="0" bIns="0" rtlCol="0">
            <a:spAutoFit/>
          </a:bodyPr>
          <a:lstStyle/>
          <a:p>
            <a:pPr marL="11773">
              <a:spcBef>
                <a:spcPts val="92"/>
              </a:spcBef>
            </a:pPr>
            <a:r>
              <a:rPr sz="1298" i="1" spc="33" dirty="0">
                <a:solidFill>
                  <a:srgbClr val="B7B7B7"/>
                </a:solidFill>
                <a:latin typeface="Calibri"/>
                <a:cs typeface="Calibri"/>
              </a:rPr>
              <a:t>2010</a:t>
            </a:r>
            <a:endParaRPr sz="1298">
              <a:latin typeface="Calibri"/>
              <a:cs typeface="Calibri"/>
            </a:endParaRPr>
          </a:p>
        </p:txBody>
      </p:sp>
      <p:sp>
        <p:nvSpPr>
          <p:cNvPr id="4" name="object 4"/>
          <p:cNvSpPr txBox="1"/>
          <p:nvPr/>
        </p:nvSpPr>
        <p:spPr>
          <a:xfrm>
            <a:off x="3164299" y="5059059"/>
            <a:ext cx="390252" cy="211594"/>
          </a:xfrm>
          <a:prstGeom prst="rect">
            <a:avLst/>
          </a:prstGeom>
        </p:spPr>
        <p:txBody>
          <a:bodyPr vert="horz" wrap="square" lIns="0" tIns="11772" rIns="0" bIns="0" rtlCol="0">
            <a:spAutoFit/>
          </a:bodyPr>
          <a:lstStyle/>
          <a:p>
            <a:pPr marL="11773">
              <a:spcBef>
                <a:spcPts val="92"/>
              </a:spcBef>
            </a:pPr>
            <a:r>
              <a:rPr sz="1298" i="1" spc="33" dirty="0">
                <a:solidFill>
                  <a:srgbClr val="B7B7B7"/>
                </a:solidFill>
                <a:latin typeface="Calibri"/>
                <a:cs typeface="Calibri"/>
              </a:rPr>
              <a:t>2012</a:t>
            </a:r>
            <a:endParaRPr sz="1298">
              <a:latin typeface="Calibri"/>
              <a:cs typeface="Calibri"/>
            </a:endParaRPr>
          </a:p>
        </p:txBody>
      </p:sp>
      <p:sp>
        <p:nvSpPr>
          <p:cNvPr id="5" name="object 5"/>
          <p:cNvSpPr txBox="1"/>
          <p:nvPr/>
        </p:nvSpPr>
        <p:spPr>
          <a:xfrm>
            <a:off x="4011905" y="5059059"/>
            <a:ext cx="390252" cy="211594"/>
          </a:xfrm>
          <a:prstGeom prst="rect">
            <a:avLst/>
          </a:prstGeom>
        </p:spPr>
        <p:txBody>
          <a:bodyPr vert="horz" wrap="square" lIns="0" tIns="11772" rIns="0" bIns="0" rtlCol="0">
            <a:spAutoFit/>
          </a:bodyPr>
          <a:lstStyle/>
          <a:p>
            <a:pPr marL="11773">
              <a:spcBef>
                <a:spcPts val="92"/>
              </a:spcBef>
            </a:pPr>
            <a:r>
              <a:rPr sz="1298" i="1" spc="33" dirty="0">
                <a:solidFill>
                  <a:srgbClr val="B7B7B7"/>
                </a:solidFill>
                <a:latin typeface="Calibri"/>
                <a:cs typeface="Calibri"/>
              </a:rPr>
              <a:t>2014</a:t>
            </a:r>
            <a:endParaRPr sz="1298">
              <a:latin typeface="Calibri"/>
              <a:cs typeface="Calibri"/>
            </a:endParaRPr>
          </a:p>
        </p:txBody>
      </p:sp>
      <p:sp>
        <p:nvSpPr>
          <p:cNvPr id="6" name="object 6"/>
          <p:cNvSpPr txBox="1"/>
          <p:nvPr/>
        </p:nvSpPr>
        <p:spPr>
          <a:xfrm>
            <a:off x="4905165" y="5059059"/>
            <a:ext cx="390252" cy="211594"/>
          </a:xfrm>
          <a:prstGeom prst="rect">
            <a:avLst/>
          </a:prstGeom>
        </p:spPr>
        <p:txBody>
          <a:bodyPr vert="horz" wrap="square" lIns="0" tIns="11772" rIns="0" bIns="0" rtlCol="0">
            <a:spAutoFit/>
          </a:bodyPr>
          <a:lstStyle/>
          <a:p>
            <a:pPr marL="11773">
              <a:spcBef>
                <a:spcPts val="92"/>
              </a:spcBef>
            </a:pPr>
            <a:r>
              <a:rPr sz="1298" i="1" spc="33" dirty="0">
                <a:solidFill>
                  <a:srgbClr val="B7B7B7"/>
                </a:solidFill>
                <a:latin typeface="Calibri"/>
                <a:cs typeface="Calibri"/>
              </a:rPr>
              <a:t>2016</a:t>
            </a:r>
            <a:endParaRPr sz="1298">
              <a:latin typeface="Calibri"/>
              <a:cs typeface="Calibri"/>
            </a:endParaRPr>
          </a:p>
        </p:txBody>
      </p:sp>
      <p:sp>
        <p:nvSpPr>
          <p:cNvPr id="7" name="object 7"/>
          <p:cNvSpPr txBox="1"/>
          <p:nvPr/>
        </p:nvSpPr>
        <p:spPr>
          <a:xfrm>
            <a:off x="5707118" y="5059059"/>
            <a:ext cx="390252" cy="211594"/>
          </a:xfrm>
          <a:prstGeom prst="rect">
            <a:avLst/>
          </a:prstGeom>
        </p:spPr>
        <p:txBody>
          <a:bodyPr vert="horz" wrap="square" lIns="0" tIns="11772" rIns="0" bIns="0" rtlCol="0">
            <a:spAutoFit/>
          </a:bodyPr>
          <a:lstStyle/>
          <a:p>
            <a:pPr marL="11773">
              <a:spcBef>
                <a:spcPts val="92"/>
              </a:spcBef>
            </a:pPr>
            <a:r>
              <a:rPr sz="1298" i="1" spc="33" dirty="0">
                <a:solidFill>
                  <a:srgbClr val="B7B7B7"/>
                </a:solidFill>
                <a:latin typeface="Calibri"/>
                <a:cs typeface="Calibri"/>
              </a:rPr>
              <a:t>2018</a:t>
            </a:r>
            <a:endParaRPr sz="1298">
              <a:latin typeface="Calibri"/>
              <a:cs typeface="Calibri"/>
            </a:endParaRPr>
          </a:p>
        </p:txBody>
      </p:sp>
      <p:sp>
        <p:nvSpPr>
          <p:cNvPr id="8" name="object 8"/>
          <p:cNvSpPr txBox="1"/>
          <p:nvPr/>
        </p:nvSpPr>
        <p:spPr>
          <a:xfrm>
            <a:off x="6646030" y="5059059"/>
            <a:ext cx="390252" cy="211594"/>
          </a:xfrm>
          <a:prstGeom prst="rect">
            <a:avLst/>
          </a:prstGeom>
        </p:spPr>
        <p:txBody>
          <a:bodyPr vert="horz" wrap="square" lIns="0" tIns="11772" rIns="0" bIns="0" rtlCol="0">
            <a:spAutoFit/>
          </a:bodyPr>
          <a:lstStyle/>
          <a:p>
            <a:pPr marL="11773">
              <a:spcBef>
                <a:spcPts val="92"/>
              </a:spcBef>
            </a:pPr>
            <a:r>
              <a:rPr sz="1298" i="1" spc="33" dirty="0">
                <a:solidFill>
                  <a:srgbClr val="B7B7B7"/>
                </a:solidFill>
                <a:latin typeface="Calibri"/>
                <a:cs typeface="Calibri"/>
              </a:rPr>
              <a:t>2020</a:t>
            </a:r>
            <a:endParaRPr sz="1298">
              <a:latin typeface="Calibri"/>
              <a:cs typeface="Calibri"/>
            </a:endParaRPr>
          </a:p>
        </p:txBody>
      </p:sp>
      <p:sp>
        <p:nvSpPr>
          <p:cNvPr id="9" name="object 9"/>
          <p:cNvSpPr txBox="1"/>
          <p:nvPr/>
        </p:nvSpPr>
        <p:spPr>
          <a:xfrm>
            <a:off x="7493636" y="5059059"/>
            <a:ext cx="390252" cy="211594"/>
          </a:xfrm>
          <a:prstGeom prst="rect">
            <a:avLst/>
          </a:prstGeom>
        </p:spPr>
        <p:txBody>
          <a:bodyPr vert="horz" wrap="square" lIns="0" tIns="11772" rIns="0" bIns="0" rtlCol="0">
            <a:spAutoFit/>
          </a:bodyPr>
          <a:lstStyle/>
          <a:p>
            <a:pPr marL="11773">
              <a:spcBef>
                <a:spcPts val="92"/>
              </a:spcBef>
            </a:pPr>
            <a:r>
              <a:rPr sz="1298" i="1" spc="33" dirty="0">
                <a:solidFill>
                  <a:srgbClr val="B7B7B7"/>
                </a:solidFill>
                <a:latin typeface="Calibri"/>
                <a:cs typeface="Calibri"/>
              </a:rPr>
              <a:t>2022</a:t>
            </a:r>
            <a:endParaRPr sz="1298">
              <a:latin typeface="Calibri"/>
              <a:cs typeface="Calibri"/>
            </a:endParaRPr>
          </a:p>
        </p:txBody>
      </p:sp>
      <p:sp>
        <p:nvSpPr>
          <p:cNvPr id="10" name="object 10"/>
          <p:cNvSpPr txBox="1"/>
          <p:nvPr/>
        </p:nvSpPr>
        <p:spPr>
          <a:xfrm>
            <a:off x="1785570" y="2278245"/>
            <a:ext cx="350227" cy="2083647"/>
          </a:xfrm>
          <a:prstGeom prst="rect">
            <a:avLst/>
          </a:prstGeom>
        </p:spPr>
        <p:txBody>
          <a:bodyPr vert="horz" wrap="square" lIns="0" tIns="11772" rIns="0" bIns="0" rtlCol="0">
            <a:spAutoFit/>
          </a:bodyPr>
          <a:lstStyle/>
          <a:p>
            <a:pPr marL="11773">
              <a:spcBef>
                <a:spcPts val="92"/>
              </a:spcBef>
            </a:pPr>
            <a:r>
              <a:rPr sz="1298" i="1" spc="-23" dirty="0">
                <a:solidFill>
                  <a:srgbClr val="B7B7B7"/>
                </a:solidFill>
                <a:latin typeface="Calibri"/>
                <a:cs typeface="Calibri"/>
              </a:rPr>
              <a:t>40M</a:t>
            </a:r>
            <a:endParaRPr sz="1298">
              <a:latin typeface="Calibri"/>
              <a:cs typeface="Calibri"/>
            </a:endParaRPr>
          </a:p>
          <a:p>
            <a:pPr>
              <a:lnSpc>
                <a:spcPct val="100000"/>
              </a:lnSpc>
            </a:pPr>
            <a:endParaRPr sz="1298">
              <a:latin typeface="Calibri"/>
              <a:cs typeface="Calibri"/>
            </a:endParaRPr>
          </a:p>
          <a:p>
            <a:pPr>
              <a:spcBef>
                <a:spcPts val="176"/>
              </a:spcBef>
            </a:pPr>
            <a:endParaRPr sz="1298">
              <a:latin typeface="Calibri"/>
              <a:cs typeface="Calibri"/>
            </a:endParaRPr>
          </a:p>
          <a:p>
            <a:pPr marL="11773">
              <a:spcBef>
                <a:spcPts val="5"/>
              </a:spcBef>
            </a:pPr>
            <a:r>
              <a:rPr sz="1298" i="1" spc="-23" dirty="0">
                <a:solidFill>
                  <a:srgbClr val="B7B7B7"/>
                </a:solidFill>
                <a:latin typeface="Calibri"/>
                <a:cs typeface="Calibri"/>
              </a:rPr>
              <a:t>30M</a:t>
            </a:r>
            <a:endParaRPr sz="1298">
              <a:latin typeface="Calibri"/>
              <a:cs typeface="Calibri"/>
            </a:endParaRPr>
          </a:p>
          <a:p>
            <a:pPr>
              <a:lnSpc>
                <a:spcPct val="100000"/>
              </a:lnSpc>
            </a:pPr>
            <a:endParaRPr sz="1298">
              <a:latin typeface="Calibri"/>
              <a:cs typeface="Calibri"/>
            </a:endParaRPr>
          </a:p>
          <a:p>
            <a:pPr>
              <a:spcBef>
                <a:spcPts val="176"/>
              </a:spcBef>
            </a:pPr>
            <a:endParaRPr sz="1298">
              <a:latin typeface="Calibri"/>
              <a:cs typeface="Calibri"/>
            </a:endParaRPr>
          </a:p>
          <a:p>
            <a:pPr marL="11773"/>
            <a:r>
              <a:rPr sz="1298" i="1" spc="-23" dirty="0">
                <a:solidFill>
                  <a:srgbClr val="B7B7B7"/>
                </a:solidFill>
                <a:latin typeface="Calibri"/>
                <a:cs typeface="Calibri"/>
              </a:rPr>
              <a:t>20M</a:t>
            </a:r>
            <a:endParaRPr sz="1298">
              <a:latin typeface="Calibri"/>
              <a:cs typeface="Calibri"/>
            </a:endParaRPr>
          </a:p>
          <a:p>
            <a:pPr>
              <a:lnSpc>
                <a:spcPct val="100000"/>
              </a:lnSpc>
            </a:pPr>
            <a:endParaRPr sz="1298">
              <a:latin typeface="Calibri"/>
              <a:cs typeface="Calibri"/>
            </a:endParaRPr>
          </a:p>
          <a:p>
            <a:pPr>
              <a:spcBef>
                <a:spcPts val="181"/>
              </a:spcBef>
            </a:pPr>
            <a:endParaRPr sz="1298">
              <a:latin typeface="Calibri"/>
              <a:cs typeface="Calibri"/>
            </a:endParaRPr>
          </a:p>
          <a:p>
            <a:pPr marL="11773"/>
            <a:r>
              <a:rPr sz="1298" i="1" spc="-23" dirty="0">
                <a:solidFill>
                  <a:srgbClr val="B7B7B7"/>
                </a:solidFill>
                <a:latin typeface="Calibri"/>
                <a:cs typeface="Calibri"/>
              </a:rPr>
              <a:t>10M</a:t>
            </a:r>
            <a:endParaRPr sz="1298">
              <a:latin typeface="Calibri"/>
              <a:cs typeface="Calibri"/>
            </a:endParaRPr>
          </a:p>
        </p:txBody>
      </p:sp>
      <p:sp>
        <p:nvSpPr>
          <p:cNvPr id="11" name="object 11"/>
          <p:cNvSpPr txBox="1"/>
          <p:nvPr/>
        </p:nvSpPr>
        <p:spPr>
          <a:xfrm>
            <a:off x="2020501" y="4770206"/>
            <a:ext cx="115368" cy="211594"/>
          </a:xfrm>
          <a:prstGeom prst="rect">
            <a:avLst/>
          </a:prstGeom>
        </p:spPr>
        <p:txBody>
          <a:bodyPr vert="horz" wrap="square" lIns="0" tIns="11772" rIns="0" bIns="0" rtlCol="0">
            <a:spAutoFit/>
          </a:bodyPr>
          <a:lstStyle/>
          <a:p>
            <a:pPr marL="11773">
              <a:spcBef>
                <a:spcPts val="92"/>
              </a:spcBef>
            </a:pPr>
            <a:r>
              <a:rPr sz="1298" i="1" spc="10" dirty="0">
                <a:solidFill>
                  <a:srgbClr val="B7B7B7"/>
                </a:solidFill>
                <a:latin typeface="Calibri"/>
                <a:cs typeface="Calibri"/>
              </a:rPr>
              <a:t>0</a:t>
            </a:r>
            <a:endParaRPr sz="1298">
              <a:latin typeface="Calibri"/>
              <a:cs typeface="Calibri"/>
            </a:endParaRPr>
          </a:p>
        </p:txBody>
      </p:sp>
      <p:sp>
        <p:nvSpPr>
          <p:cNvPr id="12" name="object 12"/>
          <p:cNvSpPr txBox="1">
            <a:spLocks noGrp="1"/>
          </p:cNvSpPr>
          <p:nvPr>
            <p:ph type="title"/>
          </p:nvPr>
        </p:nvSpPr>
        <p:spPr>
          <a:xfrm>
            <a:off x="3738219" y="1677837"/>
            <a:ext cx="2664073" cy="339988"/>
          </a:xfrm>
          <a:prstGeom prst="rect">
            <a:avLst/>
          </a:prstGeom>
        </p:spPr>
        <p:txBody>
          <a:bodyPr vert="horz" wrap="square" lIns="0" tIns="11772" rIns="0" bIns="0" rtlCol="0">
            <a:spAutoFit/>
          </a:bodyPr>
          <a:lstStyle/>
          <a:p>
            <a:pPr marL="11773" algn="ctr">
              <a:spcBef>
                <a:spcPts val="92"/>
              </a:spcBef>
            </a:pPr>
            <a:r>
              <a:rPr lang="vi-VN" sz="2132" spc="-199" dirty="0"/>
              <a:t>Số lượng ví Bitcoin</a:t>
            </a:r>
            <a:endParaRPr sz="2132" dirty="0"/>
          </a:p>
        </p:txBody>
      </p:sp>
      <p:sp>
        <p:nvSpPr>
          <p:cNvPr id="13" name="object 13"/>
          <p:cNvSpPr/>
          <p:nvPr/>
        </p:nvSpPr>
        <p:spPr>
          <a:xfrm>
            <a:off x="2199174" y="2245494"/>
            <a:ext cx="5892039" cy="2651712"/>
          </a:xfrm>
          <a:custGeom>
            <a:avLst/>
            <a:gdLst/>
            <a:ahLst/>
            <a:cxnLst/>
            <a:rect l="l" t="t" r="r" b="b"/>
            <a:pathLst>
              <a:path w="6356350" h="2860675">
                <a:moveTo>
                  <a:pt x="0" y="2860109"/>
                </a:moveTo>
                <a:lnTo>
                  <a:pt x="65362" y="2859340"/>
                </a:lnTo>
                <a:lnTo>
                  <a:pt x="107237" y="2858876"/>
                </a:lnTo>
                <a:lnTo>
                  <a:pt x="154294" y="2858364"/>
                </a:lnTo>
                <a:lnTo>
                  <a:pt x="205826" y="2857808"/>
                </a:lnTo>
                <a:lnTo>
                  <a:pt x="261124" y="2857213"/>
                </a:lnTo>
                <a:lnTo>
                  <a:pt x="319479" y="2856583"/>
                </a:lnTo>
                <a:lnTo>
                  <a:pt x="380182" y="2855921"/>
                </a:lnTo>
                <a:lnTo>
                  <a:pt x="442524" y="2855231"/>
                </a:lnTo>
                <a:lnTo>
                  <a:pt x="505797" y="2854519"/>
                </a:lnTo>
                <a:lnTo>
                  <a:pt x="569292" y="2853787"/>
                </a:lnTo>
                <a:lnTo>
                  <a:pt x="632299" y="2853041"/>
                </a:lnTo>
                <a:lnTo>
                  <a:pt x="694111" y="2852283"/>
                </a:lnTo>
                <a:lnTo>
                  <a:pt x="754018" y="2851519"/>
                </a:lnTo>
                <a:lnTo>
                  <a:pt x="811311" y="2850752"/>
                </a:lnTo>
                <a:lnTo>
                  <a:pt x="865283" y="2849987"/>
                </a:lnTo>
                <a:lnTo>
                  <a:pt x="915223" y="2849227"/>
                </a:lnTo>
                <a:lnTo>
                  <a:pt x="960423" y="2848476"/>
                </a:lnTo>
                <a:lnTo>
                  <a:pt x="1000175" y="2847739"/>
                </a:lnTo>
                <a:lnTo>
                  <a:pt x="1089209" y="2845468"/>
                </a:lnTo>
                <a:lnTo>
                  <a:pt x="1143764" y="2842417"/>
                </a:lnTo>
                <a:lnTo>
                  <a:pt x="1158606" y="2837573"/>
                </a:lnTo>
                <a:lnTo>
                  <a:pt x="1165374" y="2835778"/>
                </a:lnTo>
                <a:lnTo>
                  <a:pt x="1211167" y="2831757"/>
                </a:lnTo>
                <a:lnTo>
                  <a:pt x="1250062" y="2829779"/>
                </a:lnTo>
                <a:lnTo>
                  <a:pt x="1296215" y="2827760"/>
                </a:lnTo>
                <a:lnTo>
                  <a:pt x="1347970" y="2825679"/>
                </a:lnTo>
                <a:lnTo>
                  <a:pt x="1403672" y="2823517"/>
                </a:lnTo>
                <a:lnTo>
                  <a:pt x="1461665" y="2821255"/>
                </a:lnTo>
                <a:lnTo>
                  <a:pt x="1520293" y="2818872"/>
                </a:lnTo>
                <a:lnTo>
                  <a:pt x="1577900" y="2816350"/>
                </a:lnTo>
                <a:lnTo>
                  <a:pt x="1632831" y="2813669"/>
                </a:lnTo>
                <a:lnTo>
                  <a:pt x="1683429" y="2810809"/>
                </a:lnTo>
                <a:lnTo>
                  <a:pt x="1728040" y="2807751"/>
                </a:lnTo>
                <a:lnTo>
                  <a:pt x="1790741" y="2802469"/>
                </a:lnTo>
                <a:lnTo>
                  <a:pt x="1844194" y="2797005"/>
                </a:lnTo>
                <a:lnTo>
                  <a:pt x="1891746" y="2791116"/>
                </a:lnTo>
                <a:lnTo>
                  <a:pt x="1936742" y="2784562"/>
                </a:lnTo>
                <a:lnTo>
                  <a:pt x="1982530" y="2777098"/>
                </a:lnTo>
                <a:lnTo>
                  <a:pt x="2032456" y="2768483"/>
                </a:lnTo>
                <a:lnTo>
                  <a:pt x="2077714" y="2760087"/>
                </a:lnTo>
                <a:lnTo>
                  <a:pt x="2122813" y="2750871"/>
                </a:lnTo>
                <a:lnTo>
                  <a:pt x="2168308" y="2740949"/>
                </a:lnTo>
                <a:lnTo>
                  <a:pt x="2214755" y="2730436"/>
                </a:lnTo>
                <a:lnTo>
                  <a:pt x="2262709" y="2719445"/>
                </a:lnTo>
                <a:lnTo>
                  <a:pt x="2312725" y="2708092"/>
                </a:lnTo>
                <a:lnTo>
                  <a:pt x="2365359" y="2696490"/>
                </a:lnTo>
                <a:lnTo>
                  <a:pt x="2409012" y="2687315"/>
                </a:lnTo>
                <a:lnTo>
                  <a:pt x="2455278" y="2677951"/>
                </a:lnTo>
                <a:lnTo>
                  <a:pt x="2503419" y="2668372"/>
                </a:lnTo>
                <a:lnTo>
                  <a:pt x="2552696" y="2658551"/>
                </a:lnTo>
                <a:lnTo>
                  <a:pt x="2602369" y="2648460"/>
                </a:lnTo>
                <a:lnTo>
                  <a:pt x="2651700" y="2638073"/>
                </a:lnTo>
                <a:lnTo>
                  <a:pt x="2699949" y="2627362"/>
                </a:lnTo>
                <a:lnTo>
                  <a:pt x="2746378" y="2616302"/>
                </a:lnTo>
                <a:lnTo>
                  <a:pt x="2790247" y="2604864"/>
                </a:lnTo>
                <a:lnTo>
                  <a:pt x="2845500" y="2588531"/>
                </a:lnTo>
                <a:lnTo>
                  <a:pt x="2901239" y="2570188"/>
                </a:lnTo>
                <a:lnTo>
                  <a:pt x="2955758" y="2550942"/>
                </a:lnTo>
                <a:lnTo>
                  <a:pt x="3007353" y="2531899"/>
                </a:lnTo>
                <a:lnTo>
                  <a:pt x="3054318" y="2514166"/>
                </a:lnTo>
                <a:lnTo>
                  <a:pt x="3094949" y="2498850"/>
                </a:lnTo>
                <a:lnTo>
                  <a:pt x="3127540" y="2487058"/>
                </a:lnTo>
                <a:lnTo>
                  <a:pt x="3160168" y="2477069"/>
                </a:lnTo>
                <a:lnTo>
                  <a:pt x="3170106" y="2475873"/>
                </a:lnTo>
                <a:lnTo>
                  <a:pt x="3172447" y="2475905"/>
                </a:lnTo>
                <a:lnTo>
                  <a:pt x="3182284" y="2469597"/>
                </a:lnTo>
                <a:lnTo>
                  <a:pt x="3204599" y="2452110"/>
                </a:lnTo>
                <a:lnTo>
                  <a:pt x="3231022" y="2428419"/>
                </a:lnTo>
                <a:lnTo>
                  <a:pt x="3256624" y="2405683"/>
                </a:lnTo>
                <a:lnTo>
                  <a:pt x="3276475" y="2391060"/>
                </a:lnTo>
                <a:lnTo>
                  <a:pt x="3287134" y="2389577"/>
                </a:lnTo>
                <a:lnTo>
                  <a:pt x="3291939" y="2396378"/>
                </a:lnTo>
                <a:lnTo>
                  <a:pt x="3296127" y="2403792"/>
                </a:lnTo>
                <a:lnTo>
                  <a:pt x="3304938" y="2404149"/>
                </a:lnTo>
                <a:lnTo>
                  <a:pt x="3322068" y="2392543"/>
                </a:lnTo>
                <a:lnTo>
                  <a:pt x="3343957" y="2374016"/>
                </a:lnTo>
                <a:lnTo>
                  <a:pt x="3364957" y="2355830"/>
                </a:lnTo>
                <a:lnTo>
                  <a:pt x="3379418" y="2345247"/>
                </a:lnTo>
                <a:lnTo>
                  <a:pt x="3378598" y="2351146"/>
                </a:lnTo>
                <a:lnTo>
                  <a:pt x="3367922" y="2367340"/>
                </a:lnTo>
                <a:lnTo>
                  <a:pt x="3362993" y="2378489"/>
                </a:lnTo>
                <a:lnTo>
                  <a:pt x="3404019" y="2350311"/>
                </a:lnTo>
                <a:lnTo>
                  <a:pt x="3438568" y="2323152"/>
                </a:lnTo>
                <a:lnTo>
                  <a:pt x="3479559" y="2290198"/>
                </a:lnTo>
                <a:lnTo>
                  <a:pt x="3523487" y="2253873"/>
                </a:lnTo>
                <a:lnTo>
                  <a:pt x="3566847" y="2216600"/>
                </a:lnTo>
                <a:lnTo>
                  <a:pt x="3606134" y="2180802"/>
                </a:lnTo>
                <a:lnTo>
                  <a:pt x="3637842" y="2148904"/>
                </a:lnTo>
                <a:lnTo>
                  <a:pt x="3678514" y="2095811"/>
                </a:lnTo>
                <a:lnTo>
                  <a:pt x="3709161" y="2042683"/>
                </a:lnTo>
                <a:lnTo>
                  <a:pt x="3733169" y="1995760"/>
                </a:lnTo>
                <a:lnTo>
                  <a:pt x="3753926" y="1961279"/>
                </a:lnTo>
                <a:lnTo>
                  <a:pt x="3768709" y="1948004"/>
                </a:lnTo>
                <a:lnTo>
                  <a:pt x="3776922" y="1950240"/>
                </a:lnTo>
                <a:lnTo>
                  <a:pt x="3785134" y="1952544"/>
                </a:lnTo>
                <a:lnTo>
                  <a:pt x="3799918" y="1939472"/>
                </a:lnTo>
                <a:lnTo>
                  <a:pt x="3825345" y="1902774"/>
                </a:lnTo>
                <a:lnTo>
                  <a:pt x="3857138" y="1852064"/>
                </a:lnTo>
                <a:lnTo>
                  <a:pt x="3889342" y="1798695"/>
                </a:lnTo>
                <a:lnTo>
                  <a:pt x="3916001" y="1754020"/>
                </a:lnTo>
                <a:lnTo>
                  <a:pt x="3935046" y="1719064"/>
                </a:lnTo>
                <a:lnTo>
                  <a:pt x="3949812" y="1688440"/>
                </a:lnTo>
                <a:lnTo>
                  <a:pt x="3962456" y="1663883"/>
                </a:lnTo>
                <a:lnTo>
                  <a:pt x="3975134" y="1647131"/>
                </a:lnTo>
                <a:lnTo>
                  <a:pt x="3988359" y="1643278"/>
                </a:lnTo>
                <a:lnTo>
                  <a:pt x="4001000" y="1649854"/>
                </a:lnTo>
                <a:lnTo>
                  <a:pt x="4012752" y="1657248"/>
                </a:lnTo>
                <a:lnTo>
                  <a:pt x="4023308" y="1655849"/>
                </a:lnTo>
                <a:lnTo>
                  <a:pt x="4031898" y="1640937"/>
                </a:lnTo>
                <a:lnTo>
                  <a:pt x="4038916" y="1618357"/>
                </a:lnTo>
                <a:lnTo>
                  <a:pt x="4045797" y="1594345"/>
                </a:lnTo>
                <a:lnTo>
                  <a:pt x="4053978" y="1575138"/>
                </a:lnTo>
                <a:lnTo>
                  <a:pt x="4063442" y="1566940"/>
                </a:lnTo>
                <a:lnTo>
                  <a:pt x="4073557" y="1564909"/>
                </a:lnTo>
                <a:lnTo>
                  <a:pt x="4084835" y="1558720"/>
                </a:lnTo>
                <a:lnTo>
                  <a:pt x="4113837" y="1497221"/>
                </a:lnTo>
                <a:lnTo>
                  <a:pt x="4132279" y="1442730"/>
                </a:lnTo>
                <a:lnTo>
                  <a:pt x="4150448" y="1382445"/>
                </a:lnTo>
                <a:lnTo>
                  <a:pt x="4165673" y="1324239"/>
                </a:lnTo>
                <a:lnTo>
                  <a:pt x="4176998" y="1267023"/>
                </a:lnTo>
                <a:lnTo>
                  <a:pt x="4185926" y="1207661"/>
                </a:lnTo>
                <a:lnTo>
                  <a:pt x="4193487" y="1150957"/>
                </a:lnTo>
                <a:lnTo>
                  <a:pt x="4200706" y="1101717"/>
                </a:lnTo>
                <a:lnTo>
                  <a:pt x="4207552" y="1057982"/>
                </a:lnTo>
                <a:lnTo>
                  <a:pt x="4213577" y="1018267"/>
                </a:lnTo>
                <a:lnTo>
                  <a:pt x="4219192" y="988097"/>
                </a:lnTo>
                <a:lnTo>
                  <a:pt x="4224806" y="972995"/>
                </a:lnTo>
                <a:lnTo>
                  <a:pt x="4230485" y="977922"/>
                </a:lnTo>
                <a:lnTo>
                  <a:pt x="4236027" y="998769"/>
                </a:lnTo>
                <a:lnTo>
                  <a:pt x="4241431" y="1027456"/>
                </a:lnTo>
                <a:lnTo>
                  <a:pt x="4246699" y="1055904"/>
                </a:lnTo>
                <a:lnTo>
                  <a:pt x="4251574" y="1084966"/>
                </a:lnTo>
                <a:lnTo>
                  <a:pt x="4256142" y="1117948"/>
                </a:lnTo>
                <a:lnTo>
                  <a:pt x="4260916" y="1150453"/>
                </a:lnTo>
                <a:lnTo>
                  <a:pt x="4266409" y="1178081"/>
                </a:lnTo>
                <a:lnTo>
                  <a:pt x="4273480" y="1196317"/>
                </a:lnTo>
                <a:lnTo>
                  <a:pt x="4281613" y="1208619"/>
                </a:lnTo>
                <a:lnTo>
                  <a:pt x="4289266" y="1222558"/>
                </a:lnTo>
                <a:lnTo>
                  <a:pt x="4294897" y="1245702"/>
                </a:lnTo>
                <a:lnTo>
                  <a:pt x="4295785" y="1286983"/>
                </a:lnTo>
                <a:lnTo>
                  <a:pt x="4293520" y="1340059"/>
                </a:lnTo>
                <a:lnTo>
                  <a:pt x="4293035" y="1389591"/>
                </a:lnTo>
                <a:lnTo>
                  <a:pt x="4299261" y="1420237"/>
                </a:lnTo>
                <a:lnTo>
                  <a:pt x="4315588" y="1423715"/>
                </a:lnTo>
                <a:lnTo>
                  <a:pt x="4338695" y="1409602"/>
                </a:lnTo>
                <a:lnTo>
                  <a:pt x="4363445" y="1389354"/>
                </a:lnTo>
                <a:lnTo>
                  <a:pt x="4384700" y="1374424"/>
                </a:lnTo>
                <a:lnTo>
                  <a:pt x="4401963" y="1365393"/>
                </a:lnTo>
                <a:lnTo>
                  <a:pt x="4417682" y="1356976"/>
                </a:lnTo>
                <a:lnTo>
                  <a:pt x="4431141" y="1351831"/>
                </a:lnTo>
                <a:lnTo>
                  <a:pt x="4441626" y="1352616"/>
                </a:lnTo>
                <a:lnTo>
                  <a:pt x="4445988" y="1363713"/>
                </a:lnTo>
                <a:lnTo>
                  <a:pt x="4445595" y="1382479"/>
                </a:lnTo>
                <a:lnTo>
                  <a:pt x="4446502" y="1401039"/>
                </a:lnTo>
                <a:lnTo>
                  <a:pt x="4454767" y="1411519"/>
                </a:lnTo>
                <a:lnTo>
                  <a:pt x="4474272" y="1410612"/>
                </a:lnTo>
                <a:lnTo>
                  <a:pt x="4501031" y="1402920"/>
                </a:lnTo>
                <a:lnTo>
                  <a:pt x="4529297" y="1392433"/>
                </a:lnTo>
                <a:lnTo>
                  <a:pt x="4553321" y="1383142"/>
                </a:lnTo>
                <a:lnTo>
                  <a:pt x="4571324" y="1374384"/>
                </a:lnTo>
                <a:lnTo>
                  <a:pt x="4586455" y="1364607"/>
                </a:lnTo>
                <a:lnTo>
                  <a:pt x="4600353" y="1356466"/>
                </a:lnTo>
                <a:lnTo>
                  <a:pt x="4614661" y="1352616"/>
                </a:lnTo>
                <a:lnTo>
                  <a:pt x="4629702" y="1356159"/>
                </a:lnTo>
                <a:lnTo>
                  <a:pt x="4644639" y="1364880"/>
                </a:lnTo>
                <a:lnTo>
                  <a:pt x="4659371" y="1373465"/>
                </a:lnTo>
                <a:lnTo>
                  <a:pt x="4673794" y="1376597"/>
                </a:lnTo>
                <a:lnTo>
                  <a:pt x="4686453" y="1373854"/>
                </a:lnTo>
                <a:lnTo>
                  <a:pt x="4697881" y="1367739"/>
                </a:lnTo>
                <a:lnTo>
                  <a:pt x="4728538" y="1341700"/>
                </a:lnTo>
                <a:lnTo>
                  <a:pt x="4782194" y="1290562"/>
                </a:lnTo>
                <a:lnTo>
                  <a:pt x="4812514" y="1259213"/>
                </a:lnTo>
                <a:lnTo>
                  <a:pt x="4840233" y="1228241"/>
                </a:lnTo>
                <a:lnTo>
                  <a:pt x="4864326" y="1196079"/>
                </a:lnTo>
                <a:lnTo>
                  <a:pt x="4886777" y="1161838"/>
                </a:lnTo>
                <a:lnTo>
                  <a:pt x="4908407" y="1129711"/>
                </a:lnTo>
                <a:lnTo>
                  <a:pt x="4930035" y="1103891"/>
                </a:lnTo>
                <a:lnTo>
                  <a:pt x="4952724" y="1086915"/>
                </a:lnTo>
                <a:lnTo>
                  <a:pt x="4975755" y="1076075"/>
                </a:lnTo>
                <a:lnTo>
                  <a:pt x="4997279" y="1067690"/>
                </a:lnTo>
                <a:lnTo>
                  <a:pt x="5015449" y="1058077"/>
                </a:lnTo>
                <a:lnTo>
                  <a:pt x="5028160" y="1046522"/>
                </a:lnTo>
                <a:lnTo>
                  <a:pt x="5036935" y="1034897"/>
                </a:lnTo>
                <a:lnTo>
                  <a:pt x="5045367" y="1023410"/>
                </a:lnTo>
                <a:lnTo>
                  <a:pt x="5057052" y="1012264"/>
                </a:lnTo>
                <a:lnTo>
                  <a:pt x="5094019" y="989498"/>
                </a:lnTo>
                <a:lnTo>
                  <a:pt x="5131533" y="970822"/>
                </a:lnTo>
                <a:lnTo>
                  <a:pt x="5154941" y="967278"/>
                </a:lnTo>
                <a:lnTo>
                  <a:pt x="5165155" y="965710"/>
                </a:lnTo>
                <a:lnTo>
                  <a:pt x="5177525" y="957733"/>
                </a:lnTo>
                <a:lnTo>
                  <a:pt x="5192495" y="939102"/>
                </a:lnTo>
                <a:lnTo>
                  <a:pt x="5208866" y="913415"/>
                </a:lnTo>
                <a:lnTo>
                  <a:pt x="5226538" y="887523"/>
                </a:lnTo>
                <a:lnTo>
                  <a:pt x="5266852" y="857644"/>
                </a:lnTo>
                <a:lnTo>
                  <a:pt x="5313437" y="849464"/>
                </a:lnTo>
                <a:lnTo>
                  <a:pt x="5333031" y="848645"/>
                </a:lnTo>
                <a:lnTo>
                  <a:pt x="5346975" y="852359"/>
                </a:lnTo>
                <a:lnTo>
                  <a:pt x="5357256" y="860367"/>
                </a:lnTo>
                <a:lnTo>
                  <a:pt x="5367467" y="866330"/>
                </a:lnTo>
                <a:lnTo>
                  <a:pt x="5381205" y="863908"/>
                </a:lnTo>
                <a:lnTo>
                  <a:pt x="5400607" y="849079"/>
                </a:lnTo>
                <a:lnTo>
                  <a:pt x="5423363" y="826002"/>
                </a:lnTo>
                <a:lnTo>
                  <a:pt x="5446394" y="800607"/>
                </a:lnTo>
                <a:lnTo>
                  <a:pt x="5466619" y="778826"/>
                </a:lnTo>
                <a:lnTo>
                  <a:pt x="5483936" y="762668"/>
                </a:lnTo>
                <a:lnTo>
                  <a:pt x="5499748" y="748828"/>
                </a:lnTo>
                <a:lnTo>
                  <a:pt x="5513233" y="735261"/>
                </a:lnTo>
                <a:lnTo>
                  <a:pt x="5523569" y="719923"/>
                </a:lnTo>
                <a:lnTo>
                  <a:pt x="5528414" y="699713"/>
                </a:lnTo>
                <a:lnTo>
                  <a:pt x="5528913" y="676573"/>
                </a:lnTo>
                <a:lnTo>
                  <a:pt x="5529479" y="656024"/>
                </a:lnTo>
                <a:lnTo>
                  <a:pt x="5534528" y="643584"/>
                </a:lnTo>
                <a:lnTo>
                  <a:pt x="5545770" y="646002"/>
                </a:lnTo>
                <a:lnTo>
                  <a:pt x="5560673" y="658575"/>
                </a:lnTo>
                <a:lnTo>
                  <a:pt x="5577287" y="669648"/>
                </a:lnTo>
                <a:lnTo>
                  <a:pt x="5610139" y="646856"/>
                </a:lnTo>
                <a:lnTo>
                  <a:pt x="5644326" y="577626"/>
                </a:lnTo>
                <a:lnTo>
                  <a:pt x="5672056" y="510932"/>
                </a:lnTo>
                <a:lnTo>
                  <a:pt x="5693330" y="446774"/>
                </a:lnTo>
                <a:lnTo>
                  <a:pt x="5703149" y="421037"/>
                </a:lnTo>
                <a:lnTo>
                  <a:pt x="5712733" y="403671"/>
                </a:lnTo>
                <a:lnTo>
                  <a:pt x="5721773" y="392271"/>
                </a:lnTo>
                <a:lnTo>
                  <a:pt x="5730265" y="381622"/>
                </a:lnTo>
                <a:lnTo>
                  <a:pt x="5738208" y="366506"/>
                </a:lnTo>
                <a:lnTo>
                  <a:pt x="5745139" y="341248"/>
                </a:lnTo>
                <a:lnTo>
                  <a:pt x="5751214" y="310057"/>
                </a:lnTo>
                <a:lnTo>
                  <a:pt x="5757356" y="282549"/>
                </a:lnTo>
                <a:lnTo>
                  <a:pt x="5764489" y="268335"/>
                </a:lnTo>
                <a:lnTo>
                  <a:pt x="5772973" y="274847"/>
                </a:lnTo>
                <a:lnTo>
                  <a:pt x="5782276" y="295336"/>
                </a:lnTo>
                <a:lnTo>
                  <a:pt x="5791989" y="318143"/>
                </a:lnTo>
                <a:lnTo>
                  <a:pt x="5801704" y="331609"/>
                </a:lnTo>
                <a:lnTo>
                  <a:pt x="5811302" y="330824"/>
                </a:lnTo>
                <a:lnTo>
                  <a:pt x="5821003" y="322607"/>
                </a:lnTo>
                <a:lnTo>
                  <a:pt x="5830910" y="312889"/>
                </a:lnTo>
                <a:lnTo>
                  <a:pt x="5841126" y="307603"/>
                </a:lnTo>
                <a:lnTo>
                  <a:pt x="5851205" y="309936"/>
                </a:lnTo>
                <a:lnTo>
                  <a:pt x="5861251" y="316189"/>
                </a:lnTo>
                <a:lnTo>
                  <a:pt x="5872187" y="321964"/>
                </a:lnTo>
                <a:lnTo>
                  <a:pt x="5884936" y="322866"/>
                </a:lnTo>
                <a:lnTo>
                  <a:pt x="5900887" y="315503"/>
                </a:lnTo>
                <a:lnTo>
                  <a:pt x="5919165" y="302958"/>
                </a:lnTo>
                <a:lnTo>
                  <a:pt x="5937307" y="290551"/>
                </a:lnTo>
                <a:lnTo>
                  <a:pt x="5952846" y="283597"/>
                </a:lnTo>
                <a:lnTo>
                  <a:pt x="5964500" y="286256"/>
                </a:lnTo>
                <a:lnTo>
                  <a:pt x="5973791" y="294778"/>
                </a:lnTo>
                <a:lnTo>
                  <a:pt x="5982465" y="302618"/>
                </a:lnTo>
                <a:lnTo>
                  <a:pt x="5992268" y="303232"/>
                </a:lnTo>
                <a:lnTo>
                  <a:pt x="6003080" y="293587"/>
                </a:lnTo>
                <a:lnTo>
                  <a:pt x="6014166" y="277602"/>
                </a:lnTo>
                <a:lnTo>
                  <a:pt x="6026346" y="259164"/>
                </a:lnTo>
                <a:lnTo>
                  <a:pt x="6040442" y="242156"/>
                </a:lnTo>
                <a:lnTo>
                  <a:pt x="6078078" y="208887"/>
                </a:lnTo>
                <a:lnTo>
                  <a:pt x="6114897" y="183253"/>
                </a:lnTo>
                <a:lnTo>
                  <a:pt x="6127100" y="181412"/>
                </a:lnTo>
                <a:lnTo>
                  <a:pt x="6136396" y="185707"/>
                </a:lnTo>
                <a:lnTo>
                  <a:pt x="6145350" y="188775"/>
                </a:lnTo>
                <a:lnTo>
                  <a:pt x="6156526" y="183253"/>
                </a:lnTo>
                <a:lnTo>
                  <a:pt x="6171324" y="164079"/>
                </a:lnTo>
                <a:lnTo>
                  <a:pt x="6188138" y="136212"/>
                </a:lnTo>
                <a:lnTo>
                  <a:pt x="6205020" y="107323"/>
                </a:lnTo>
                <a:lnTo>
                  <a:pt x="6220022" y="85081"/>
                </a:lnTo>
                <a:lnTo>
                  <a:pt x="6233386" y="70970"/>
                </a:lnTo>
                <a:lnTo>
                  <a:pt x="6245896" y="61085"/>
                </a:lnTo>
                <a:lnTo>
                  <a:pt x="6256421" y="55018"/>
                </a:lnTo>
                <a:lnTo>
                  <a:pt x="6263832" y="52358"/>
                </a:lnTo>
                <a:lnTo>
                  <a:pt x="6265886" y="56002"/>
                </a:lnTo>
                <a:lnTo>
                  <a:pt x="6263832" y="65166"/>
                </a:lnTo>
                <a:lnTo>
                  <a:pt x="6261779" y="73922"/>
                </a:lnTo>
                <a:lnTo>
                  <a:pt x="6263832" y="76338"/>
                </a:lnTo>
                <a:lnTo>
                  <a:pt x="6271602" y="69434"/>
                </a:lnTo>
                <a:lnTo>
                  <a:pt x="6282727" y="56838"/>
                </a:lnTo>
                <a:lnTo>
                  <a:pt x="6295356" y="42539"/>
                </a:lnTo>
                <a:lnTo>
                  <a:pt x="6307642" y="30525"/>
                </a:lnTo>
                <a:lnTo>
                  <a:pt x="6320508" y="21103"/>
                </a:lnTo>
                <a:lnTo>
                  <a:pt x="6334468" y="12399"/>
                </a:lnTo>
                <a:lnTo>
                  <a:pt x="6347058" y="5126"/>
                </a:lnTo>
                <a:lnTo>
                  <a:pt x="6355817" y="0"/>
                </a:lnTo>
              </a:path>
            </a:pathLst>
          </a:custGeom>
          <a:ln w="76199">
            <a:solidFill>
              <a:srgbClr val="FF595E"/>
            </a:solidFill>
          </a:ln>
        </p:spPr>
        <p:txBody>
          <a:bodyPr wrap="square" lIns="0" tIns="0" rIns="0" bIns="0" rtlCol="0"/>
          <a:lstStyle/>
          <a:p>
            <a:endParaRPr/>
          </a:p>
        </p:txBody>
      </p:sp>
      <p:sp>
        <p:nvSpPr>
          <p:cNvPr id="14" name="object 14"/>
          <p:cNvSpPr txBox="1"/>
          <p:nvPr/>
        </p:nvSpPr>
        <p:spPr>
          <a:xfrm>
            <a:off x="6627856" y="4300849"/>
            <a:ext cx="1163104" cy="183064"/>
          </a:xfrm>
          <a:prstGeom prst="rect">
            <a:avLst/>
          </a:prstGeom>
        </p:spPr>
        <p:txBody>
          <a:bodyPr vert="horz" wrap="square" lIns="0" tIns="11772" rIns="0" bIns="0" rtlCol="0">
            <a:spAutoFit/>
          </a:bodyPr>
          <a:lstStyle/>
          <a:p>
            <a:pPr marL="11773">
              <a:spcBef>
                <a:spcPts val="92"/>
              </a:spcBef>
            </a:pPr>
            <a:r>
              <a:rPr lang="vi-VN" sz="1112" i="1" dirty="0">
                <a:solidFill>
                  <a:srgbClr val="B7B7B7"/>
                </a:solidFill>
                <a:latin typeface="Calibri"/>
                <a:cs typeface="Calibri"/>
              </a:rPr>
              <a:t>N</a:t>
            </a:r>
            <a:r>
              <a:rPr lang="en-AU" sz="1112" i="1" dirty="0" err="1">
                <a:solidFill>
                  <a:srgbClr val="B7B7B7"/>
                </a:solidFill>
                <a:latin typeface="Calibri"/>
                <a:cs typeface="Calibri"/>
              </a:rPr>
              <a:t>guồn</a:t>
            </a:r>
            <a:r>
              <a:rPr sz="1112" i="1" dirty="0">
                <a:solidFill>
                  <a:srgbClr val="B7B7B7"/>
                </a:solidFill>
                <a:latin typeface="Calibri"/>
                <a:cs typeface="Calibri"/>
              </a:rPr>
              <a:t>:</a:t>
            </a:r>
            <a:r>
              <a:rPr sz="1112" i="1" spc="316" dirty="0">
                <a:solidFill>
                  <a:srgbClr val="B7B7B7"/>
                </a:solidFill>
                <a:latin typeface="Calibri"/>
                <a:cs typeface="Calibri"/>
              </a:rPr>
              <a:t> </a:t>
            </a:r>
            <a:r>
              <a:rPr sz="1112" i="1" spc="38" dirty="0">
                <a:solidFill>
                  <a:srgbClr val="B7B7B7"/>
                </a:solidFill>
                <a:latin typeface="Calibri"/>
                <a:cs typeface="Calibri"/>
              </a:rPr>
              <a:t>Glassnode</a:t>
            </a:r>
            <a:endParaRPr sz="1112" dirty="0">
              <a:latin typeface="Calibri"/>
              <a:cs typeface="Calibri"/>
            </a:endParaRPr>
          </a:p>
        </p:txBody>
      </p:sp>
      <p:sp>
        <p:nvSpPr>
          <p:cNvPr id="15" name="object 15"/>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267612" y="1540782"/>
            <a:ext cx="4494519" cy="1961400"/>
          </a:xfrm>
          <a:prstGeom prst="rect">
            <a:avLst/>
          </a:prstGeom>
        </p:spPr>
        <p:txBody>
          <a:bodyPr vert="horz" wrap="square" lIns="0" tIns="49443" rIns="0" bIns="0" rtlCol="0">
            <a:spAutoFit/>
          </a:bodyPr>
          <a:lstStyle/>
          <a:p>
            <a:pPr marL="2355">
              <a:spcBef>
                <a:spcPts val="92"/>
              </a:spcBef>
            </a:pPr>
            <a:r>
              <a:rPr lang="vi-VN" sz="6211" dirty="0"/>
              <a:t>TĂNG LỢI NHUẬN</a:t>
            </a:r>
            <a:endParaRPr sz="6211" dirty="0"/>
          </a:p>
        </p:txBody>
      </p:sp>
      <p:sp>
        <p:nvSpPr>
          <p:cNvPr id="5" name="object 5"/>
          <p:cNvSpPr txBox="1"/>
          <p:nvPr/>
        </p:nvSpPr>
        <p:spPr>
          <a:xfrm>
            <a:off x="4351791" y="3353289"/>
            <a:ext cx="4376078"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Tốc độ phi mã trong thay đổi công nghệ dẫn đến những đột phá và đổi mới vượt trội. </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529080" y="3360156"/>
            <a:ext cx="1923006" cy="1376771"/>
            <a:chOff x="845721" y="2398999"/>
            <a:chExt cx="2074545" cy="1485265"/>
          </a:xfrm>
        </p:grpSpPr>
        <p:sp>
          <p:nvSpPr>
            <p:cNvPr id="8" name="object 8"/>
            <p:cNvSpPr/>
            <p:nvPr/>
          </p:nvSpPr>
          <p:spPr>
            <a:xfrm>
              <a:off x="883821" y="2437099"/>
              <a:ext cx="1998345" cy="1409065"/>
            </a:xfrm>
            <a:custGeom>
              <a:avLst/>
              <a:gdLst/>
              <a:ahLst/>
              <a:cxnLst/>
              <a:rect l="l" t="t" r="r" b="b"/>
              <a:pathLst>
                <a:path w="1998345" h="1409064">
                  <a:moveTo>
                    <a:pt x="109129" y="1369596"/>
                  </a:moveTo>
                  <a:lnTo>
                    <a:pt x="87106" y="1326306"/>
                  </a:lnTo>
                  <a:lnTo>
                    <a:pt x="67603" y="1282417"/>
                  </a:lnTo>
                  <a:lnTo>
                    <a:pt x="50601" y="1238013"/>
                  </a:lnTo>
                  <a:lnTo>
                    <a:pt x="36081" y="1193175"/>
                  </a:lnTo>
                  <a:lnTo>
                    <a:pt x="24023" y="1147986"/>
                  </a:lnTo>
                  <a:lnTo>
                    <a:pt x="14408" y="1102527"/>
                  </a:lnTo>
                  <a:lnTo>
                    <a:pt x="7218" y="1056882"/>
                  </a:lnTo>
                  <a:lnTo>
                    <a:pt x="2432" y="1011132"/>
                  </a:lnTo>
                  <a:lnTo>
                    <a:pt x="33" y="965360"/>
                  </a:lnTo>
                  <a:lnTo>
                    <a:pt x="0" y="919647"/>
                  </a:lnTo>
                  <a:lnTo>
                    <a:pt x="2314" y="874076"/>
                  </a:lnTo>
                  <a:lnTo>
                    <a:pt x="6956" y="828730"/>
                  </a:lnTo>
                  <a:lnTo>
                    <a:pt x="13907" y="783689"/>
                  </a:lnTo>
                  <a:lnTo>
                    <a:pt x="23147" y="739038"/>
                  </a:lnTo>
                  <a:lnTo>
                    <a:pt x="34658" y="694857"/>
                  </a:lnTo>
                  <a:lnTo>
                    <a:pt x="48421" y="651230"/>
                  </a:lnTo>
                  <a:lnTo>
                    <a:pt x="64415" y="608238"/>
                  </a:lnTo>
                  <a:lnTo>
                    <a:pt x="82622" y="565963"/>
                  </a:lnTo>
                  <a:lnTo>
                    <a:pt x="103023" y="524488"/>
                  </a:lnTo>
                  <a:lnTo>
                    <a:pt x="125599" y="483895"/>
                  </a:lnTo>
                  <a:lnTo>
                    <a:pt x="150329" y="444266"/>
                  </a:lnTo>
                  <a:lnTo>
                    <a:pt x="177196" y="405683"/>
                  </a:lnTo>
                  <a:lnTo>
                    <a:pt x="206179" y="368229"/>
                  </a:lnTo>
                  <a:lnTo>
                    <a:pt x="237260" y="331986"/>
                  </a:lnTo>
                  <a:lnTo>
                    <a:pt x="270419" y="297036"/>
                  </a:lnTo>
                  <a:lnTo>
                    <a:pt x="305638" y="263462"/>
                  </a:lnTo>
                  <a:lnTo>
                    <a:pt x="342896" y="231345"/>
                  </a:lnTo>
                  <a:lnTo>
                    <a:pt x="382175" y="200767"/>
                  </a:lnTo>
                  <a:lnTo>
                    <a:pt x="421613" y="173047"/>
                  </a:lnTo>
                  <a:lnTo>
                    <a:pt x="462086" y="147393"/>
                  </a:lnTo>
                  <a:lnTo>
                    <a:pt x="503512" y="123802"/>
                  </a:lnTo>
                  <a:lnTo>
                    <a:pt x="545812" y="102273"/>
                  </a:lnTo>
                  <a:lnTo>
                    <a:pt x="588906" y="82805"/>
                  </a:lnTo>
                  <a:lnTo>
                    <a:pt x="632711" y="65395"/>
                  </a:lnTo>
                  <a:lnTo>
                    <a:pt x="677150" y="50041"/>
                  </a:lnTo>
                  <a:lnTo>
                    <a:pt x="722140" y="36742"/>
                  </a:lnTo>
                  <a:lnTo>
                    <a:pt x="767602" y="25496"/>
                  </a:lnTo>
                  <a:lnTo>
                    <a:pt x="813455" y="16301"/>
                  </a:lnTo>
                  <a:lnTo>
                    <a:pt x="859619" y="9156"/>
                  </a:lnTo>
                  <a:lnTo>
                    <a:pt x="906013" y="4059"/>
                  </a:lnTo>
                  <a:lnTo>
                    <a:pt x="952557" y="1007"/>
                  </a:lnTo>
                  <a:lnTo>
                    <a:pt x="999171" y="0"/>
                  </a:lnTo>
                  <a:lnTo>
                    <a:pt x="1045773" y="1034"/>
                  </a:lnTo>
                  <a:lnTo>
                    <a:pt x="1092285" y="4109"/>
                  </a:lnTo>
                  <a:lnTo>
                    <a:pt x="1138625" y="9223"/>
                  </a:lnTo>
                  <a:lnTo>
                    <a:pt x="1184713" y="16374"/>
                  </a:lnTo>
                  <a:lnTo>
                    <a:pt x="1230468" y="25560"/>
                  </a:lnTo>
                  <a:lnTo>
                    <a:pt x="1275810" y="36780"/>
                  </a:lnTo>
                  <a:lnTo>
                    <a:pt x="1320660" y="50031"/>
                  </a:lnTo>
                  <a:lnTo>
                    <a:pt x="1364935" y="65312"/>
                  </a:lnTo>
                  <a:lnTo>
                    <a:pt x="1408557" y="82620"/>
                  </a:lnTo>
                  <a:lnTo>
                    <a:pt x="1451444" y="101956"/>
                  </a:lnTo>
                  <a:lnTo>
                    <a:pt x="1493516" y="123315"/>
                  </a:lnTo>
                  <a:lnTo>
                    <a:pt x="1534692" y="146697"/>
                  </a:lnTo>
                  <a:lnTo>
                    <a:pt x="1574894" y="172100"/>
                  </a:lnTo>
                  <a:lnTo>
                    <a:pt x="1614039" y="199522"/>
                  </a:lnTo>
                  <a:lnTo>
                    <a:pt x="1652047" y="228962"/>
                  </a:lnTo>
                  <a:lnTo>
                    <a:pt x="1689754" y="261249"/>
                  </a:lnTo>
                  <a:lnTo>
                    <a:pt x="1725365" y="294984"/>
                  </a:lnTo>
                  <a:lnTo>
                    <a:pt x="1758866" y="330084"/>
                  </a:lnTo>
                  <a:lnTo>
                    <a:pt x="1790242" y="366467"/>
                  </a:lnTo>
                  <a:lnTo>
                    <a:pt x="1819476" y="404049"/>
                  </a:lnTo>
                  <a:lnTo>
                    <a:pt x="1846555" y="442748"/>
                  </a:lnTo>
                  <a:lnTo>
                    <a:pt x="1871463" y="482480"/>
                  </a:lnTo>
                  <a:lnTo>
                    <a:pt x="1894185" y="523162"/>
                  </a:lnTo>
                  <a:lnTo>
                    <a:pt x="1914705" y="564712"/>
                  </a:lnTo>
                  <a:lnTo>
                    <a:pt x="1933010" y="607046"/>
                  </a:lnTo>
                  <a:lnTo>
                    <a:pt x="1949084" y="650082"/>
                  </a:lnTo>
                  <a:lnTo>
                    <a:pt x="1962911" y="693737"/>
                  </a:lnTo>
                  <a:lnTo>
                    <a:pt x="1974477" y="737927"/>
                  </a:lnTo>
                  <a:lnTo>
                    <a:pt x="1983767" y="782569"/>
                  </a:lnTo>
                  <a:lnTo>
                    <a:pt x="1990765" y="827581"/>
                  </a:lnTo>
                  <a:lnTo>
                    <a:pt x="1995457" y="872880"/>
                  </a:lnTo>
                  <a:lnTo>
                    <a:pt x="1997826" y="918382"/>
                  </a:lnTo>
                  <a:lnTo>
                    <a:pt x="1997860" y="964005"/>
                  </a:lnTo>
                  <a:lnTo>
                    <a:pt x="1995541" y="1009665"/>
                  </a:lnTo>
                  <a:lnTo>
                    <a:pt x="1990856" y="1055280"/>
                  </a:lnTo>
                  <a:lnTo>
                    <a:pt x="1983788" y="1100767"/>
                  </a:lnTo>
                  <a:lnTo>
                    <a:pt x="1974324" y="1146043"/>
                  </a:lnTo>
                  <a:lnTo>
                    <a:pt x="1962448" y="1191024"/>
                  </a:lnTo>
                  <a:lnTo>
                    <a:pt x="1948144" y="1235628"/>
                  </a:lnTo>
                  <a:lnTo>
                    <a:pt x="1931398" y="1279772"/>
                  </a:lnTo>
                  <a:lnTo>
                    <a:pt x="1912195" y="1323372"/>
                  </a:lnTo>
                  <a:lnTo>
                    <a:pt x="1890520" y="1366346"/>
                  </a:lnTo>
                  <a:lnTo>
                    <a:pt x="1866357" y="1408611"/>
                  </a:lnTo>
                </a:path>
              </a:pathLst>
            </a:custGeom>
            <a:ln w="76199">
              <a:solidFill>
                <a:srgbClr val="FFFFFF"/>
              </a:solidFill>
            </a:ln>
          </p:spPr>
          <p:txBody>
            <a:bodyPr wrap="square" lIns="0" tIns="0" rIns="0" bIns="0" rtlCol="0"/>
            <a:lstStyle/>
            <a:p>
              <a:endParaRPr/>
            </a:p>
          </p:txBody>
        </p:sp>
        <p:sp>
          <p:nvSpPr>
            <p:cNvPr id="9" name="object 9"/>
            <p:cNvSpPr/>
            <p:nvPr/>
          </p:nvSpPr>
          <p:spPr>
            <a:xfrm>
              <a:off x="906462" y="2437104"/>
              <a:ext cx="1976120" cy="985519"/>
            </a:xfrm>
            <a:custGeom>
              <a:avLst/>
              <a:gdLst/>
              <a:ahLst/>
              <a:cxnLst/>
              <a:rect l="l" t="t" r="r" b="b"/>
              <a:pathLst>
                <a:path w="1976120" h="985520">
                  <a:moveTo>
                    <a:pt x="248399" y="897026"/>
                  </a:moveTo>
                  <a:lnTo>
                    <a:pt x="0" y="897026"/>
                  </a:lnTo>
                  <a:lnTo>
                    <a:pt x="0" y="985520"/>
                  </a:lnTo>
                  <a:lnTo>
                    <a:pt x="248399" y="985520"/>
                  </a:lnTo>
                  <a:lnTo>
                    <a:pt x="248399" y="897026"/>
                  </a:lnTo>
                  <a:close/>
                </a:path>
                <a:path w="1976120" h="985520">
                  <a:moveTo>
                    <a:pt x="362953" y="551497"/>
                  </a:moveTo>
                  <a:lnTo>
                    <a:pt x="146050" y="436295"/>
                  </a:lnTo>
                  <a:lnTo>
                    <a:pt x="101053" y="513092"/>
                  </a:lnTo>
                  <a:lnTo>
                    <a:pt x="317944" y="628294"/>
                  </a:lnTo>
                  <a:lnTo>
                    <a:pt x="362953" y="551497"/>
                  </a:lnTo>
                  <a:close/>
                </a:path>
                <a:path w="1976120" h="985520">
                  <a:moveTo>
                    <a:pt x="648296" y="312458"/>
                  </a:moveTo>
                  <a:lnTo>
                    <a:pt x="537895" y="98247"/>
                  </a:lnTo>
                  <a:lnTo>
                    <a:pt x="455104" y="138150"/>
                  </a:lnTo>
                  <a:lnTo>
                    <a:pt x="565492" y="352348"/>
                  </a:lnTo>
                  <a:lnTo>
                    <a:pt x="648296" y="312458"/>
                  </a:lnTo>
                  <a:close/>
                </a:path>
                <a:path w="1976120" h="985520">
                  <a:moveTo>
                    <a:pt x="1029474" y="0"/>
                  </a:moveTo>
                  <a:lnTo>
                    <a:pt x="937374" y="0"/>
                  </a:lnTo>
                  <a:lnTo>
                    <a:pt x="937374" y="239699"/>
                  </a:lnTo>
                  <a:lnTo>
                    <a:pt x="1029474" y="239699"/>
                  </a:lnTo>
                  <a:lnTo>
                    <a:pt x="1029474" y="0"/>
                  </a:lnTo>
                  <a:close/>
                </a:path>
                <a:path w="1976120" h="985520">
                  <a:moveTo>
                    <a:pt x="1522336" y="143840"/>
                  </a:moveTo>
                  <a:lnTo>
                    <a:pt x="1442542" y="99136"/>
                  </a:lnTo>
                  <a:lnTo>
                    <a:pt x="1318641" y="306438"/>
                  </a:lnTo>
                  <a:lnTo>
                    <a:pt x="1398435" y="351142"/>
                  </a:lnTo>
                  <a:lnTo>
                    <a:pt x="1522336" y="143840"/>
                  </a:lnTo>
                  <a:close/>
                </a:path>
                <a:path w="1976120" h="985520">
                  <a:moveTo>
                    <a:pt x="1870519" y="537298"/>
                  </a:moveTo>
                  <a:lnTo>
                    <a:pt x="1834819" y="455091"/>
                  </a:lnTo>
                  <a:lnTo>
                    <a:pt x="1604708" y="545998"/>
                  </a:lnTo>
                  <a:lnTo>
                    <a:pt x="1640408" y="628192"/>
                  </a:lnTo>
                  <a:lnTo>
                    <a:pt x="1870519" y="537298"/>
                  </a:lnTo>
                  <a:close/>
                </a:path>
                <a:path w="1976120" h="985520">
                  <a:moveTo>
                    <a:pt x="1975523" y="897026"/>
                  </a:moveTo>
                  <a:lnTo>
                    <a:pt x="1727123" y="897026"/>
                  </a:lnTo>
                  <a:lnTo>
                    <a:pt x="1727123" y="985520"/>
                  </a:lnTo>
                  <a:lnTo>
                    <a:pt x="1975523" y="985520"/>
                  </a:lnTo>
                  <a:lnTo>
                    <a:pt x="1975523" y="897026"/>
                  </a:lnTo>
                  <a:close/>
                </a:path>
              </a:pathLst>
            </a:custGeom>
            <a:solidFill>
              <a:srgbClr val="FFFFFF"/>
            </a:solidFill>
          </p:spPr>
          <p:txBody>
            <a:bodyPr wrap="square" lIns="0" tIns="0" rIns="0" bIns="0" rtlCol="0"/>
            <a:lstStyle/>
            <a:p>
              <a:endParaRPr/>
            </a:p>
          </p:txBody>
        </p:sp>
        <p:sp>
          <p:nvSpPr>
            <p:cNvPr id="10" name="object 10"/>
            <p:cNvSpPr/>
            <p:nvPr/>
          </p:nvSpPr>
          <p:spPr>
            <a:xfrm>
              <a:off x="1732900" y="3138958"/>
              <a:ext cx="540385" cy="390525"/>
            </a:xfrm>
            <a:custGeom>
              <a:avLst/>
              <a:gdLst/>
              <a:ahLst/>
              <a:cxnLst/>
              <a:rect l="l" t="t" r="r" b="b"/>
              <a:pathLst>
                <a:path w="540385" h="390525">
                  <a:moveTo>
                    <a:pt x="419432" y="96134"/>
                  </a:moveTo>
                  <a:lnTo>
                    <a:pt x="236881" y="96134"/>
                  </a:lnTo>
                  <a:lnTo>
                    <a:pt x="284477" y="95295"/>
                  </a:lnTo>
                  <a:lnTo>
                    <a:pt x="333260" y="88383"/>
                  </a:lnTo>
                  <a:lnTo>
                    <a:pt x="383232" y="75397"/>
                  </a:lnTo>
                  <a:lnTo>
                    <a:pt x="434391" y="56338"/>
                  </a:lnTo>
                  <a:lnTo>
                    <a:pt x="486738" y="31206"/>
                  </a:lnTo>
                  <a:lnTo>
                    <a:pt x="540273" y="0"/>
                  </a:lnTo>
                  <a:lnTo>
                    <a:pt x="489416" y="34833"/>
                  </a:lnTo>
                  <a:lnTo>
                    <a:pt x="445105" y="70848"/>
                  </a:lnTo>
                  <a:lnTo>
                    <a:pt x="419432" y="96134"/>
                  </a:lnTo>
                  <a:close/>
                </a:path>
                <a:path w="540385" h="390525">
                  <a:moveTo>
                    <a:pt x="184439" y="390064"/>
                  </a:moveTo>
                  <a:lnTo>
                    <a:pt x="132273" y="388499"/>
                  </a:lnTo>
                  <a:lnTo>
                    <a:pt x="83073" y="371763"/>
                  </a:lnTo>
                  <a:lnTo>
                    <a:pt x="43187" y="342692"/>
                  </a:lnTo>
                  <a:lnTo>
                    <a:pt x="14775" y="304214"/>
                  </a:lnTo>
                  <a:lnTo>
                    <a:pt x="0" y="259258"/>
                  </a:lnTo>
                  <a:lnTo>
                    <a:pt x="1023" y="210749"/>
                  </a:lnTo>
                  <a:lnTo>
                    <a:pt x="18395" y="165193"/>
                  </a:lnTo>
                  <a:lnTo>
                    <a:pt x="49147" y="128456"/>
                  </a:lnTo>
                  <a:lnTo>
                    <a:pt x="90157" y="102512"/>
                  </a:lnTo>
                  <a:lnTo>
                    <a:pt x="138306" y="89335"/>
                  </a:lnTo>
                  <a:lnTo>
                    <a:pt x="190473" y="90899"/>
                  </a:lnTo>
                  <a:lnTo>
                    <a:pt x="236881" y="96134"/>
                  </a:lnTo>
                  <a:lnTo>
                    <a:pt x="419432" y="96134"/>
                  </a:lnTo>
                  <a:lnTo>
                    <a:pt x="376117" y="146424"/>
                  </a:lnTo>
                  <a:lnTo>
                    <a:pt x="351441" y="185984"/>
                  </a:lnTo>
                  <a:lnTo>
                    <a:pt x="333309" y="226726"/>
                  </a:lnTo>
                  <a:lnTo>
                    <a:pt x="321723" y="268649"/>
                  </a:lnTo>
                  <a:lnTo>
                    <a:pt x="304350" y="314206"/>
                  </a:lnTo>
                  <a:lnTo>
                    <a:pt x="273598" y="350943"/>
                  </a:lnTo>
                  <a:lnTo>
                    <a:pt x="232588" y="376887"/>
                  </a:lnTo>
                  <a:lnTo>
                    <a:pt x="184439" y="390064"/>
                  </a:lnTo>
                  <a:close/>
                </a:path>
              </a:pathLst>
            </a:custGeom>
            <a:solidFill>
              <a:srgbClr val="FF595E"/>
            </a:solidFill>
          </p:spPr>
          <p:txBody>
            <a:bodyPr wrap="square" lIns="0" tIns="0" rIns="0" bIns="0" rtlCol="0"/>
            <a:lstStyle/>
            <a:p>
              <a:endParaRPr/>
            </a:p>
          </p:txBody>
        </p:sp>
        <p:sp>
          <p:nvSpPr>
            <p:cNvPr id="11" name="object 11"/>
            <p:cNvSpPr/>
            <p:nvPr/>
          </p:nvSpPr>
          <p:spPr>
            <a:xfrm>
              <a:off x="1732900" y="3138958"/>
              <a:ext cx="540385" cy="390525"/>
            </a:xfrm>
            <a:custGeom>
              <a:avLst/>
              <a:gdLst/>
              <a:ahLst/>
              <a:cxnLst/>
              <a:rect l="l" t="t" r="r" b="b"/>
              <a:pathLst>
                <a:path w="540385" h="390525">
                  <a:moveTo>
                    <a:pt x="1023" y="210749"/>
                  </a:moveTo>
                  <a:lnTo>
                    <a:pt x="18395" y="165193"/>
                  </a:lnTo>
                  <a:lnTo>
                    <a:pt x="49147" y="128456"/>
                  </a:lnTo>
                  <a:lnTo>
                    <a:pt x="90157" y="102512"/>
                  </a:lnTo>
                  <a:lnTo>
                    <a:pt x="138306" y="89335"/>
                  </a:lnTo>
                  <a:lnTo>
                    <a:pt x="190473" y="90899"/>
                  </a:lnTo>
                  <a:lnTo>
                    <a:pt x="236881" y="96134"/>
                  </a:lnTo>
                  <a:lnTo>
                    <a:pt x="284477" y="95295"/>
                  </a:lnTo>
                  <a:lnTo>
                    <a:pt x="333260" y="88383"/>
                  </a:lnTo>
                  <a:lnTo>
                    <a:pt x="383232" y="75397"/>
                  </a:lnTo>
                  <a:lnTo>
                    <a:pt x="434391" y="56338"/>
                  </a:lnTo>
                  <a:lnTo>
                    <a:pt x="486738" y="31206"/>
                  </a:lnTo>
                  <a:lnTo>
                    <a:pt x="540273" y="0"/>
                  </a:lnTo>
                  <a:lnTo>
                    <a:pt x="489416" y="34833"/>
                  </a:lnTo>
                  <a:lnTo>
                    <a:pt x="445105" y="70848"/>
                  </a:lnTo>
                  <a:lnTo>
                    <a:pt x="407339" y="108045"/>
                  </a:lnTo>
                  <a:lnTo>
                    <a:pt x="376117" y="146424"/>
                  </a:lnTo>
                  <a:lnTo>
                    <a:pt x="351441" y="185984"/>
                  </a:lnTo>
                  <a:lnTo>
                    <a:pt x="333309" y="226726"/>
                  </a:lnTo>
                  <a:lnTo>
                    <a:pt x="321723" y="268649"/>
                  </a:lnTo>
                  <a:lnTo>
                    <a:pt x="304350" y="314206"/>
                  </a:lnTo>
                  <a:lnTo>
                    <a:pt x="273598" y="350943"/>
                  </a:lnTo>
                  <a:lnTo>
                    <a:pt x="232588" y="376887"/>
                  </a:lnTo>
                  <a:lnTo>
                    <a:pt x="184439" y="390064"/>
                  </a:lnTo>
                  <a:lnTo>
                    <a:pt x="132273" y="388499"/>
                  </a:lnTo>
                  <a:lnTo>
                    <a:pt x="83073" y="371763"/>
                  </a:lnTo>
                  <a:lnTo>
                    <a:pt x="43187" y="342692"/>
                  </a:lnTo>
                  <a:lnTo>
                    <a:pt x="14775" y="304214"/>
                  </a:lnTo>
                  <a:lnTo>
                    <a:pt x="0" y="259258"/>
                  </a:lnTo>
                  <a:lnTo>
                    <a:pt x="1023" y="210749"/>
                  </a:lnTo>
                  <a:close/>
                </a:path>
              </a:pathLst>
            </a:custGeom>
            <a:ln w="28574">
              <a:solidFill>
                <a:srgbClr val="FF595E"/>
              </a:solidFill>
            </a:ln>
          </p:spPr>
          <p:txBody>
            <a:bodyPr wrap="square" lIns="0" tIns="0" rIns="0" bIns="0" rtlCol="0"/>
            <a:lstStyle/>
            <a:p>
              <a:endParaRPr/>
            </a:p>
          </p:txBody>
        </p:sp>
      </p:grpSp>
      <p:sp>
        <p:nvSpPr>
          <p:cNvPr id="12" name="object 12"/>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Sự khan hiếm</a:t>
            </a:r>
            <a:endParaRPr sz="6118" spc="-140" dirty="0"/>
          </a:p>
        </p:txBody>
      </p:sp>
      <p:sp>
        <p:nvSpPr>
          <p:cNvPr id="5" name="object 5"/>
          <p:cNvSpPr txBox="1">
            <a:spLocks noGrp="1"/>
          </p:cNvSpPr>
          <p:nvPr>
            <p:ph type="body" idx="1"/>
          </p:nvPr>
        </p:nvSpPr>
        <p:spPr>
          <a:xfrm>
            <a:off x="4301926" y="3158647"/>
            <a:ext cx="4354200" cy="1723334"/>
          </a:xfrm>
          <a:prstGeom prst="rect">
            <a:avLst/>
          </a:prstGeom>
        </p:spPr>
        <p:txBody>
          <a:bodyPr vert="horz" wrap="square" lIns="0" tIns="225358" rIns="0" bIns="0" rtlCol="0">
            <a:spAutoFit/>
          </a:bodyPr>
          <a:lstStyle/>
          <a:p>
            <a:pPr marL="88295" marR="4709">
              <a:lnSpc>
                <a:spcPct val="114999"/>
              </a:lnSpc>
              <a:spcBef>
                <a:spcPts val="92"/>
              </a:spcBef>
            </a:pPr>
            <a:r>
              <a:rPr lang="vi-VN" sz="2874" spc="135" dirty="0"/>
              <a:t>Các tài nguyên hạn hẹp được phân bổ và cạnh tranh như thế nào</a:t>
            </a:r>
            <a:endParaRPr sz="2874"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734701" y="3480428"/>
            <a:ext cx="1511564" cy="1434455"/>
            <a:chOff x="1067549" y="2528749"/>
            <a:chExt cx="1630680" cy="1547495"/>
          </a:xfrm>
        </p:grpSpPr>
        <p:sp>
          <p:nvSpPr>
            <p:cNvPr id="8" name="object 8"/>
            <p:cNvSpPr/>
            <p:nvPr/>
          </p:nvSpPr>
          <p:spPr>
            <a:xfrm>
              <a:off x="1105649" y="2566849"/>
              <a:ext cx="1554480" cy="1471295"/>
            </a:xfrm>
            <a:custGeom>
              <a:avLst/>
              <a:gdLst/>
              <a:ahLst/>
              <a:cxnLst/>
              <a:rect l="l" t="t" r="r" b="b"/>
              <a:pathLst>
                <a:path w="1554480" h="1471295">
                  <a:moveTo>
                    <a:pt x="0" y="735449"/>
                  </a:moveTo>
                  <a:lnTo>
                    <a:pt x="1528" y="688938"/>
                  </a:lnTo>
                  <a:lnTo>
                    <a:pt x="6055" y="643196"/>
                  </a:lnTo>
                  <a:lnTo>
                    <a:pt x="13487" y="598309"/>
                  </a:lnTo>
                  <a:lnTo>
                    <a:pt x="23734" y="554363"/>
                  </a:lnTo>
                  <a:lnTo>
                    <a:pt x="36706" y="511443"/>
                  </a:lnTo>
                  <a:lnTo>
                    <a:pt x="52311" y="469638"/>
                  </a:lnTo>
                  <a:lnTo>
                    <a:pt x="70457" y="429031"/>
                  </a:lnTo>
                  <a:lnTo>
                    <a:pt x="91055" y="389711"/>
                  </a:lnTo>
                  <a:lnTo>
                    <a:pt x="114012" y="351762"/>
                  </a:lnTo>
                  <a:lnTo>
                    <a:pt x="139239" y="315271"/>
                  </a:lnTo>
                  <a:lnTo>
                    <a:pt x="166643" y="280324"/>
                  </a:lnTo>
                  <a:lnTo>
                    <a:pt x="196134" y="247008"/>
                  </a:lnTo>
                  <a:lnTo>
                    <a:pt x="227621" y="215408"/>
                  </a:lnTo>
                  <a:lnTo>
                    <a:pt x="261013" y="185610"/>
                  </a:lnTo>
                  <a:lnTo>
                    <a:pt x="296219" y="157702"/>
                  </a:lnTo>
                  <a:lnTo>
                    <a:pt x="333147" y="131768"/>
                  </a:lnTo>
                  <a:lnTo>
                    <a:pt x="371707" y="107895"/>
                  </a:lnTo>
                  <a:lnTo>
                    <a:pt x="411807" y="86169"/>
                  </a:lnTo>
                  <a:lnTo>
                    <a:pt x="453357" y="66677"/>
                  </a:lnTo>
                  <a:lnTo>
                    <a:pt x="496266" y="49504"/>
                  </a:lnTo>
                  <a:lnTo>
                    <a:pt x="540442" y="34736"/>
                  </a:lnTo>
                  <a:lnTo>
                    <a:pt x="585795" y="22461"/>
                  </a:lnTo>
                  <a:lnTo>
                    <a:pt x="632233" y="12763"/>
                  </a:lnTo>
                  <a:lnTo>
                    <a:pt x="679665" y="5730"/>
                  </a:lnTo>
                  <a:lnTo>
                    <a:pt x="728001" y="1446"/>
                  </a:lnTo>
                  <a:lnTo>
                    <a:pt x="777149" y="0"/>
                  </a:lnTo>
                  <a:lnTo>
                    <a:pt x="828477" y="1604"/>
                  </a:lnTo>
                  <a:lnTo>
                    <a:pt x="879301" y="6378"/>
                  </a:lnTo>
                  <a:lnTo>
                    <a:pt x="929472" y="14262"/>
                  </a:lnTo>
                  <a:lnTo>
                    <a:pt x="978838" y="25196"/>
                  </a:lnTo>
                  <a:lnTo>
                    <a:pt x="1027248" y="39123"/>
                  </a:lnTo>
                  <a:lnTo>
                    <a:pt x="1074552" y="55982"/>
                  </a:lnTo>
                  <a:lnTo>
                    <a:pt x="1120598" y="75715"/>
                  </a:lnTo>
                  <a:lnTo>
                    <a:pt x="1165235" y="98262"/>
                  </a:lnTo>
                  <a:lnTo>
                    <a:pt x="1208313" y="123564"/>
                  </a:lnTo>
                  <a:lnTo>
                    <a:pt x="1249680" y="151562"/>
                  </a:lnTo>
                  <a:lnTo>
                    <a:pt x="1289185" y="182196"/>
                  </a:lnTo>
                  <a:lnTo>
                    <a:pt x="1326678" y="215408"/>
                  </a:lnTo>
                  <a:lnTo>
                    <a:pt x="1361773" y="250889"/>
                  </a:lnTo>
                  <a:lnTo>
                    <a:pt x="1394144" y="288274"/>
                  </a:lnTo>
                  <a:lnTo>
                    <a:pt x="1423729" y="327422"/>
                  </a:lnTo>
                  <a:lnTo>
                    <a:pt x="1450466" y="368188"/>
                  </a:lnTo>
                  <a:lnTo>
                    <a:pt x="1474291" y="410430"/>
                  </a:lnTo>
                  <a:lnTo>
                    <a:pt x="1495142" y="454005"/>
                  </a:lnTo>
                  <a:lnTo>
                    <a:pt x="1512958" y="498770"/>
                  </a:lnTo>
                  <a:lnTo>
                    <a:pt x="1527674" y="544583"/>
                  </a:lnTo>
                  <a:lnTo>
                    <a:pt x="1539229" y="591300"/>
                  </a:lnTo>
                  <a:lnTo>
                    <a:pt x="1547560" y="638779"/>
                  </a:lnTo>
                  <a:lnTo>
                    <a:pt x="1552604" y="686876"/>
                  </a:lnTo>
                  <a:lnTo>
                    <a:pt x="1554299" y="735449"/>
                  </a:lnTo>
                  <a:lnTo>
                    <a:pt x="1552771" y="781961"/>
                  </a:lnTo>
                  <a:lnTo>
                    <a:pt x="1548244" y="827703"/>
                  </a:lnTo>
                  <a:lnTo>
                    <a:pt x="1540812" y="872590"/>
                  </a:lnTo>
                  <a:lnTo>
                    <a:pt x="1530565" y="916536"/>
                  </a:lnTo>
                  <a:lnTo>
                    <a:pt x="1517593" y="959456"/>
                  </a:lnTo>
                  <a:lnTo>
                    <a:pt x="1501988" y="1001261"/>
                  </a:lnTo>
                  <a:lnTo>
                    <a:pt x="1483842" y="1041868"/>
                  </a:lnTo>
                  <a:lnTo>
                    <a:pt x="1463244" y="1081188"/>
                  </a:lnTo>
                  <a:lnTo>
                    <a:pt x="1440287" y="1119137"/>
                  </a:lnTo>
                  <a:lnTo>
                    <a:pt x="1415060" y="1155628"/>
                  </a:lnTo>
                  <a:lnTo>
                    <a:pt x="1387656" y="1190575"/>
                  </a:lnTo>
                  <a:lnTo>
                    <a:pt x="1358165" y="1223891"/>
                  </a:lnTo>
                  <a:lnTo>
                    <a:pt x="1326677" y="1255491"/>
                  </a:lnTo>
                  <a:lnTo>
                    <a:pt x="1293286" y="1285289"/>
                  </a:lnTo>
                  <a:lnTo>
                    <a:pt x="1258080" y="1313197"/>
                  </a:lnTo>
                  <a:lnTo>
                    <a:pt x="1221152" y="1339131"/>
                  </a:lnTo>
                  <a:lnTo>
                    <a:pt x="1182592" y="1363004"/>
                  </a:lnTo>
                  <a:lnTo>
                    <a:pt x="1142492" y="1384730"/>
                  </a:lnTo>
                  <a:lnTo>
                    <a:pt x="1100941" y="1404222"/>
                  </a:lnTo>
                  <a:lnTo>
                    <a:pt x="1058033" y="1421395"/>
                  </a:lnTo>
                  <a:lnTo>
                    <a:pt x="1013857" y="1436163"/>
                  </a:lnTo>
                  <a:lnTo>
                    <a:pt x="968504" y="1448438"/>
                  </a:lnTo>
                  <a:lnTo>
                    <a:pt x="922066" y="1458136"/>
                  </a:lnTo>
                  <a:lnTo>
                    <a:pt x="874634" y="1465169"/>
                  </a:lnTo>
                  <a:lnTo>
                    <a:pt x="826298" y="1469453"/>
                  </a:lnTo>
                  <a:lnTo>
                    <a:pt x="777149" y="1470899"/>
                  </a:lnTo>
                  <a:lnTo>
                    <a:pt x="728001" y="1469453"/>
                  </a:lnTo>
                  <a:lnTo>
                    <a:pt x="679665" y="1465169"/>
                  </a:lnTo>
                  <a:lnTo>
                    <a:pt x="632233" y="1458136"/>
                  </a:lnTo>
                  <a:lnTo>
                    <a:pt x="585795" y="1448438"/>
                  </a:lnTo>
                  <a:lnTo>
                    <a:pt x="540442" y="1436163"/>
                  </a:lnTo>
                  <a:lnTo>
                    <a:pt x="496266" y="1421395"/>
                  </a:lnTo>
                  <a:lnTo>
                    <a:pt x="453357" y="1404222"/>
                  </a:lnTo>
                  <a:lnTo>
                    <a:pt x="411807" y="1384730"/>
                  </a:lnTo>
                  <a:lnTo>
                    <a:pt x="371707" y="1363004"/>
                  </a:lnTo>
                  <a:lnTo>
                    <a:pt x="333147" y="1339131"/>
                  </a:lnTo>
                  <a:lnTo>
                    <a:pt x="296219" y="1313197"/>
                  </a:lnTo>
                  <a:lnTo>
                    <a:pt x="261013" y="1285289"/>
                  </a:lnTo>
                  <a:lnTo>
                    <a:pt x="227621" y="1255491"/>
                  </a:lnTo>
                  <a:lnTo>
                    <a:pt x="196134" y="1223891"/>
                  </a:lnTo>
                  <a:lnTo>
                    <a:pt x="166643" y="1190575"/>
                  </a:lnTo>
                  <a:lnTo>
                    <a:pt x="139239" y="1155628"/>
                  </a:lnTo>
                  <a:lnTo>
                    <a:pt x="114012" y="1119137"/>
                  </a:lnTo>
                  <a:lnTo>
                    <a:pt x="91055" y="1081188"/>
                  </a:lnTo>
                  <a:lnTo>
                    <a:pt x="70457" y="1041868"/>
                  </a:lnTo>
                  <a:lnTo>
                    <a:pt x="52311" y="1001261"/>
                  </a:lnTo>
                  <a:lnTo>
                    <a:pt x="36706" y="959456"/>
                  </a:lnTo>
                  <a:lnTo>
                    <a:pt x="23734" y="916536"/>
                  </a:lnTo>
                  <a:lnTo>
                    <a:pt x="13487" y="872590"/>
                  </a:lnTo>
                  <a:lnTo>
                    <a:pt x="6055" y="827703"/>
                  </a:lnTo>
                  <a:lnTo>
                    <a:pt x="1528" y="781961"/>
                  </a:lnTo>
                  <a:lnTo>
                    <a:pt x="0" y="735449"/>
                  </a:lnTo>
                  <a:close/>
                </a:path>
              </a:pathLst>
            </a:custGeom>
            <a:ln w="76199">
              <a:solidFill>
                <a:srgbClr val="FFFFFF"/>
              </a:solidFill>
            </a:ln>
          </p:spPr>
          <p:txBody>
            <a:bodyPr wrap="square" lIns="0" tIns="0" rIns="0" bIns="0" rtlCol="0"/>
            <a:lstStyle/>
            <a:p>
              <a:endParaRPr/>
            </a:p>
          </p:txBody>
        </p:sp>
        <p:sp>
          <p:nvSpPr>
            <p:cNvPr id="9" name="object 9"/>
            <p:cNvSpPr/>
            <p:nvPr/>
          </p:nvSpPr>
          <p:spPr>
            <a:xfrm>
              <a:off x="1849094" y="2657982"/>
              <a:ext cx="474980" cy="678815"/>
            </a:xfrm>
            <a:custGeom>
              <a:avLst/>
              <a:gdLst/>
              <a:ahLst/>
              <a:cxnLst/>
              <a:rect l="l" t="t" r="r" b="b"/>
              <a:pathLst>
                <a:path w="474980" h="678814">
                  <a:moveTo>
                    <a:pt x="474687" y="616038"/>
                  </a:moveTo>
                  <a:lnTo>
                    <a:pt x="67500" y="616038"/>
                  </a:lnTo>
                  <a:lnTo>
                    <a:pt x="67500" y="0"/>
                  </a:lnTo>
                  <a:lnTo>
                    <a:pt x="0" y="0"/>
                  </a:lnTo>
                  <a:lnTo>
                    <a:pt x="0" y="678002"/>
                  </a:lnTo>
                  <a:lnTo>
                    <a:pt x="88" y="678446"/>
                  </a:lnTo>
                  <a:lnTo>
                    <a:pt x="474687" y="678446"/>
                  </a:lnTo>
                  <a:lnTo>
                    <a:pt x="474687" y="616038"/>
                  </a:lnTo>
                  <a:close/>
                </a:path>
              </a:pathLst>
            </a:custGeom>
            <a:solidFill>
              <a:srgbClr val="FF595E"/>
            </a:solidFill>
          </p:spPr>
          <p:txBody>
            <a:bodyPr wrap="square" lIns="0" tIns="0" rIns="0" bIns="0" rtlCol="0"/>
            <a:lstStyle/>
            <a:p>
              <a:endParaRPr/>
            </a:p>
          </p:txBody>
        </p:sp>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a:t>
            </a:r>
            <a:r>
              <a:rPr sz="1390" spc="69" dirty="0">
                <a:latin typeface="Palatino Linotype"/>
                <a:cs typeface="Palatino Linotype"/>
              </a:rPr>
              <a:t> </a:t>
            </a:r>
            <a:r>
              <a:rPr sz="1390" spc="51" dirty="0">
                <a:latin typeface="Palatino Linotype"/>
                <a:cs typeface="Palatino Linotype"/>
              </a:rPr>
              <a:t>Bitcoin</a:t>
            </a:r>
            <a:endParaRPr sz="1390" dirty="0">
              <a:latin typeface="Palatino Linotype"/>
              <a:cs typeface="Palatino Linotyp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9" name="Group 8">
            <a:extLst>
              <a:ext uri="{FF2B5EF4-FFF2-40B4-BE49-F238E27FC236}">
                <a16:creationId xmlns:a16="http://schemas.microsoft.com/office/drawing/2014/main" id="{58685417-7992-06D2-3E20-6D06857FC91F}"/>
              </a:ext>
            </a:extLst>
          </p:cNvPr>
          <p:cNvGrpSpPr/>
          <p:nvPr/>
        </p:nvGrpSpPr>
        <p:grpSpPr>
          <a:xfrm>
            <a:off x="1484068" y="1277662"/>
            <a:ext cx="6998188" cy="4485248"/>
            <a:chOff x="797162" y="152400"/>
            <a:chExt cx="7549667" cy="4838699"/>
          </a:xfrm>
        </p:grpSpPr>
        <p:pic>
          <p:nvPicPr>
            <p:cNvPr id="2" name="object 2"/>
            <p:cNvPicPr/>
            <p:nvPr/>
          </p:nvPicPr>
          <p:blipFill>
            <a:blip r:embed="rId2" cstate="print"/>
            <a:stretch>
              <a:fillRect/>
            </a:stretch>
          </p:blipFill>
          <p:spPr>
            <a:xfrm>
              <a:off x="797162" y="152400"/>
              <a:ext cx="7549667" cy="4838699"/>
            </a:xfrm>
            <a:prstGeom prst="rect">
              <a:avLst/>
            </a:prstGeom>
          </p:spPr>
        </p:pic>
        <p:sp>
          <p:nvSpPr>
            <p:cNvPr id="4" name="object 14">
              <a:extLst>
                <a:ext uri="{FF2B5EF4-FFF2-40B4-BE49-F238E27FC236}">
                  <a16:creationId xmlns:a16="http://schemas.microsoft.com/office/drawing/2014/main" id="{2A515492-17B2-846D-E13C-EC8BDA29494F}"/>
                </a:ext>
              </a:extLst>
            </p:cNvPr>
            <p:cNvSpPr txBox="1"/>
            <p:nvPr/>
          </p:nvSpPr>
          <p:spPr>
            <a:xfrm rot="21042562">
              <a:off x="5850465" y="3036722"/>
              <a:ext cx="1935302" cy="382156"/>
            </a:xfrm>
            <a:prstGeom prst="rect">
              <a:avLst/>
            </a:prstGeom>
            <a:solidFill>
              <a:schemeClr val="tx1"/>
            </a:solidFill>
          </p:spPr>
          <p:txBody>
            <a:bodyPr vert="horz" wrap="square" lIns="0" tIns="11772" rIns="0" bIns="0" rtlCol="0">
              <a:spAutoFit/>
            </a:bodyPr>
            <a:lstStyle/>
            <a:p>
              <a:pPr marL="11773">
                <a:spcBef>
                  <a:spcPts val="92"/>
                </a:spcBef>
              </a:pPr>
              <a:r>
                <a:rPr lang="vi-VN" sz="2225" i="1" dirty="0">
                  <a:solidFill>
                    <a:srgbClr val="B7B7B7"/>
                  </a:solidFill>
                  <a:latin typeface="Calibri"/>
                  <a:cs typeface="Calibri"/>
                </a:rPr>
                <a:t>Kỳ vọng</a:t>
              </a:r>
              <a:endParaRPr lang="vi-VN" sz="2225" dirty="0">
                <a:latin typeface="Calibri"/>
                <a:cs typeface="Calibri"/>
              </a:endParaRPr>
            </a:p>
          </p:txBody>
        </p:sp>
        <p:sp>
          <p:nvSpPr>
            <p:cNvPr id="5" name="object 14">
              <a:extLst>
                <a:ext uri="{FF2B5EF4-FFF2-40B4-BE49-F238E27FC236}">
                  <a16:creationId xmlns:a16="http://schemas.microsoft.com/office/drawing/2014/main" id="{EB2AF845-0977-955E-BA76-90D6532C9E1E}"/>
                </a:ext>
              </a:extLst>
            </p:cNvPr>
            <p:cNvSpPr txBox="1"/>
            <p:nvPr/>
          </p:nvSpPr>
          <p:spPr>
            <a:xfrm>
              <a:off x="3894949" y="4324350"/>
              <a:ext cx="1935302" cy="382156"/>
            </a:xfrm>
            <a:prstGeom prst="rect">
              <a:avLst/>
            </a:prstGeom>
            <a:solidFill>
              <a:schemeClr val="tx1"/>
            </a:solidFill>
          </p:spPr>
          <p:txBody>
            <a:bodyPr vert="horz" wrap="square" lIns="0" tIns="11772" rIns="0" bIns="0" rtlCol="0">
              <a:spAutoFit/>
            </a:bodyPr>
            <a:lstStyle/>
            <a:p>
              <a:pPr marL="11773">
                <a:spcBef>
                  <a:spcPts val="92"/>
                </a:spcBef>
              </a:pPr>
              <a:r>
                <a:rPr lang="vi-VN" sz="2225" i="1" dirty="0">
                  <a:solidFill>
                    <a:srgbClr val="B7B7B7"/>
                  </a:solidFill>
                  <a:latin typeface="Calibri"/>
                  <a:cs typeface="Calibri"/>
                </a:rPr>
                <a:t>THỜI GIAN</a:t>
              </a:r>
              <a:endParaRPr lang="vi-VN" sz="2225" dirty="0">
                <a:latin typeface="Calibri"/>
                <a:cs typeface="Calibri"/>
              </a:endParaRPr>
            </a:p>
          </p:txBody>
        </p:sp>
        <p:sp>
          <p:nvSpPr>
            <p:cNvPr id="6" name="object 14">
              <a:extLst>
                <a:ext uri="{FF2B5EF4-FFF2-40B4-BE49-F238E27FC236}">
                  <a16:creationId xmlns:a16="http://schemas.microsoft.com/office/drawing/2014/main" id="{C86736E7-81FC-A906-E652-512BC0B5862C}"/>
                </a:ext>
              </a:extLst>
            </p:cNvPr>
            <p:cNvSpPr txBox="1"/>
            <p:nvPr/>
          </p:nvSpPr>
          <p:spPr>
            <a:xfrm rot="16200000">
              <a:off x="-65323" y="2027474"/>
              <a:ext cx="3352801" cy="936154"/>
            </a:xfrm>
            <a:prstGeom prst="rect">
              <a:avLst/>
            </a:prstGeom>
            <a:solidFill>
              <a:schemeClr val="tx1"/>
            </a:solidFill>
          </p:spPr>
          <p:txBody>
            <a:bodyPr vert="horz" wrap="square" lIns="0" tIns="11772" rIns="0" bIns="0" rtlCol="0">
              <a:spAutoFit/>
            </a:bodyPr>
            <a:lstStyle/>
            <a:p>
              <a:pPr marL="11773" algn="ctr">
                <a:spcBef>
                  <a:spcPts val="92"/>
                </a:spcBef>
              </a:pPr>
              <a:r>
                <a:rPr lang="vi-VN" sz="2781" i="1" dirty="0">
                  <a:solidFill>
                    <a:srgbClr val="B7B7B7"/>
                  </a:solidFill>
                  <a:latin typeface="Calibri"/>
                  <a:cs typeface="Calibri"/>
                </a:rPr>
                <a:t>SỰ THAY ĐỔI </a:t>
              </a:r>
              <a:br>
                <a:rPr lang="vi-VN" sz="2781" i="1" dirty="0">
                  <a:solidFill>
                    <a:srgbClr val="B7B7B7"/>
                  </a:solidFill>
                  <a:latin typeface="Calibri"/>
                  <a:cs typeface="Calibri"/>
                </a:rPr>
              </a:br>
              <a:r>
                <a:rPr lang="vi-VN" sz="2781" i="1" dirty="0">
                  <a:solidFill>
                    <a:srgbClr val="B7B7B7"/>
                  </a:solidFill>
                  <a:latin typeface="Calibri"/>
                  <a:cs typeface="Calibri"/>
                </a:rPr>
                <a:t>CỦA CÔNG NGHỆ</a:t>
              </a:r>
              <a:endParaRPr lang="vi-VN" sz="2781" dirty="0">
                <a:latin typeface="Calibri"/>
                <a:cs typeface="Calibri"/>
              </a:endParaRPr>
            </a:p>
          </p:txBody>
        </p:sp>
        <p:sp>
          <p:nvSpPr>
            <p:cNvPr id="7" name="object 14">
              <a:extLst>
                <a:ext uri="{FF2B5EF4-FFF2-40B4-BE49-F238E27FC236}">
                  <a16:creationId xmlns:a16="http://schemas.microsoft.com/office/drawing/2014/main" id="{98252D97-E6A2-4B5F-D724-6D4F64044C00}"/>
                </a:ext>
              </a:extLst>
            </p:cNvPr>
            <p:cNvSpPr txBox="1"/>
            <p:nvPr/>
          </p:nvSpPr>
          <p:spPr>
            <a:xfrm>
              <a:off x="3505200" y="1744063"/>
              <a:ext cx="1935302" cy="751488"/>
            </a:xfrm>
            <a:prstGeom prst="rect">
              <a:avLst/>
            </a:prstGeom>
            <a:solidFill>
              <a:schemeClr val="tx1"/>
            </a:solidFill>
          </p:spPr>
          <p:txBody>
            <a:bodyPr vert="horz" wrap="square" lIns="0" tIns="11772" rIns="0" bIns="0" rtlCol="0">
              <a:spAutoFit/>
            </a:bodyPr>
            <a:lstStyle/>
            <a:p>
              <a:pPr marL="11773">
                <a:spcBef>
                  <a:spcPts val="92"/>
                </a:spcBef>
              </a:pPr>
              <a:r>
                <a:rPr lang="vi-VN" sz="2225" i="1" dirty="0">
                  <a:solidFill>
                    <a:srgbClr val="B7B7B7"/>
                  </a:solidFill>
                  <a:latin typeface="Calibri"/>
                  <a:cs typeface="Calibri"/>
                </a:rPr>
                <a:t>CHÚNG TA</a:t>
              </a:r>
              <a:br>
                <a:rPr lang="vi-VN" sz="2225" i="1" dirty="0">
                  <a:solidFill>
                    <a:srgbClr val="B7B7B7"/>
                  </a:solidFill>
                  <a:latin typeface="Calibri"/>
                  <a:cs typeface="Calibri"/>
                </a:rPr>
              </a:br>
              <a:r>
                <a:rPr lang="vi-VN" sz="2225" i="1" dirty="0">
                  <a:solidFill>
                    <a:srgbClr val="B7B7B7"/>
                  </a:solidFill>
                  <a:latin typeface="Calibri"/>
                  <a:cs typeface="Calibri"/>
                </a:rPr>
                <a:t>ĐANG Ở ĐÂY</a:t>
              </a:r>
              <a:endParaRPr lang="vi-VN" sz="2225" dirty="0">
                <a:latin typeface="Calibri"/>
                <a:cs typeface="Calibri"/>
              </a:endParaRPr>
            </a:p>
          </p:txBody>
        </p:sp>
        <p:sp>
          <p:nvSpPr>
            <p:cNvPr id="8" name="object 14">
              <a:extLst>
                <a:ext uri="{FF2B5EF4-FFF2-40B4-BE49-F238E27FC236}">
                  <a16:creationId xmlns:a16="http://schemas.microsoft.com/office/drawing/2014/main" id="{DAC693EA-7222-3592-07FB-B909B266C512}"/>
                </a:ext>
              </a:extLst>
            </p:cNvPr>
            <p:cNvSpPr txBox="1"/>
            <p:nvPr/>
          </p:nvSpPr>
          <p:spPr>
            <a:xfrm rot="17112310">
              <a:off x="5746075" y="1290812"/>
              <a:ext cx="1241966" cy="382156"/>
            </a:xfrm>
            <a:prstGeom prst="rect">
              <a:avLst/>
            </a:prstGeom>
            <a:solidFill>
              <a:schemeClr val="tx1"/>
            </a:solidFill>
          </p:spPr>
          <p:txBody>
            <a:bodyPr vert="horz" wrap="square" lIns="0" tIns="11772" rIns="0" bIns="0" rtlCol="0">
              <a:spAutoFit/>
            </a:bodyPr>
            <a:lstStyle/>
            <a:p>
              <a:pPr marL="11773">
                <a:spcBef>
                  <a:spcPts val="92"/>
                </a:spcBef>
              </a:pPr>
              <a:r>
                <a:rPr lang="vi-VN" sz="2225" i="1" dirty="0">
                  <a:solidFill>
                    <a:srgbClr val="EF6464"/>
                  </a:solidFill>
                  <a:latin typeface="Calibri"/>
                  <a:cs typeface="Calibri"/>
                </a:rPr>
                <a:t>Thực tế</a:t>
              </a:r>
              <a:endParaRPr lang="vi-VN" sz="2225" dirty="0">
                <a:solidFill>
                  <a:srgbClr val="EF6464"/>
                </a:solidFill>
                <a:latin typeface="Calibri"/>
                <a:cs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8" y="1540783"/>
            <a:ext cx="6424649" cy="991399"/>
          </a:xfrm>
          <a:prstGeom prst="rect">
            <a:avLst/>
          </a:prstGeom>
        </p:spPr>
        <p:txBody>
          <a:bodyPr vert="horz" wrap="square" lIns="0" tIns="49443" rIns="0" bIns="0" rtlCol="0">
            <a:spAutoFit/>
          </a:bodyPr>
          <a:lstStyle/>
          <a:p>
            <a:pPr marL="2355">
              <a:spcBef>
                <a:spcPts val="92"/>
              </a:spcBef>
            </a:pPr>
            <a:r>
              <a:rPr lang="vi-VN" sz="6118" spc="-278" dirty="0"/>
              <a:t>HỆ QUẢ DÂY CHUYỀN</a:t>
            </a:r>
            <a:endParaRPr sz="6118" spc="-278" dirty="0"/>
          </a:p>
        </p:txBody>
      </p:sp>
      <p:sp>
        <p:nvSpPr>
          <p:cNvPr id="5" name="object 5"/>
          <p:cNvSpPr txBox="1"/>
          <p:nvPr/>
        </p:nvSpPr>
        <p:spPr>
          <a:xfrm>
            <a:off x="4351791" y="3494557"/>
            <a:ext cx="4376078"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61" dirty="0">
                <a:solidFill>
                  <a:srgbClr val="FFFFFF"/>
                </a:solidFill>
                <a:latin typeface="Calibri"/>
                <a:cs typeface="Calibri"/>
              </a:rPr>
              <a:t>Hành động sẽ dẫn đến hệ quả </a:t>
            </a:r>
            <a:br>
              <a:rPr lang="vi-VN" sz="2225" i="1" spc="61" dirty="0">
                <a:solidFill>
                  <a:srgbClr val="FFFFFF"/>
                </a:solidFill>
                <a:latin typeface="Calibri"/>
                <a:cs typeface="Calibri"/>
              </a:rPr>
            </a:br>
            <a:r>
              <a:rPr lang="vi-VN" sz="2225" i="1" spc="61" dirty="0">
                <a:solidFill>
                  <a:srgbClr val="FFFFFF"/>
                </a:solidFill>
                <a:latin typeface="Calibri"/>
                <a:cs typeface="Calibri"/>
              </a:rPr>
              <a:t>và những hệ quả đó sẽ có hệ lụy dây chuyền</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659506" y="3366575"/>
            <a:ext cx="1661793" cy="1661793"/>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43840" y="3716493"/>
            <a:ext cx="457943" cy="1436810"/>
            <a:chOff x="2803494" y="2783419"/>
            <a:chExt cx="494030" cy="1550035"/>
          </a:xfrm>
        </p:grpSpPr>
        <p:sp>
          <p:nvSpPr>
            <p:cNvPr id="3" name="object 3"/>
            <p:cNvSpPr/>
            <p:nvPr/>
          </p:nvSpPr>
          <p:spPr>
            <a:xfrm>
              <a:off x="2803494" y="3084532"/>
              <a:ext cx="192405" cy="1248410"/>
            </a:xfrm>
            <a:custGeom>
              <a:avLst/>
              <a:gdLst/>
              <a:ahLst/>
              <a:cxnLst/>
              <a:rect l="l" t="t" r="r" b="b"/>
              <a:pathLst>
                <a:path w="192405" h="1248410">
                  <a:moveTo>
                    <a:pt x="192385" y="1248386"/>
                  </a:moveTo>
                  <a:lnTo>
                    <a:pt x="0" y="1248386"/>
                  </a:lnTo>
                  <a:lnTo>
                    <a:pt x="0" y="0"/>
                  </a:lnTo>
                  <a:lnTo>
                    <a:pt x="192385" y="0"/>
                  </a:lnTo>
                  <a:lnTo>
                    <a:pt x="192385" y="1248386"/>
                  </a:lnTo>
                  <a:close/>
                </a:path>
              </a:pathLst>
            </a:custGeom>
            <a:solidFill>
              <a:srgbClr val="FF595E"/>
            </a:solidFill>
          </p:spPr>
          <p:txBody>
            <a:bodyPr wrap="square" lIns="0" tIns="0" rIns="0" bIns="0" rtlCol="0"/>
            <a:lstStyle/>
            <a:p>
              <a:endParaRPr/>
            </a:p>
          </p:txBody>
        </p:sp>
        <p:sp>
          <p:nvSpPr>
            <p:cNvPr id="4" name="object 4"/>
            <p:cNvSpPr/>
            <p:nvPr/>
          </p:nvSpPr>
          <p:spPr>
            <a:xfrm>
              <a:off x="2995880" y="2783419"/>
              <a:ext cx="301625" cy="1550035"/>
            </a:xfrm>
            <a:custGeom>
              <a:avLst/>
              <a:gdLst/>
              <a:ahLst/>
              <a:cxnLst/>
              <a:rect l="l" t="t" r="r" b="b"/>
              <a:pathLst>
                <a:path w="301625" h="1550035">
                  <a:moveTo>
                    <a:pt x="0" y="1549500"/>
                  </a:moveTo>
                  <a:lnTo>
                    <a:pt x="0" y="301113"/>
                  </a:lnTo>
                  <a:lnTo>
                    <a:pt x="301113" y="0"/>
                  </a:lnTo>
                  <a:lnTo>
                    <a:pt x="301113" y="1248385"/>
                  </a:lnTo>
                  <a:lnTo>
                    <a:pt x="0" y="1549500"/>
                  </a:lnTo>
                  <a:close/>
                </a:path>
              </a:pathLst>
            </a:custGeom>
            <a:solidFill>
              <a:srgbClr val="CB474B"/>
            </a:solidFill>
          </p:spPr>
          <p:txBody>
            <a:bodyPr wrap="square" lIns="0" tIns="0" rIns="0" bIns="0" rtlCol="0"/>
            <a:lstStyle/>
            <a:p>
              <a:endParaRPr/>
            </a:p>
          </p:txBody>
        </p:sp>
        <p:sp>
          <p:nvSpPr>
            <p:cNvPr id="5" name="object 5"/>
            <p:cNvSpPr/>
            <p:nvPr/>
          </p:nvSpPr>
          <p:spPr>
            <a:xfrm>
              <a:off x="2803494" y="2783419"/>
              <a:ext cx="494030" cy="301625"/>
            </a:xfrm>
            <a:custGeom>
              <a:avLst/>
              <a:gdLst/>
              <a:ahLst/>
              <a:cxnLst/>
              <a:rect l="l" t="t" r="r" b="b"/>
              <a:pathLst>
                <a:path w="494029" h="301625">
                  <a:moveTo>
                    <a:pt x="192385" y="301113"/>
                  </a:moveTo>
                  <a:lnTo>
                    <a:pt x="0" y="301113"/>
                  </a:lnTo>
                  <a:lnTo>
                    <a:pt x="301113" y="0"/>
                  </a:lnTo>
                  <a:lnTo>
                    <a:pt x="493499" y="0"/>
                  </a:lnTo>
                  <a:lnTo>
                    <a:pt x="192385" y="301113"/>
                  </a:lnTo>
                  <a:close/>
                </a:path>
              </a:pathLst>
            </a:custGeom>
            <a:solidFill>
              <a:srgbClr val="FF797E"/>
            </a:solidFill>
          </p:spPr>
          <p:txBody>
            <a:bodyPr wrap="square" lIns="0" tIns="0" rIns="0" bIns="0" rtlCol="0"/>
            <a:lstStyle/>
            <a:p>
              <a:endParaRPr/>
            </a:p>
          </p:txBody>
        </p:sp>
      </p:grpSp>
      <p:grpSp>
        <p:nvGrpSpPr>
          <p:cNvPr id="6" name="object 6"/>
          <p:cNvGrpSpPr/>
          <p:nvPr/>
        </p:nvGrpSpPr>
        <p:grpSpPr>
          <a:xfrm>
            <a:off x="4615926" y="3201257"/>
            <a:ext cx="651597" cy="1951848"/>
            <a:chOff x="4175817" y="2227585"/>
            <a:chExt cx="702945" cy="2105660"/>
          </a:xfrm>
        </p:grpSpPr>
        <p:sp>
          <p:nvSpPr>
            <p:cNvPr id="7" name="object 7"/>
            <p:cNvSpPr/>
            <p:nvPr/>
          </p:nvSpPr>
          <p:spPr>
            <a:xfrm>
              <a:off x="4175817" y="2656283"/>
              <a:ext cx="274320" cy="1677035"/>
            </a:xfrm>
            <a:custGeom>
              <a:avLst/>
              <a:gdLst/>
              <a:ahLst/>
              <a:cxnLst/>
              <a:rect l="l" t="t" r="r" b="b"/>
              <a:pathLst>
                <a:path w="274320" h="1677035">
                  <a:moveTo>
                    <a:pt x="273901" y="1676701"/>
                  </a:moveTo>
                  <a:lnTo>
                    <a:pt x="0" y="1676701"/>
                  </a:lnTo>
                  <a:lnTo>
                    <a:pt x="0" y="0"/>
                  </a:lnTo>
                  <a:lnTo>
                    <a:pt x="273901" y="0"/>
                  </a:lnTo>
                  <a:lnTo>
                    <a:pt x="273901" y="1676701"/>
                  </a:lnTo>
                  <a:close/>
                </a:path>
              </a:pathLst>
            </a:custGeom>
            <a:solidFill>
              <a:srgbClr val="FCD94B"/>
            </a:solidFill>
          </p:spPr>
          <p:txBody>
            <a:bodyPr wrap="square" lIns="0" tIns="0" rIns="0" bIns="0" rtlCol="0"/>
            <a:lstStyle/>
            <a:p>
              <a:endParaRPr/>
            </a:p>
          </p:txBody>
        </p:sp>
        <p:sp>
          <p:nvSpPr>
            <p:cNvPr id="8" name="object 8"/>
            <p:cNvSpPr/>
            <p:nvPr/>
          </p:nvSpPr>
          <p:spPr>
            <a:xfrm>
              <a:off x="4449719" y="2227585"/>
              <a:ext cx="429259" cy="2105660"/>
            </a:xfrm>
            <a:custGeom>
              <a:avLst/>
              <a:gdLst/>
              <a:ahLst/>
              <a:cxnLst/>
              <a:rect l="l" t="t" r="r" b="b"/>
              <a:pathLst>
                <a:path w="429260" h="2105660">
                  <a:moveTo>
                    <a:pt x="0" y="2105399"/>
                  </a:moveTo>
                  <a:lnTo>
                    <a:pt x="0" y="428698"/>
                  </a:lnTo>
                  <a:lnTo>
                    <a:pt x="428697" y="0"/>
                  </a:lnTo>
                  <a:lnTo>
                    <a:pt x="428697" y="1676701"/>
                  </a:lnTo>
                  <a:lnTo>
                    <a:pt x="0" y="2105399"/>
                  </a:lnTo>
                  <a:close/>
                </a:path>
              </a:pathLst>
            </a:custGeom>
            <a:solidFill>
              <a:srgbClr val="C9AD3B"/>
            </a:solidFill>
          </p:spPr>
          <p:txBody>
            <a:bodyPr wrap="square" lIns="0" tIns="0" rIns="0" bIns="0" rtlCol="0"/>
            <a:lstStyle/>
            <a:p>
              <a:endParaRPr/>
            </a:p>
          </p:txBody>
        </p:sp>
        <p:sp>
          <p:nvSpPr>
            <p:cNvPr id="9" name="object 9"/>
            <p:cNvSpPr/>
            <p:nvPr/>
          </p:nvSpPr>
          <p:spPr>
            <a:xfrm>
              <a:off x="4175817" y="2227585"/>
              <a:ext cx="702945" cy="429259"/>
            </a:xfrm>
            <a:custGeom>
              <a:avLst/>
              <a:gdLst/>
              <a:ahLst/>
              <a:cxnLst/>
              <a:rect l="l" t="t" r="r" b="b"/>
              <a:pathLst>
                <a:path w="702945" h="429260">
                  <a:moveTo>
                    <a:pt x="273901" y="428698"/>
                  </a:moveTo>
                  <a:lnTo>
                    <a:pt x="0" y="428698"/>
                  </a:lnTo>
                  <a:lnTo>
                    <a:pt x="428698" y="0"/>
                  </a:lnTo>
                  <a:lnTo>
                    <a:pt x="702599" y="0"/>
                  </a:lnTo>
                  <a:lnTo>
                    <a:pt x="273901" y="428698"/>
                  </a:lnTo>
                  <a:close/>
                </a:path>
              </a:pathLst>
            </a:custGeom>
            <a:solidFill>
              <a:srgbClr val="FCE06F"/>
            </a:solidFill>
          </p:spPr>
          <p:txBody>
            <a:bodyPr wrap="square" lIns="0" tIns="0" rIns="0" bIns="0" rtlCol="0"/>
            <a:lstStyle/>
            <a:p>
              <a:endParaRPr/>
            </a:p>
          </p:txBody>
        </p:sp>
      </p:grpSp>
      <p:grpSp>
        <p:nvGrpSpPr>
          <p:cNvPr id="10" name="object 10"/>
          <p:cNvGrpSpPr/>
          <p:nvPr/>
        </p:nvGrpSpPr>
        <p:grpSpPr>
          <a:xfrm>
            <a:off x="6275514" y="2485577"/>
            <a:ext cx="974747" cy="2667605"/>
            <a:chOff x="5966192" y="1455507"/>
            <a:chExt cx="1051560" cy="2877820"/>
          </a:xfrm>
        </p:grpSpPr>
        <p:sp>
          <p:nvSpPr>
            <p:cNvPr id="11" name="object 11"/>
            <p:cNvSpPr/>
            <p:nvPr/>
          </p:nvSpPr>
          <p:spPr>
            <a:xfrm>
              <a:off x="5966192" y="2097090"/>
              <a:ext cx="410209" cy="2236470"/>
            </a:xfrm>
            <a:custGeom>
              <a:avLst/>
              <a:gdLst/>
              <a:ahLst/>
              <a:cxnLst/>
              <a:rect l="l" t="t" r="r" b="b"/>
              <a:pathLst>
                <a:path w="410210" h="2236470">
                  <a:moveTo>
                    <a:pt x="409916" y="2236016"/>
                  </a:moveTo>
                  <a:lnTo>
                    <a:pt x="0" y="2236016"/>
                  </a:lnTo>
                  <a:lnTo>
                    <a:pt x="0" y="0"/>
                  </a:lnTo>
                  <a:lnTo>
                    <a:pt x="409916" y="0"/>
                  </a:lnTo>
                  <a:lnTo>
                    <a:pt x="409916" y="2236016"/>
                  </a:lnTo>
                  <a:close/>
                </a:path>
              </a:pathLst>
            </a:custGeom>
            <a:solidFill>
              <a:srgbClr val="FCD94B"/>
            </a:solidFill>
          </p:spPr>
          <p:txBody>
            <a:bodyPr wrap="square" lIns="0" tIns="0" rIns="0" bIns="0" rtlCol="0"/>
            <a:lstStyle/>
            <a:p>
              <a:endParaRPr/>
            </a:p>
          </p:txBody>
        </p:sp>
        <p:sp>
          <p:nvSpPr>
            <p:cNvPr id="12" name="object 12"/>
            <p:cNvSpPr/>
            <p:nvPr/>
          </p:nvSpPr>
          <p:spPr>
            <a:xfrm>
              <a:off x="6376109" y="1455507"/>
              <a:ext cx="641985" cy="2877820"/>
            </a:xfrm>
            <a:custGeom>
              <a:avLst/>
              <a:gdLst/>
              <a:ahLst/>
              <a:cxnLst/>
              <a:rect l="l" t="t" r="r" b="b"/>
              <a:pathLst>
                <a:path w="641984" h="2877820">
                  <a:moveTo>
                    <a:pt x="0" y="2877599"/>
                  </a:moveTo>
                  <a:lnTo>
                    <a:pt x="0" y="641583"/>
                  </a:lnTo>
                  <a:lnTo>
                    <a:pt x="641583" y="0"/>
                  </a:lnTo>
                  <a:lnTo>
                    <a:pt x="641583" y="2236016"/>
                  </a:lnTo>
                  <a:lnTo>
                    <a:pt x="0" y="2877599"/>
                  </a:lnTo>
                  <a:close/>
                </a:path>
              </a:pathLst>
            </a:custGeom>
            <a:solidFill>
              <a:srgbClr val="C9AD3B"/>
            </a:solidFill>
          </p:spPr>
          <p:txBody>
            <a:bodyPr wrap="square" lIns="0" tIns="0" rIns="0" bIns="0" rtlCol="0"/>
            <a:lstStyle/>
            <a:p>
              <a:endParaRPr/>
            </a:p>
          </p:txBody>
        </p:sp>
        <p:sp>
          <p:nvSpPr>
            <p:cNvPr id="13" name="object 13"/>
            <p:cNvSpPr/>
            <p:nvPr/>
          </p:nvSpPr>
          <p:spPr>
            <a:xfrm>
              <a:off x="5966192" y="1455507"/>
              <a:ext cx="1051560" cy="641985"/>
            </a:xfrm>
            <a:custGeom>
              <a:avLst/>
              <a:gdLst/>
              <a:ahLst/>
              <a:cxnLst/>
              <a:rect l="l" t="t" r="r" b="b"/>
              <a:pathLst>
                <a:path w="1051559" h="641985">
                  <a:moveTo>
                    <a:pt x="409916" y="641583"/>
                  </a:moveTo>
                  <a:lnTo>
                    <a:pt x="0" y="641583"/>
                  </a:lnTo>
                  <a:lnTo>
                    <a:pt x="641583" y="0"/>
                  </a:lnTo>
                  <a:lnTo>
                    <a:pt x="1051500" y="0"/>
                  </a:lnTo>
                  <a:lnTo>
                    <a:pt x="409916" y="641583"/>
                  </a:lnTo>
                  <a:close/>
                </a:path>
              </a:pathLst>
            </a:custGeom>
            <a:solidFill>
              <a:srgbClr val="FCE06F"/>
            </a:solidFill>
          </p:spPr>
          <p:txBody>
            <a:bodyPr wrap="square" lIns="0" tIns="0" rIns="0" bIns="0" rtlCol="0"/>
            <a:lstStyle/>
            <a:p>
              <a:endParaRPr/>
            </a:p>
          </p:txBody>
        </p:sp>
      </p:grpSp>
      <p:grpSp>
        <p:nvGrpSpPr>
          <p:cNvPr id="14" name="object 14"/>
          <p:cNvGrpSpPr/>
          <p:nvPr/>
        </p:nvGrpSpPr>
        <p:grpSpPr>
          <a:xfrm>
            <a:off x="2495489" y="4214058"/>
            <a:ext cx="253104" cy="939430"/>
            <a:chOff x="1888290" y="3320199"/>
            <a:chExt cx="273050" cy="1013460"/>
          </a:xfrm>
        </p:grpSpPr>
        <p:sp>
          <p:nvSpPr>
            <p:cNvPr id="15" name="object 15"/>
            <p:cNvSpPr/>
            <p:nvPr/>
          </p:nvSpPr>
          <p:spPr>
            <a:xfrm>
              <a:off x="1888290" y="3486590"/>
              <a:ext cx="106680" cy="847090"/>
            </a:xfrm>
            <a:custGeom>
              <a:avLst/>
              <a:gdLst/>
              <a:ahLst/>
              <a:cxnLst/>
              <a:rect l="l" t="t" r="r" b="b"/>
              <a:pathLst>
                <a:path w="106680" h="847089">
                  <a:moveTo>
                    <a:pt x="106309" y="846709"/>
                  </a:moveTo>
                  <a:lnTo>
                    <a:pt x="0" y="846709"/>
                  </a:lnTo>
                  <a:lnTo>
                    <a:pt x="0" y="0"/>
                  </a:lnTo>
                  <a:lnTo>
                    <a:pt x="106309" y="0"/>
                  </a:lnTo>
                  <a:lnTo>
                    <a:pt x="106309" y="846709"/>
                  </a:lnTo>
                  <a:close/>
                </a:path>
              </a:pathLst>
            </a:custGeom>
            <a:solidFill>
              <a:srgbClr val="FFFFFF"/>
            </a:solidFill>
          </p:spPr>
          <p:txBody>
            <a:bodyPr wrap="square" lIns="0" tIns="0" rIns="0" bIns="0" rtlCol="0"/>
            <a:lstStyle/>
            <a:p>
              <a:endParaRPr/>
            </a:p>
          </p:txBody>
        </p:sp>
        <p:sp>
          <p:nvSpPr>
            <p:cNvPr id="16" name="object 16"/>
            <p:cNvSpPr/>
            <p:nvPr/>
          </p:nvSpPr>
          <p:spPr>
            <a:xfrm>
              <a:off x="1994600" y="3320199"/>
              <a:ext cx="167005" cy="1013460"/>
            </a:xfrm>
            <a:custGeom>
              <a:avLst/>
              <a:gdLst/>
              <a:ahLst/>
              <a:cxnLst/>
              <a:rect l="l" t="t" r="r" b="b"/>
              <a:pathLst>
                <a:path w="167005" h="1013460">
                  <a:moveTo>
                    <a:pt x="0" y="1013099"/>
                  </a:moveTo>
                  <a:lnTo>
                    <a:pt x="0" y="166390"/>
                  </a:lnTo>
                  <a:lnTo>
                    <a:pt x="166390" y="0"/>
                  </a:lnTo>
                  <a:lnTo>
                    <a:pt x="166390" y="846709"/>
                  </a:lnTo>
                  <a:lnTo>
                    <a:pt x="0" y="1013099"/>
                  </a:lnTo>
                  <a:close/>
                </a:path>
              </a:pathLst>
            </a:custGeom>
            <a:solidFill>
              <a:srgbClr val="CBCBCB"/>
            </a:solidFill>
          </p:spPr>
          <p:txBody>
            <a:bodyPr wrap="square" lIns="0" tIns="0" rIns="0" bIns="0" rtlCol="0"/>
            <a:lstStyle/>
            <a:p>
              <a:endParaRPr/>
            </a:p>
          </p:txBody>
        </p:sp>
        <p:sp>
          <p:nvSpPr>
            <p:cNvPr id="17" name="object 17"/>
            <p:cNvSpPr/>
            <p:nvPr/>
          </p:nvSpPr>
          <p:spPr>
            <a:xfrm>
              <a:off x="1888290" y="3320199"/>
              <a:ext cx="273050" cy="167005"/>
            </a:xfrm>
            <a:custGeom>
              <a:avLst/>
              <a:gdLst/>
              <a:ahLst/>
              <a:cxnLst/>
              <a:rect l="l" t="t" r="r" b="b"/>
              <a:pathLst>
                <a:path w="273050" h="167004">
                  <a:moveTo>
                    <a:pt x="106309" y="166390"/>
                  </a:moveTo>
                  <a:lnTo>
                    <a:pt x="0" y="166390"/>
                  </a:lnTo>
                  <a:lnTo>
                    <a:pt x="166390" y="0"/>
                  </a:lnTo>
                  <a:lnTo>
                    <a:pt x="272699" y="0"/>
                  </a:lnTo>
                  <a:lnTo>
                    <a:pt x="106309" y="166390"/>
                  </a:lnTo>
                  <a:close/>
                </a:path>
              </a:pathLst>
            </a:custGeom>
            <a:solidFill>
              <a:srgbClr val="FFFFFF"/>
            </a:solidFill>
          </p:spPr>
          <p:txBody>
            <a:bodyPr wrap="square" lIns="0" tIns="0" rIns="0" bIns="0" rtlCol="0"/>
            <a:lstStyle/>
            <a:p>
              <a:endParaRPr/>
            </a:p>
          </p:txBody>
        </p:sp>
      </p:grpSp>
      <p:sp>
        <p:nvSpPr>
          <p:cNvPr id="18" name="object 18"/>
          <p:cNvSpPr txBox="1"/>
          <p:nvPr/>
        </p:nvSpPr>
        <p:spPr>
          <a:xfrm>
            <a:off x="2273263" y="2544326"/>
            <a:ext cx="2996052" cy="1581419"/>
          </a:xfrm>
          <a:prstGeom prst="rect">
            <a:avLst/>
          </a:prstGeom>
        </p:spPr>
        <p:txBody>
          <a:bodyPr vert="horz" wrap="square" lIns="0" tIns="11772" rIns="0" bIns="0" rtlCol="0">
            <a:spAutoFit/>
          </a:bodyPr>
          <a:lstStyle/>
          <a:p>
            <a:pPr marL="2382499" marR="4709" indent="1472" algn="ctr" defTabSz="829974">
              <a:spcBef>
                <a:spcPts val="92"/>
              </a:spcBef>
              <a:tabLst>
                <a:tab pos="2382499" algn="l"/>
              </a:tabLst>
            </a:pPr>
            <a:r>
              <a:rPr lang="vi-VN" sz="1761" spc="-209" dirty="0">
                <a:solidFill>
                  <a:srgbClr val="FCD94B"/>
                </a:solidFill>
                <a:latin typeface="Calibri"/>
                <a:cs typeface="Calibri"/>
              </a:rPr>
              <a:t>Hệ  quả 2</a:t>
            </a:r>
            <a:endParaRPr lang="en-AU" sz="1761" dirty="0">
              <a:latin typeface="Calibri"/>
              <a:cs typeface="Calibri"/>
            </a:endParaRPr>
          </a:p>
          <a:p>
            <a:pPr marL="955060" marR="1436268" indent="5887" algn="ctr" defTabSz="900611">
              <a:lnSpc>
                <a:spcPts val="2114"/>
              </a:lnSpc>
            </a:pPr>
            <a:r>
              <a:rPr lang="en-AU" sz="1761" spc="-69" dirty="0" err="1">
                <a:solidFill>
                  <a:srgbClr val="FF595E"/>
                </a:solidFill>
                <a:latin typeface="Calibri"/>
                <a:cs typeface="Calibri"/>
              </a:rPr>
              <a:t>Hệ</a:t>
            </a:r>
            <a:r>
              <a:rPr lang="vi-VN" sz="1761" spc="-69" dirty="0">
                <a:solidFill>
                  <a:srgbClr val="FF595E"/>
                </a:solidFill>
                <a:latin typeface="Calibri"/>
                <a:cs typeface="Calibri"/>
              </a:rPr>
              <a:t> q</a:t>
            </a:r>
            <a:r>
              <a:rPr lang="en-AU" sz="1761" spc="-69" dirty="0" err="1">
                <a:solidFill>
                  <a:srgbClr val="FF595E"/>
                </a:solidFill>
                <a:latin typeface="Calibri"/>
                <a:cs typeface="Calibri"/>
              </a:rPr>
              <a:t>uả</a:t>
            </a:r>
            <a:r>
              <a:rPr lang="vi-VN" sz="1761" spc="-69" dirty="0">
                <a:solidFill>
                  <a:srgbClr val="FF595E"/>
                </a:solidFill>
                <a:latin typeface="Calibri"/>
                <a:cs typeface="Calibri"/>
              </a:rPr>
              <a:t> 1</a:t>
            </a:r>
            <a:endParaRPr lang="en-AU" sz="1761" dirty="0">
              <a:latin typeface="Calibri"/>
              <a:cs typeface="Calibri"/>
            </a:endParaRPr>
          </a:p>
          <a:p>
            <a:pPr marL="11773">
              <a:spcBef>
                <a:spcPts val="1659"/>
              </a:spcBef>
            </a:pPr>
            <a:r>
              <a:rPr lang="vi-VN" sz="1761" spc="-306" dirty="0">
                <a:solidFill>
                  <a:srgbClr val="FFFFFF"/>
                </a:solidFill>
                <a:latin typeface="Calibri"/>
                <a:cs typeface="Calibri"/>
              </a:rPr>
              <a:t>HÀNH ĐỘNG</a:t>
            </a:r>
            <a:endParaRPr sz="1761" dirty="0">
              <a:latin typeface="Calibri"/>
              <a:cs typeface="Calibri"/>
            </a:endParaRPr>
          </a:p>
        </p:txBody>
      </p:sp>
      <p:sp>
        <p:nvSpPr>
          <p:cNvPr id="19" name="object 19"/>
          <p:cNvSpPr txBox="1">
            <a:spLocks noGrp="1"/>
          </p:cNvSpPr>
          <p:nvPr>
            <p:ph type="title"/>
          </p:nvPr>
        </p:nvSpPr>
        <p:spPr>
          <a:xfrm>
            <a:off x="6638198" y="1843519"/>
            <a:ext cx="817149" cy="553946"/>
          </a:xfrm>
          <a:prstGeom prst="rect">
            <a:avLst/>
          </a:prstGeom>
        </p:spPr>
        <p:txBody>
          <a:bodyPr vert="horz" wrap="square" lIns="0" tIns="11772" rIns="0" bIns="0" rtlCol="0">
            <a:spAutoFit/>
          </a:bodyPr>
          <a:lstStyle/>
          <a:p>
            <a:pPr marL="11773" marR="4709" indent="171293" algn="ctr">
              <a:spcBef>
                <a:spcPts val="92"/>
              </a:spcBef>
            </a:pPr>
            <a:r>
              <a:rPr lang="vi-VN" sz="1761" spc="-120" dirty="0">
                <a:solidFill>
                  <a:srgbClr val="FCD94B"/>
                </a:solidFill>
              </a:rPr>
              <a:t>Hệ quả 3</a:t>
            </a:r>
            <a:endParaRPr sz="1761" dirty="0"/>
          </a:p>
        </p:txBody>
      </p:sp>
      <p:sp>
        <p:nvSpPr>
          <p:cNvPr id="20" name="object 20"/>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21" name="object 21"/>
          <p:cNvGrpSpPr/>
          <p:nvPr/>
        </p:nvGrpSpPr>
        <p:grpSpPr>
          <a:xfrm>
            <a:off x="1753129" y="1625636"/>
            <a:ext cx="6460641" cy="3796569"/>
            <a:chOff x="1087425" y="527800"/>
            <a:chExt cx="6969759" cy="4095750"/>
          </a:xfrm>
        </p:grpSpPr>
        <p:sp>
          <p:nvSpPr>
            <p:cNvPr id="22" name="object 22"/>
            <p:cNvSpPr/>
            <p:nvPr/>
          </p:nvSpPr>
          <p:spPr>
            <a:xfrm>
              <a:off x="1096950" y="537325"/>
              <a:ext cx="6950709" cy="4076700"/>
            </a:xfrm>
            <a:custGeom>
              <a:avLst/>
              <a:gdLst/>
              <a:ahLst/>
              <a:cxnLst/>
              <a:rect l="l" t="t" r="r" b="b"/>
              <a:pathLst>
                <a:path w="6950709" h="4076700">
                  <a:moveTo>
                    <a:pt x="0" y="0"/>
                  </a:moveTo>
                  <a:lnTo>
                    <a:pt x="6950099" y="0"/>
                  </a:lnTo>
                  <a:lnTo>
                    <a:pt x="6950099" y="4076399"/>
                  </a:lnTo>
                  <a:lnTo>
                    <a:pt x="0" y="4076399"/>
                  </a:lnTo>
                  <a:lnTo>
                    <a:pt x="0" y="0"/>
                  </a:lnTo>
                  <a:close/>
                </a:path>
              </a:pathLst>
            </a:custGeom>
            <a:ln w="19049">
              <a:solidFill>
                <a:srgbClr val="FFFFFF"/>
              </a:solidFill>
            </a:ln>
          </p:spPr>
          <p:txBody>
            <a:bodyPr wrap="square" lIns="0" tIns="0" rIns="0" bIns="0" rtlCol="0"/>
            <a:lstStyle/>
            <a:p>
              <a:endParaRPr/>
            </a:p>
          </p:txBody>
        </p:sp>
        <p:sp>
          <p:nvSpPr>
            <p:cNvPr id="23" name="object 23"/>
            <p:cNvSpPr/>
            <p:nvPr/>
          </p:nvSpPr>
          <p:spPr>
            <a:xfrm>
              <a:off x="3795150" y="706525"/>
              <a:ext cx="0" cy="3738245"/>
            </a:xfrm>
            <a:custGeom>
              <a:avLst/>
              <a:gdLst/>
              <a:ahLst/>
              <a:cxnLst/>
              <a:rect l="l" t="t" r="r" b="b"/>
              <a:pathLst>
                <a:path h="3738245">
                  <a:moveTo>
                    <a:pt x="0" y="3737999"/>
                  </a:moveTo>
                  <a:lnTo>
                    <a:pt x="0" y="0"/>
                  </a:lnTo>
                </a:path>
              </a:pathLst>
            </a:custGeom>
            <a:ln w="28574">
              <a:solidFill>
                <a:srgbClr val="FFFFFF"/>
              </a:solidFill>
            </a:ln>
          </p:spPr>
          <p:txBody>
            <a:bodyPr wrap="square" lIns="0" tIns="0" rIns="0" bIns="0" rtlCol="0"/>
            <a:lstStyle/>
            <a:p>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632161" y="2118021"/>
            <a:ext cx="6695499" cy="1757533"/>
          </a:xfrm>
          <a:prstGeom prst="rect">
            <a:avLst/>
          </a:prstGeom>
        </p:spPr>
        <p:txBody>
          <a:bodyPr vert="horz" wrap="square" lIns="0" tIns="11772" rIns="0" bIns="0" rtlCol="0">
            <a:spAutoFit/>
          </a:bodyPr>
          <a:lstStyle/>
          <a:p>
            <a:pPr marL="11773" marR="4709" indent="-2943" algn="ctr">
              <a:lnSpc>
                <a:spcPct val="114999"/>
              </a:lnSpc>
              <a:spcBef>
                <a:spcPts val="92"/>
              </a:spcBef>
            </a:pPr>
            <a:r>
              <a:rPr sz="2503" i="1" dirty="0">
                <a:solidFill>
                  <a:srgbClr val="B7B7B7"/>
                </a:solidFill>
              </a:rPr>
              <a:t>“</a:t>
            </a:r>
            <a:r>
              <a:rPr lang="vi-VN" sz="2503" i="1" dirty="0">
                <a:solidFill>
                  <a:srgbClr val="B7B7B7"/>
                </a:solidFill>
              </a:rPr>
              <a:t>Đa số chỉ xem xét các tác động đầu tiên trong ngắn hạn. Nếu không dành thời gian xem xét các hệ lụy sâu xa dẫn đến việc đặt để quá nhiều niềm tin vào 1 hệ thống và cuối cùng sẽ thất bại</a:t>
            </a:r>
            <a:r>
              <a:rPr sz="2503" i="1" spc="-10" dirty="0">
                <a:solidFill>
                  <a:srgbClr val="B7B7B7"/>
                </a:solidFill>
              </a:rPr>
              <a:t>.”</a:t>
            </a:r>
            <a:endParaRPr sz="2503" dirty="0"/>
          </a:p>
        </p:txBody>
      </p:sp>
      <p:sp>
        <p:nvSpPr>
          <p:cNvPr id="3" name="object 3"/>
          <p:cNvSpPr txBox="1"/>
          <p:nvPr/>
        </p:nvSpPr>
        <p:spPr>
          <a:xfrm>
            <a:off x="4306365" y="4367476"/>
            <a:ext cx="1354404" cy="425622"/>
          </a:xfrm>
          <a:prstGeom prst="rect">
            <a:avLst/>
          </a:prstGeom>
        </p:spPr>
        <p:txBody>
          <a:bodyPr vert="horz" wrap="square" lIns="0" tIns="11772" rIns="0" bIns="0" rtlCol="0">
            <a:spAutoFit/>
          </a:bodyPr>
          <a:lstStyle/>
          <a:p>
            <a:pPr marL="11773">
              <a:spcBef>
                <a:spcPts val="92"/>
              </a:spcBef>
            </a:pPr>
            <a:r>
              <a:rPr sz="2688" spc="-1270" dirty="0">
                <a:solidFill>
                  <a:srgbClr val="FF595E"/>
                </a:solidFill>
                <a:latin typeface="Calibri"/>
                <a:cs typeface="Calibri"/>
              </a:rPr>
              <a:t>—</a:t>
            </a:r>
            <a:r>
              <a:rPr sz="2688" spc="-283" dirty="0">
                <a:solidFill>
                  <a:srgbClr val="FF595E"/>
                </a:solidFill>
                <a:latin typeface="Calibri"/>
                <a:cs typeface="Calibri"/>
              </a:rPr>
              <a:t>JEFF</a:t>
            </a:r>
            <a:r>
              <a:rPr sz="2688" spc="-163" dirty="0">
                <a:solidFill>
                  <a:srgbClr val="FF595E"/>
                </a:solidFill>
                <a:latin typeface="Calibri"/>
                <a:cs typeface="Calibri"/>
              </a:rPr>
              <a:t> </a:t>
            </a:r>
            <a:r>
              <a:rPr sz="2688" spc="-566" dirty="0">
                <a:solidFill>
                  <a:srgbClr val="FF595E"/>
                </a:solidFill>
                <a:latin typeface="Calibri"/>
                <a:cs typeface="Calibri"/>
              </a:rPr>
              <a:t>BOOTH</a:t>
            </a:r>
            <a:endParaRPr sz="2688">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3" name="object 3"/>
          <p:cNvSpPr txBox="1">
            <a:spLocks noGrp="1"/>
          </p:cNvSpPr>
          <p:nvPr>
            <p:ph type="title"/>
          </p:nvPr>
        </p:nvSpPr>
        <p:spPr>
          <a:xfrm>
            <a:off x="1441768" y="1540789"/>
            <a:ext cx="6508019" cy="953359"/>
          </a:xfrm>
          <a:prstGeom prst="rect">
            <a:avLst/>
          </a:prstGeom>
        </p:spPr>
        <p:txBody>
          <a:bodyPr vert="horz" wrap="square" lIns="0" tIns="11772" rIns="0" bIns="0" rtlCol="0">
            <a:spAutoFit/>
          </a:bodyPr>
          <a:lstStyle/>
          <a:p>
            <a:pPr marL="11773">
              <a:spcBef>
                <a:spcPts val="92"/>
              </a:spcBef>
            </a:pPr>
            <a:r>
              <a:rPr lang="vi-VN" sz="6118" spc="-140" dirty="0"/>
              <a:t>PHÁ HỦY SÁNG TẠO</a:t>
            </a:r>
            <a:endParaRPr sz="6118" spc="-140" dirty="0"/>
          </a:p>
        </p:txBody>
      </p:sp>
      <p:sp>
        <p:nvSpPr>
          <p:cNvPr id="4" name="object 4"/>
          <p:cNvSpPr txBox="1"/>
          <p:nvPr/>
        </p:nvSpPr>
        <p:spPr>
          <a:xfrm>
            <a:off x="4331121" y="3515248"/>
            <a:ext cx="4396748" cy="1957299"/>
          </a:xfrm>
          <a:prstGeom prst="rect">
            <a:avLst/>
          </a:prstGeom>
        </p:spPr>
        <p:txBody>
          <a:bodyPr vert="horz" wrap="square" lIns="0" tIns="11772" rIns="0" bIns="0" rtlCol="0">
            <a:spAutoFit/>
          </a:bodyPr>
          <a:lstStyle/>
          <a:p>
            <a:pPr marL="11773" marR="362599">
              <a:lnSpc>
                <a:spcPct val="114999"/>
              </a:lnSpc>
              <a:spcBef>
                <a:spcPts val="92"/>
              </a:spcBef>
            </a:pPr>
            <a:r>
              <a:rPr lang="vi-VN" sz="2225" i="1" spc="84" dirty="0">
                <a:solidFill>
                  <a:srgbClr val="FFFFFF"/>
                </a:solidFill>
                <a:latin typeface="Calibri"/>
                <a:cs typeface="Calibri"/>
              </a:rPr>
              <a:t>Trong các thị trường tự do, quy trình tạo ra các doanh nhân sẽ tạo ra những đổi mới vượt trội làm lỗi thời các doanh nghiệp hiện tại.</a:t>
            </a:r>
            <a:endParaRPr sz="2225" dirty="0">
              <a:latin typeface="Calibri"/>
              <a:cs typeface="Calibri"/>
            </a:endParaRPr>
          </a:p>
        </p:txBody>
      </p:sp>
      <p:sp>
        <p:nvSpPr>
          <p:cNvPr id="5" name="object 5"/>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6" name="object 6"/>
          <p:cNvGrpSpPr/>
          <p:nvPr/>
        </p:nvGrpSpPr>
        <p:grpSpPr>
          <a:xfrm>
            <a:off x="1229632" y="2921220"/>
            <a:ext cx="2478659" cy="2478659"/>
            <a:chOff x="522674" y="1925474"/>
            <a:chExt cx="2673985" cy="2673985"/>
          </a:xfrm>
        </p:grpSpPr>
        <p:pic>
          <p:nvPicPr>
            <p:cNvPr id="7" name="object 7"/>
            <p:cNvPicPr/>
            <p:nvPr/>
          </p:nvPicPr>
          <p:blipFill>
            <a:blip r:embed="rId2" cstate="print"/>
            <a:stretch>
              <a:fillRect/>
            </a:stretch>
          </p:blipFill>
          <p:spPr>
            <a:xfrm>
              <a:off x="532199" y="1934999"/>
              <a:ext cx="2654400" cy="2654400"/>
            </a:xfrm>
            <a:prstGeom prst="rect">
              <a:avLst/>
            </a:prstGeom>
          </p:spPr>
        </p:pic>
        <p:sp>
          <p:nvSpPr>
            <p:cNvPr id="8" name="object 8"/>
            <p:cNvSpPr/>
            <p:nvPr/>
          </p:nvSpPr>
          <p:spPr>
            <a:xfrm>
              <a:off x="527437" y="1930237"/>
              <a:ext cx="2664460" cy="2664460"/>
            </a:xfrm>
            <a:custGeom>
              <a:avLst/>
              <a:gdLst/>
              <a:ahLst/>
              <a:cxnLst/>
              <a:rect l="l" t="t" r="r" b="b"/>
              <a:pathLst>
                <a:path w="2664460" h="2664460">
                  <a:moveTo>
                    <a:pt x="0" y="0"/>
                  </a:moveTo>
                  <a:lnTo>
                    <a:pt x="2663925" y="0"/>
                  </a:lnTo>
                  <a:lnTo>
                    <a:pt x="2663925" y="2663925"/>
                  </a:lnTo>
                  <a:lnTo>
                    <a:pt x="0" y="2663925"/>
                  </a:lnTo>
                  <a:lnTo>
                    <a:pt x="0" y="0"/>
                  </a:lnTo>
                  <a:close/>
                </a:path>
              </a:pathLst>
            </a:custGeom>
            <a:ln w="9524">
              <a:solidFill>
                <a:srgbClr val="FFFFFF"/>
              </a:solidFill>
            </a:ln>
          </p:spPr>
          <p:txBody>
            <a:bodyPr wrap="square" lIns="0" tIns="0" rIns="0" bIns="0" rtlCol="0"/>
            <a:lstStyle/>
            <a:p>
              <a:endParaRPr/>
            </a:p>
          </p:txBody>
        </p:sp>
      </p:grpSp>
      <p:sp>
        <p:nvSpPr>
          <p:cNvPr id="9" name="object 9"/>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9" name="Group 8">
            <a:extLst>
              <a:ext uri="{FF2B5EF4-FFF2-40B4-BE49-F238E27FC236}">
                <a16:creationId xmlns:a16="http://schemas.microsoft.com/office/drawing/2014/main" id="{B345854A-ED47-0269-33AA-0BAFFDEF2874}"/>
              </a:ext>
            </a:extLst>
          </p:cNvPr>
          <p:cNvGrpSpPr/>
          <p:nvPr/>
        </p:nvGrpSpPr>
        <p:grpSpPr>
          <a:xfrm>
            <a:off x="1998888" y="1580822"/>
            <a:ext cx="5968558" cy="3937835"/>
            <a:chOff x="1352550" y="479449"/>
            <a:chExt cx="6438899" cy="4248149"/>
          </a:xfrm>
        </p:grpSpPr>
        <p:pic>
          <p:nvPicPr>
            <p:cNvPr id="2" name="object 2"/>
            <p:cNvPicPr/>
            <p:nvPr/>
          </p:nvPicPr>
          <p:blipFill>
            <a:blip r:embed="rId2" cstate="print"/>
            <a:stretch>
              <a:fillRect/>
            </a:stretch>
          </p:blipFill>
          <p:spPr>
            <a:xfrm>
              <a:off x="1352550" y="479449"/>
              <a:ext cx="6438899" cy="4248149"/>
            </a:xfrm>
            <a:prstGeom prst="rect">
              <a:avLst/>
            </a:prstGeom>
          </p:spPr>
        </p:pic>
        <p:sp>
          <p:nvSpPr>
            <p:cNvPr id="4" name="object 14">
              <a:extLst>
                <a:ext uri="{FF2B5EF4-FFF2-40B4-BE49-F238E27FC236}">
                  <a16:creationId xmlns:a16="http://schemas.microsoft.com/office/drawing/2014/main" id="{641D7097-2BE5-7BF3-6D49-8EA46E3A811D}"/>
                </a:ext>
              </a:extLst>
            </p:cNvPr>
            <p:cNvSpPr txBox="1"/>
            <p:nvPr/>
          </p:nvSpPr>
          <p:spPr>
            <a:xfrm>
              <a:off x="3886200" y="3943350"/>
              <a:ext cx="1935302" cy="382156"/>
            </a:xfrm>
            <a:prstGeom prst="rect">
              <a:avLst/>
            </a:prstGeom>
            <a:solidFill>
              <a:schemeClr val="tx1"/>
            </a:solidFill>
          </p:spPr>
          <p:txBody>
            <a:bodyPr vert="horz" wrap="square" lIns="0" tIns="11772" rIns="0" bIns="0" rtlCol="0">
              <a:spAutoFit/>
            </a:bodyPr>
            <a:lstStyle/>
            <a:p>
              <a:pPr marL="11773">
                <a:spcBef>
                  <a:spcPts val="92"/>
                </a:spcBef>
              </a:pPr>
              <a:r>
                <a:rPr lang="vi-VN" sz="2225" i="1" dirty="0">
                  <a:solidFill>
                    <a:srgbClr val="B7B7B7"/>
                  </a:solidFill>
                  <a:latin typeface="Calibri"/>
                  <a:cs typeface="Calibri"/>
                </a:rPr>
                <a:t>THỜI GIAN</a:t>
              </a:r>
              <a:endParaRPr lang="vi-VN" sz="2225" dirty="0">
                <a:latin typeface="Calibri"/>
                <a:cs typeface="Calibri"/>
              </a:endParaRPr>
            </a:p>
          </p:txBody>
        </p:sp>
        <p:sp>
          <p:nvSpPr>
            <p:cNvPr id="5" name="object 14">
              <a:extLst>
                <a:ext uri="{FF2B5EF4-FFF2-40B4-BE49-F238E27FC236}">
                  <a16:creationId xmlns:a16="http://schemas.microsoft.com/office/drawing/2014/main" id="{2F0F146C-C623-EF1C-4EAC-433CA7164C24}"/>
                </a:ext>
              </a:extLst>
            </p:cNvPr>
            <p:cNvSpPr txBox="1"/>
            <p:nvPr/>
          </p:nvSpPr>
          <p:spPr>
            <a:xfrm rot="16200000">
              <a:off x="861727" y="2319623"/>
              <a:ext cx="2468702" cy="382156"/>
            </a:xfrm>
            <a:prstGeom prst="rect">
              <a:avLst/>
            </a:prstGeom>
            <a:solidFill>
              <a:schemeClr val="tx1"/>
            </a:solidFill>
          </p:spPr>
          <p:txBody>
            <a:bodyPr vert="horz" wrap="square" lIns="0" tIns="11772" rIns="0" bIns="0" rtlCol="0">
              <a:spAutoFit/>
            </a:bodyPr>
            <a:lstStyle/>
            <a:p>
              <a:pPr marL="11773" algn="ctr">
                <a:spcBef>
                  <a:spcPts val="92"/>
                </a:spcBef>
              </a:pPr>
              <a:r>
                <a:rPr lang="vi-VN" sz="2225" i="1">
                  <a:solidFill>
                    <a:srgbClr val="B7B7B7"/>
                  </a:solidFill>
                  <a:latin typeface="Calibri"/>
                  <a:cs typeface="Calibri"/>
                </a:rPr>
                <a:t>THỊ PHẦN</a:t>
              </a:r>
              <a:endParaRPr lang="vi-VN" sz="2225" dirty="0">
                <a:latin typeface="Calibri"/>
                <a:cs typeface="Calibri"/>
              </a:endParaRPr>
            </a:p>
          </p:txBody>
        </p:sp>
        <p:sp>
          <p:nvSpPr>
            <p:cNvPr id="6" name="object 14">
              <a:extLst>
                <a:ext uri="{FF2B5EF4-FFF2-40B4-BE49-F238E27FC236}">
                  <a16:creationId xmlns:a16="http://schemas.microsoft.com/office/drawing/2014/main" id="{876042DA-D7CA-B957-FFBD-CE84E02F5379}"/>
                </a:ext>
              </a:extLst>
            </p:cNvPr>
            <p:cNvSpPr txBox="1"/>
            <p:nvPr/>
          </p:nvSpPr>
          <p:spPr>
            <a:xfrm>
              <a:off x="4191000" y="971550"/>
              <a:ext cx="2057400" cy="382156"/>
            </a:xfrm>
            <a:prstGeom prst="rect">
              <a:avLst/>
            </a:prstGeom>
            <a:solidFill>
              <a:schemeClr val="tx1"/>
            </a:solidFill>
          </p:spPr>
          <p:txBody>
            <a:bodyPr vert="horz" wrap="square" lIns="0" tIns="11772" rIns="0" bIns="0" rtlCol="0">
              <a:spAutoFit/>
            </a:bodyPr>
            <a:lstStyle/>
            <a:p>
              <a:pPr marL="11773">
                <a:spcBef>
                  <a:spcPts val="92"/>
                </a:spcBef>
              </a:pPr>
              <a:r>
                <a:rPr lang="vi-VN" sz="2225" i="1" dirty="0">
                  <a:solidFill>
                    <a:srgbClr val="B7B7B7"/>
                  </a:solidFill>
                  <a:latin typeface="Calibri"/>
                  <a:cs typeface="Calibri"/>
                </a:rPr>
                <a:t>ĐIỂM CỘT MỐC</a:t>
              </a:r>
              <a:endParaRPr lang="vi-VN" sz="2225" dirty="0">
                <a:latin typeface="Calibri"/>
                <a:cs typeface="Calibri"/>
              </a:endParaRPr>
            </a:p>
          </p:txBody>
        </p:sp>
        <p:sp>
          <p:nvSpPr>
            <p:cNvPr id="7" name="object 14">
              <a:extLst>
                <a:ext uri="{FF2B5EF4-FFF2-40B4-BE49-F238E27FC236}">
                  <a16:creationId xmlns:a16="http://schemas.microsoft.com/office/drawing/2014/main" id="{0CC91375-8876-988F-2530-EEA7D190CCE7}"/>
                </a:ext>
              </a:extLst>
            </p:cNvPr>
            <p:cNvSpPr txBox="1"/>
            <p:nvPr/>
          </p:nvSpPr>
          <p:spPr>
            <a:xfrm>
              <a:off x="2667000" y="1654729"/>
              <a:ext cx="1524000" cy="382156"/>
            </a:xfrm>
            <a:prstGeom prst="rect">
              <a:avLst/>
            </a:prstGeom>
            <a:solidFill>
              <a:schemeClr val="tx1"/>
            </a:solidFill>
          </p:spPr>
          <p:txBody>
            <a:bodyPr vert="horz" wrap="square" lIns="0" tIns="11772" rIns="0" bIns="0" rtlCol="0">
              <a:spAutoFit/>
            </a:bodyPr>
            <a:lstStyle/>
            <a:p>
              <a:pPr marL="11773">
                <a:spcBef>
                  <a:spcPts val="92"/>
                </a:spcBef>
              </a:pPr>
              <a:r>
                <a:rPr lang="vi-VN" sz="2225" i="1" dirty="0">
                  <a:solidFill>
                    <a:srgbClr val="B7B7B7"/>
                  </a:solidFill>
                  <a:latin typeface="Calibri"/>
                  <a:cs typeface="Calibri"/>
                </a:rPr>
                <a:t>Ươm mầm</a:t>
              </a:r>
              <a:endParaRPr lang="vi-VN" sz="2225" dirty="0">
                <a:latin typeface="Calibri"/>
                <a:cs typeface="Calibri"/>
              </a:endParaRPr>
            </a:p>
          </p:txBody>
        </p:sp>
        <p:sp>
          <p:nvSpPr>
            <p:cNvPr id="8" name="object 14">
              <a:extLst>
                <a:ext uri="{FF2B5EF4-FFF2-40B4-BE49-F238E27FC236}">
                  <a16:creationId xmlns:a16="http://schemas.microsoft.com/office/drawing/2014/main" id="{6E448D92-A97A-6230-3463-C2586FFAC40C}"/>
                </a:ext>
              </a:extLst>
            </p:cNvPr>
            <p:cNvSpPr txBox="1"/>
            <p:nvPr/>
          </p:nvSpPr>
          <p:spPr>
            <a:xfrm>
              <a:off x="2602972" y="2875769"/>
              <a:ext cx="1524000" cy="382156"/>
            </a:xfrm>
            <a:prstGeom prst="rect">
              <a:avLst/>
            </a:prstGeom>
            <a:solidFill>
              <a:schemeClr val="tx1"/>
            </a:solidFill>
          </p:spPr>
          <p:txBody>
            <a:bodyPr vert="horz" wrap="square" lIns="0" tIns="11772" rIns="0" bIns="0" rtlCol="0">
              <a:spAutoFit/>
            </a:bodyPr>
            <a:lstStyle/>
            <a:p>
              <a:pPr marL="11773" algn="ctr">
                <a:spcBef>
                  <a:spcPts val="92"/>
                </a:spcBef>
              </a:pPr>
              <a:r>
                <a:rPr lang="vi-VN" sz="2225" i="1" dirty="0">
                  <a:solidFill>
                    <a:srgbClr val="EF6464"/>
                  </a:solidFill>
                  <a:latin typeface="Calibri"/>
                  <a:cs typeface="Calibri"/>
                </a:rPr>
                <a:t>Sáng tạo</a:t>
              </a:r>
              <a:endParaRPr lang="vi-VN" sz="2225" dirty="0">
                <a:solidFill>
                  <a:srgbClr val="EF6464"/>
                </a:solidFill>
                <a:latin typeface="Calibri"/>
                <a:cs typeface="Calibri"/>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1081741"/>
          </a:xfrm>
          <a:prstGeom prst="rect">
            <a:avLst/>
          </a:prstGeom>
        </p:spPr>
        <p:txBody>
          <a:bodyPr vert="horz" wrap="square" lIns="0" tIns="11772" rIns="0" bIns="0" rtlCol="0">
            <a:spAutoFit/>
          </a:bodyPr>
          <a:lstStyle/>
          <a:p>
            <a:pPr marL="17070">
              <a:spcBef>
                <a:spcPts val="92"/>
              </a:spcBef>
            </a:pPr>
            <a:r>
              <a:rPr lang="vi-VN" spc="-278" dirty="0"/>
              <a:t>PHẢN HỒI LẶP</a:t>
            </a:r>
            <a:endParaRPr spc="-278" dirty="0"/>
          </a:p>
        </p:txBody>
      </p:sp>
      <p:sp>
        <p:nvSpPr>
          <p:cNvPr id="5" name="object 5"/>
          <p:cNvSpPr txBox="1">
            <a:spLocks noGrp="1"/>
          </p:cNvSpPr>
          <p:nvPr>
            <p:ph type="body" idx="1"/>
          </p:nvPr>
        </p:nvSpPr>
        <p:spPr>
          <a:xfrm>
            <a:off x="4301923" y="3158653"/>
            <a:ext cx="4425947" cy="1617482"/>
          </a:xfrm>
          <a:prstGeom prst="rect">
            <a:avLst/>
          </a:prstGeom>
        </p:spPr>
        <p:txBody>
          <a:bodyPr vert="horz" wrap="square" lIns="0" tIns="65141" rIns="0" bIns="0" rtlCol="0">
            <a:spAutoFit/>
          </a:bodyPr>
          <a:lstStyle/>
          <a:p>
            <a:pPr marL="61218" marR="4709">
              <a:lnSpc>
                <a:spcPct val="114999"/>
              </a:lnSpc>
              <a:spcBef>
                <a:spcPts val="92"/>
              </a:spcBef>
            </a:pPr>
            <a:r>
              <a:rPr lang="vi-VN" spc="-10" dirty="0"/>
              <a:t>Một hệ thống tương tác với môi trường của nó tạo ra kết quả ở đầu ra. Những kết quả này sẽ được tích hợp trở lại như đầu vào của hệ thống.</a:t>
            </a:r>
            <a:endParaRPr spc="-10" dirty="0"/>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623939" y="3408375"/>
            <a:ext cx="801106" cy="1605743"/>
            <a:chOff x="948055" y="2451025"/>
            <a:chExt cx="864235" cy="1732280"/>
          </a:xfrm>
        </p:grpSpPr>
        <p:sp>
          <p:nvSpPr>
            <p:cNvPr id="8" name="object 8"/>
            <p:cNvSpPr/>
            <p:nvPr/>
          </p:nvSpPr>
          <p:spPr>
            <a:xfrm>
              <a:off x="986155" y="2489125"/>
              <a:ext cx="778510" cy="1533525"/>
            </a:xfrm>
            <a:custGeom>
              <a:avLst/>
              <a:gdLst/>
              <a:ahLst/>
              <a:cxnLst/>
              <a:rect l="l" t="t" r="r" b="b"/>
              <a:pathLst>
                <a:path w="778510" h="1533525">
                  <a:moveTo>
                    <a:pt x="778342" y="0"/>
                  </a:moveTo>
                  <a:lnTo>
                    <a:pt x="747416" y="6357"/>
                  </a:lnTo>
                  <a:lnTo>
                    <a:pt x="704497" y="13864"/>
                  </a:lnTo>
                  <a:lnTo>
                    <a:pt x="653373" y="24703"/>
                  </a:lnTo>
                  <a:lnTo>
                    <a:pt x="597831" y="41055"/>
                  </a:lnTo>
                  <a:lnTo>
                    <a:pt x="541655" y="65103"/>
                  </a:lnTo>
                  <a:lnTo>
                    <a:pt x="505126" y="84701"/>
                  </a:lnTo>
                  <a:lnTo>
                    <a:pt x="465373" y="107433"/>
                  </a:lnTo>
                  <a:lnTo>
                    <a:pt x="423590" y="132882"/>
                  </a:lnTo>
                  <a:lnTo>
                    <a:pt x="380972" y="160630"/>
                  </a:lnTo>
                  <a:lnTo>
                    <a:pt x="338713" y="190258"/>
                  </a:lnTo>
                  <a:lnTo>
                    <a:pt x="298010" y="221348"/>
                  </a:lnTo>
                  <a:lnTo>
                    <a:pt x="260056" y="253481"/>
                  </a:lnTo>
                  <a:lnTo>
                    <a:pt x="226046" y="286239"/>
                  </a:lnTo>
                  <a:lnTo>
                    <a:pt x="190760" y="324910"/>
                  </a:lnTo>
                  <a:lnTo>
                    <a:pt x="157490" y="365536"/>
                  </a:lnTo>
                  <a:lnTo>
                    <a:pt x="126637" y="407946"/>
                  </a:lnTo>
                  <a:lnTo>
                    <a:pt x="98602" y="451970"/>
                  </a:lnTo>
                  <a:lnTo>
                    <a:pt x="73787" y="497434"/>
                  </a:lnTo>
                  <a:lnTo>
                    <a:pt x="52593" y="544169"/>
                  </a:lnTo>
                  <a:lnTo>
                    <a:pt x="35423" y="592002"/>
                  </a:lnTo>
                  <a:lnTo>
                    <a:pt x="21738" y="641275"/>
                  </a:lnTo>
                  <a:lnTo>
                    <a:pt x="11005" y="692255"/>
                  </a:lnTo>
                  <a:lnTo>
                    <a:pt x="3624" y="744656"/>
                  </a:lnTo>
                  <a:lnTo>
                    <a:pt x="0" y="798194"/>
                  </a:lnTo>
                  <a:lnTo>
                    <a:pt x="534" y="852586"/>
                  </a:lnTo>
                  <a:lnTo>
                    <a:pt x="5631" y="907547"/>
                  </a:lnTo>
                  <a:lnTo>
                    <a:pt x="15692" y="962791"/>
                  </a:lnTo>
                  <a:lnTo>
                    <a:pt x="27253" y="1007211"/>
                  </a:lnTo>
                  <a:lnTo>
                    <a:pt x="42033" y="1053851"/>
                  </a:lnTo>
                  <a:lnTo>
                    <a:pt x="59762" y="1101803"/>
                  </a:lnTo>
                  <a:lnTo>
                    <a:pt x="80169" y="1150157"/>
                  </a:lnTo>
                  <a:lnTo>
                    <a:pt x="102985" y="1198001"/>
                  </a:lnTo>
                  <a:lnTo>
                    <a:pt x="127938" y="1244427"/>
                  </a:lnTo>
                  <a:lnTo>
                    <a:pt x="154758" y="1288525"/>
                  </a:lnTo>
                  <a:lnTo>
                    <a:pt x="183175" y="1329384"/>
                  </a:lnTo>
                  <a:lnTo>
                    <a:pt x="212919" y="1366094"/>
                  </a:lnTo>
                  <a:lnTo>
                    <a:pt x="249330" y="1403066"/>
                  </a:lnTo>
                  <a:lnTo>
                    <a:pt x="289711" y="1436838"/>
                  </a:lnTo>
                  <a:lnTo>
                    <a:pt x="333097" y="1467561"/>
                  </a:lnTo>
                  <a:lnTo>
                    <a:pt x="378525" y="1495387"/>
                  </a:lnTo>
                  <a:lnTo>
                    <a:pt x="413356" y="1514448"/>
                  </a:lnTo>
                  <a:lnTo>
                    <a:pt x="448388" y="1532030"/>
                  </a:lnTo>
                  <a:lnTo>
                    <a:pt x="450470" y="1533020"/>
                  </a:lnTo>
                </a:path>
              </a:pathLst>
            </a:custGeom>
            <a:ln w="76199">
              <a:solidFill>
                <a:srgbClr val="FFFFFF"/>
              </a:solidFill>
            </a:ln>
          </p:spPr>
          <p:txBody>
            <a:bodyPr wrap="square" lIns="0" tIns="0" rIns="0" bIns="0" rtlCol="0"/>
            <a:lstStyle/>
            <a:p>
              <a:endParaRPr/>
            </a:p>
          </p:txBody>
        </p:sp>
        <p:sp>
          <p:nvSpPr>
            <p:cNvPr id="9" name="object 9"/>
            <p:cNvSpPr/>
            <p:nvPr/>
          </p:nvSpPr>
          <p:spPr>
            <a:xfrm>
              <a:off x="1409154" y="3899318"/>
              <a:ext cx="365125" cy="245745"/>
            </a:xfrm>
            <a:custGeom>
              <a:avLst/>
              <a:gdLst/>
              <a:ahLst/>
              <a:cxnLst/>
              <a:rect l="l" t="t" r="r" b="b"/>
              <a:pathLst>
                <a:path w="365125" h="245745">
                  <a:moveTo>
                    <a:pt x="0" y="245654"/>
                  </a:moveTo>
                  <a:lnTo>
                    <a:pt x="54942" y="0"/>
                  </a:lnTo>
                  <a:lnTo>
                    <a:pt x="364936" y="198303"/>
                  </a:lnTo>
                  <a:lnTo>
                    <a:pt x="0" y="245654"/>
                  </a:lnTo>
                  <a:close/>
                </a:path>
              </a:pathLst>
            </a:custGeom>
            <a:solidFill>
              <a:srgbClr val="FFFFFF"/>
            </a:solidFill>
          </p:spPr>
          <p:txBody>
            <a:bodyPr wrap="square" lIns="0" tIns="0" rIns="0" bIns="0" rtlCol="0"/>
            <a:lstStyle/>
            <a:p>
              <a:endParaRPr/>
            </a:p>
          </p:txBody>
        </p:sp>
        <p:sp>
          <p:nvSpPr>
            <p:cNvPr id="10" name="object 10"/>
            <p:cNvSpPr/>
            <p:nvPr/>
          </p:nvSpPr>
          <p:spPr>
            <a:xfrm>
              <a:off x="1409154" y="3899318"/>
              <a:ext cx="365125" cy="245745"/>
            </a:xfrm>
            <a:custGeom>
              <a:avLst/>
              <a:gdLst/>
              <a:ahLst/>
              <a:cxnLst/>
              <a:rect l="l" t="t" r="r" b="b"/>
              <a:pathLst>
                <a:path w="365125" h="245745">
                  <a:moveTo>
                    <a:pt x="0" y="245654"/>
                  </a:moveTo>
                  <a:lnTo>
                    <a:pt x="364936" y="198303"/>
                  </a:lnTo>
                  <a:lnTo>
                    <a:pt x="54942" y="0"/>
                  </a:lnTo>
                  <a:lnTo>
                    <a:pt x="0" y="245654"/>
                  </a:lnTo>
                  <a:close/>
                </a:path>
              </a:pathLst>
            </a:custGeom>
            <a:ln w="76199">
              <a:solidFill>
                <a:srgbClr val="FFFFFF"/>
              </a:solidFill>
            </a:ln>
          </p:spPr>
          <p:txBody>
            <a:bodyPr wrap="square" lIns="0" tIns="0" rIns="0" bIns="0" rtlCol="0"/>
            <a:lstStyle/>
            <a:p>
              <a:endParaRPr/>
            </a:p>
          </p:txBody>
        </p:sp>
      </p:grpSp>
      <p:grpSp>
        <p:nvGrpSpPr>
          <p:cNvPr id="11" name="object 11"/>
          <p:cNvGrpSpPr/>
          <p:nvPr/>
        </p:nvGrpSpPr>
        <p:grpSpPr>
          <a:xfrm>
            <a:off x="2555850" y="3381035"/>
            <a:ext cx="801106" cy="1605743"/>
            <a:chOff x="1953403" y="2421531"/>
            <a:chExt cx="864235" cy="1732280"/>
          </a:xfrm>
        </p:grpSpPr>
        <p:sp>
          <p:nvSpPr>
            <p:cNvPr id="12" name="object 12"/>
            <p:cNvSpPr/>
            <p:nvPr/>
          </p:nvSpPr>
          <p:spPr>
            <a:xfrm>
              <a:off x="2014302" y="2582459"/>
              <a:ext cx="765175" cy="1533525"/>
            </a:xfrm>
            <a:custGeom>
              <a:avLst/>
              <a:gdLst/>
              <a:ahLst/>
              <a:cxnLst/>
              <a:rect l="l" t="t" r="r" b="b"/>
              <a:pathLst>
                <a:path w="765175" h="1533525">
                  <a:moveTo>
                    <a:pt x="0" y="1533019"/>
                  </a:moveTo>
                  <a:lnTo>
                    <a:pt x="28919" y="1526662"/>
                  </a:lnTo>
                  <a:lnTo>
                    <a:pt x="68879" y="1519155"/>
                  </a:lnTo>
                  <a:lnTo>
                    <a:pt x="116728" y="1508316"/>
                  </a:lnTo>
                  <a:lnTo>
                    <a:pt x="169312" y="1491964"/>
                  </a:lnTo>
                  <a:lnTo>
                    <a:pt x="223480" y="1467916"/>
                  </a:lnTo>
                  <a:lnTo>
                    <a:pt x="259378" y="1448319"/>
                  </a:lnTo>
                  <a:lnTo>
                    <a:pt x="298834" y="1425586"/>
                  </a:lnTo>
                  <a:lnTo>
                    <a:pt x="340579" y="1400137"/>
                  </a:lnTo>
                  <a:lnTo>
                    <a:pt x="383339" y="1372389"/>
                  </a:lnTo>
                  <a:lnTo>
                    <a:pt x="425842" y="1342761"/>
                  </a:lnTo>
                  <a:lnTo>
                    <a:pt x="466816" y="1311671"/>
                  </a:lnTo>
                  <a:lnTo>
                    <a:pt x="504990" y="1279538"/>
                  </a:lnTo>
                  <a:lnTo>
                    <a:pt x="539090" y="1246780"/>
                  </a:lnTo>
                  <a:lnTo>
                    <a:pt x="574375" y="1208110"/>
                  </a:lnTo>
                  <a:lnTo>
                    <a:pt x="607646" y="1167483"/>
                  </a:lnTo>
                  <a:lnTo>
                    <a:pt x="638499" y="1125073"/>
                  </a:lnTo>
                  <a:lnTo>
                    <a:pt x="666534" y="1081049"/>
                  </a:lnTo>
                  <a:lnTo>
                    <a:pt x="691349" y="1035585"/>
                  </a:lnTo>
                  <a:lnTo>
                    <a:pt x="712542" y="988850"/>
                  </a:lnTo>
                  <a:lnTo>
                    <a:pt x="729713" y="941017"/>
                  </a:lnTo>
                  <a:lnTo>
                    <a:pt x="743397" y="891744"/>
                  </a:lnTo>
                  <a:lnTo>
                    <a:pt x="754131" y="840765"/>
                  </a:lnTo>
                  <a:lnTo>
                    <a:pt x="761512" y="788363"/>
                  </a:lnTo>
                  <a:lnTo>
                    <a:pt x="765136" y="734825"/>
                  </a:lnTo>
                  <a:lnTo>
                    <a:pt x="764602" y="680433"/>
                  </a:lnTo>
                  <a:lnTo>
                    <a:pt x="759505" y="625473"/>
                  </a:lnTo>
                  <a:lnTo>
                    <a:pt x="749443" y="570228"/>
                  </a:lnTo>
                  <a:lnTo>
                    <a:pt x="737883" y="525809"/>
                  </a:lnTo>
                  <a:lnTo>
                    <a:pt x="723103" y="479168"/>
                  </a:lnTo>
                  <a:lnTo>
                    <a:pt x="705374" y="431216"/>
                  </a:lnTo>
                  <a:lnTo>
                    <a:pt x="684966" y="382863"/>
                  </a:lnTo>
                  <a:lnTo>
                    <a:pt x="662151" y="335018"/>
                  </a:lnTo>
                  <a:lnTo>
                    <a:pt x="637198" y="288592"/>
                  </a:lnTo>
                  <a:lnTo>
                    <a:pt x="610377" y="244494"/>
                  </a:lnTo>
                  <a:lnTo>
                    <a:pt x="581960" y="203636"/>
                  </a:lnTo>
                  <a:lnTo>
                    <a:pt x="552217" y="166926"/>
                  </a:lnTo>
                  <a:lnTo>
                    <a:pt x="515806" y="129953"/>
                  </a:lnTo>
                  <a:lnTo>
                    <a:pt x="475425" y="96181"/>
                  </a:lnTo>
                  <a:lnTo>
                    <a:pt x="432039" y="65458"/>
                  </a:lnTo>
                  <a:lnTo>
                    <a:pt x="386611" y="37632"/>
                  </a:lnTo>
                  <a:lnTo>
                    <a:pt x="351779" y="18571"/>
                  </a:lnTo>
                  <a:lnTo>
                    <a:pt x="316748" y="990"/>
                  </a:lnTo>
                  <a:lnTo>
                    <a:pt x="314666" y="0"/>
                  </a:lnTo>
                </a:path>
              </a:pathLst>
            </a:custGeom>
            <a:ln w="76199">
              <a:solidFill>
                <a:srgbClr val="FF595E"/>
              </a:solidFill>
            </a:ln>
          </p:spPr>
          <p:txBody>
            <a:bodyPr wrap="square" lIns="0" tIns="0" rIns="0" bIns="0" rtlCol="0"/>
            <a:lstStyle/>
            <a:p>
              <a:endParaRPr/>
            </a:p>
          </p:txBody>
        </p:sp>
        <p:sp>
          <p:nvSpPr>
            <p:cNvPr id="13" name="object 13"/>
            <p:cNvSpPr/>
            <p:nvPr/>
          </p:nvSpPr>
          <p:spPr>
            <a:xfrm>
              <a:off x="1991503" y="2459631"/>
              <a:ext cx="365125" cy="245745"/>
            </a:xfrm>
            <a:custGeom>
              <a:avLst/>
              <a:gdLst/>
              <a:ahLst/>
              <a:cxnLst/>
              <a:rect l="l" t="t" r="r" b="b"/>
              <a:pathLst>
                <a:path w="365125" h="245744">
                  <a:moveTo>
                    <a:pt x="309994" y="245655"/>
                  </a:moveTo>
                  <a:lnTo>
                    <a:pt x="0" y="47351"/>
                  </a:lnTo>
                  <a:lnTo>
                    <a:pt x="364936" y="0"/>
                  </a:lnTo>
                  <a:lnTo>
                    <a:pt x="309994" y="245655"/>
                  </a:lnTo>
                  <a:close/>
                </a:path>
              </a:pathLst>
            </a:custGeom>
            <a:solidFill>
              <a:srgbClr val="FF595E"/>
            </a:solidFill>
          </p:spPr>
          <p:txBody>
            <a:bodyPr wrap="square" lIns="0" tIns="0" rIns="0" bIns="0" rtlCol="0"/>
            <a:lstStyle/>
            <a:p>
              <a:endParaRPr/>
            </a:p>
          </p:txBody>
        </p:sp>
        <p:sp>
          <p:nvSpPr>
            <p:cNvPr id="14" name="object 14"/>
            <p:cNvSpPr/>
            <p:nvPr/>
          </p:nvSpPr>
          <p:spPr>
            <a:xfrm>
              <a:off x="1991503" y="2459631"/>
              <a:ext cx="365125" cy="245745"/>
            </a:xfrm>
            <a:custGeom>
              <a:avLst/>
              <a:gdLst/>
              <a:ahLst/>
              <a:cxnLst/>
              <a:rect l="l" t="t" r="r" b="b"/>
              <a:pathLst>
                <a:path w="365125" h="245744">
                  <a:moveTo>
                    <a:pt x="364936" y="0"/>
                  </a:moveTo>
                  <a:lnTo>
                    <a:pt x="0" y="47351"/>
                  </a:lnTo>
                  <a:lnTo>
                    <a:pt x="309994" y="245655"/>
                  </a:lnTo>
                  <a:lnTo>
                    <a:pt x="364936" y="0"/>
                  </a:lnTo>
                  <a:close/>
                </a:path>
              </a:pathLst>
            </a:custGeom>
            <a:ln w="76199">
              <a:solidFill>
                <a:srgbClr val="FF595E"/>
              </a:solidFill>
            </a:ln>
          </p:spPr>
          <p:txBody>
            <a:bodyPr wrap="square" lIns="0" tIns="0" rIns="0" bIns="0" rtlCol="0"/>
            <a:lstStyle/>
            <a:p>
              <a:endParaRPr/>
            </a:p>
          </p:txBody>
        </p:sp>
      </p:grpSp>
      <p:sp>
        <p:nvSpPr>
          <p:cNvPr id="15" name="object 15"/>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1010418"/>
          </a:xfrm>
          <a:prstGeom prst="rect">
            <a:avLst/>
          </a:prstGeom>
        </p:spPr>
        <p:txBody>
          <a:bodyPr vert="horz" wrap="square" lIns="0" tIns="11772" rIns="0" bIns="0" rtlCol="0">
            <a:spAutoFit/>
          </a:bodyPr>
          <a:lstStyle/>
          <a:p>
            <a:pPr marL="7652">
              <a:spcBef>
                <a:spcPts val="92"/>
              </a:spcBef>
            </a:pPr>
            <a:r>
              <a:rPr lang="vi-VN" sz="6489" dirty="0"/>
              <a:t>ĐỐI XỨNG</a:t>
            </a:r>
            <a:endParaRPr sz="6489" dirty="0"/>
          </a:p>
        </p:txBody>
      </p:sp>
      <p:sp>
        <p:nvSpPr>
          <p:cNvPr id="5" name="object 5"/>
          <p:cNvSpPr txBox="1"/>
          <p:nvPr/>
        </p:nvSpPr>
        <p:spPr>
          <a:xfrm>
            <a:off x="4351791" y="3141383"/>
            <a:ext cx="4376078" cy="1563592"/>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Khó xác </a:t>
            </a:r>
            <a:r>
              <a:rPr lang="vi-VN" sz="2225" i="1" spc="84">
                <a:solidFill>
                  <a:srgbClr val="FFFFFF"/>
                </a:solidFill>
                <a:latin typeface="Calibri"/>
                <a:cs typeface="Calibri"/>
              </a:rPr>
              <a:t>định tác nhân ảnh hưởng trong mối </a:t>
            </a:r>
            <a:r>
              <a:rPr lang="vi-VN" sz="2225" i="1" spc="84" dirty="0">
                <a:solidFill>
                  <a:srgbClr val="FFFFFF"/>
                </a:solidFill>
                <a:latin typeface="Calibri"/>
                <a:cs typeface="Calibri"/>
              </a:rPr>
              <a:t>quan hệ tương quan giữa niềm tin vào thị trường và sự tham gia của các nhà đầu tư.</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436153" y="3528601"/>
            <a:ext cx="2034255" cy="1338511"/>
            <a:chOff x="745474" y="2580725"/>
            <a:chExt cx="2194560" cy="1443990"/>
          </a:xfrm>
        </p:grpSpPr>
        <p:sp>
          <p:nvSpPr>
            <p:cNvPr id="8" name="object 8"/>
            <p:cNvSpPr/>
            <p:nvPr/>
          </p:nvSpPr>
          <p:spPr>
            <a:xfrm>
              <a:off x="754999" y="3301674"/>
              <a:ext cx="2175510" cy="6350"/>
            </a:xfrm>
            <a:custGeom>
              <a:avLst/>
              <a:gdLst/>
              <a:ahLst/>
              <a:cxnLst/>
              <a:rect l="l" t="t" r="r" b="b"/>
              <a:pathLst>
                <a:path w="2175510" h="6350">
                  <a:moveTo>
                    <a:pt x="0" y="0"/>
                  </a:moveTo>
                  <a:lnTo>
                    <a:pt x="2175299" y="5999"/>
                  </a:lnTo>
                </a:path>
              </a:pathLst>
            </a:custGeom>
            <a:ln w="19049">
              <a:solidFill>
                <a:srgbClr val="FFFFFF"/>
              </a:solidFill>
            </a:ln>
          </p:spPr>
          <p:txBody>
            <a:bodyPr wrap="square" lIns="0" tIns="0" rIns="0" bIns="0" rtlCol="0"/>
            <a:lstStyle/>
            <a:p>
              <a:endParaRPr/>
            </a:p>
          </p:txBody>
        </p:sp>
        <p:sp>
          <p:nvSpPr>
            <p:cNvPr id="9" name="object 9"/>
            <p:cNvSpPr/>
            <p:nvPr/>
          </p:nvSpPr>
          <p:spPr>
            <a:xfrm>
              <a:off x="1055874" y="2618825"/>
              <a:ext cx="1654175" cy="1367790"/>
            </a:xfrm>
            <a:custGeom>
              <a:avLst/>
              <a:gdLst/>
              <a:ahLst/>
              <a:cxnLst/>
              <a:rect l="l" t="t" r="r" b="b"/>
              <a:pathLst>
                <a:path w="1654175" h="1367789">
                  <a:moveTo>
                    <a:pt x="0" y="671325"/>
                  </a:moveTo>
                  <a:lnTo>
                    <a:pt x="20714" y="623099"/>
                  </a:lnTo>
                  <a:lnTo>
                    <a:pt x="44677" y="549658"/>
                  </a:lnTo>
                  <a:lnTo>
                    <a:pt x="57955" y="505976"/>
                  </a:lnTo>
                  <a:lnTo>
                    <a:pt x="72139" y="458984"/>
                  </a:lnTo>
                  <a:lnTo>
                    <a:pt x="87261" y="409678"/>
                  </a:lnTo>
                  <a:lnTo>
                    <a:pt x="103352" y="359057"/>
                  </a:lnTo>
                  <a:lnTo>
                    <a:pt x="120444" y="308118"/>
                  </a:lnTo>
                  <a:lnTo>
                    <a:pt x="138568" y="257859"/>
                  </a:lnTo>
                  <a:lnTo>
                    <a:pt x="157756" y="209279"/>
                  </a:lnTo>
                  <a:lnTo>
                    <a:pt x="178039" y="163373"/>
                  </a:lnTo>
                  <a:lnTo>
                    <a:pt x="199448" y="121141"/>
                  </a:lnTo>
                  <a:lnTo>
                    <a:pt x="222015" y="83580"/>
                  </a:lnTo>
                  <a:lnTo>
                    <a:pt x="245772" y="51688"/>
                  </a:lnTo>
                  <a:lnTo>
                    <a:pt x="296980" y="8900"/>
                  </a:lnTo>
                  <a:lnTo>
                    <a:pt x="324494" y="0"/>
                  </a:lnTo>
                  <a:lnTo>
                    <a:pt x="353323" y="759"/>
                  </a:lnTo>
                  <a:lnTo>
                    <a:pt x="402817" y="25223"/>
                  </a:lnTo>
                  <a:lnTo>
                    <a:pt x="444917" y="66510"/>
                  </a:lnTo>
                  <a:lnTo>
                    <a:pt x="491134" y="125824"/>
                  </a:lnTo>
                  <a:lnTo>
                    <a:pt x="515599" y="161407"/>
                  </a:lnTo>
                  <a:lnTo>
                    <a:pt x="540869" y="200497"/>
                  </a:lnTo>
                  <a:lnTo>
                    <a:pt x="566868" y="242759"/>
                  </a:lnTo>
                  <a:lnTo>
                    <a:pt x="593521" y="287860"/>
                  </a:lnTo>
                  <a:lnTo>
                    <a:pt x="620753" y="335466"/>
                  </a:lnTo>
                  <a:lnTo>
                    <a:pt x="648490" y="385244"/>
                  </a:lnTo>
                  <a:lnTo>
                    <a:pt x="676656" y="436859"/>
                  </a:lnTo>
                  <a:lnTo>
                    <a:pt x="705176" y="489978"/>
                  </a:lnTo>
                  <a:lnTo>
                    <a:pt x="733976" y="544269"/>
                  </a:lnTo>
                  <a:lnTo>
                    <a:pt x="762979" y="599395"/>
                  </a:lnTo>
                  <a:lnTo>
                    <a:pt x="792111" y="655026"/>
                  </a:lnTo>
                  <a:lnTo>
                    <a:pt x="821298" y="710825"/>
                  </a:lnTo>
                  <a:lnTo>
                    <a:pt x="850463" y="766461"/>
                  </a:lnTo>
                  <a:lnTo>
                    <a:pt x="879533" y="821599"/>
                  </a:lnTo>
                  <a:lnTo>
                    <a:pt x="908431" y="875906"/>
                  </a:lnTo>
                  <a:lnTo>
                    <a:pt x="937083" y="929047"/>
                  </a:lnTo>
                  <a:lnTo>
                    <a:pt x="965414" y="980690"/>
                  </a:lnTo>
                  <a:lnTo>
                    <a:pt x="993349" y="1030501"/>
                  </a:lnTo>
                  <a:lnTo>
                    <a:pt x="1020813" y="1078145"/>
                  </a:lnTo>
                  <a:lnTo>
                    <a:pt x="1047730" y="1123290"/>
                  </a:lnTo>
                  <a:lnTo>
                    <a:pt x="1074026" y="1165602"/>
                  </a:lnTo>
                  <a:lnTo>
                    <a:pt x="1099626" y="1204747"/>
                  </a:lnTo>
                  <a:lnTo>
                    <a:pt x="1124454" y="1240391"/>
                  </a:lnTo>
                  <a:lnTo>
                    <a:pt x="1148436" y="1272201"/>
                  </a:lnTo>
                  <a:lnTo>
                    <a:pt x="1193561" y="1322983"/>
                  </a:lnTo>
                  <a:lnTo>
                    <a:pt x="1234399" y="1354425"/>
                  </a:lnTo>
                  <a:lnTo>
                    <a:pt x="1292886" y="1367323"/>
                  </a:lnTo>
                  <a:lnTo>
                    <a:pt x="1320631" y="1360120"/>
                  </a:lnTo>
                  <a:lnTo>
                    <a:pt x="1373143" y="1322704"/>
                  </a:lnTo>
                  <a:lnTo>
                    <a:pt x="1421711" y="1260325"/>
                  </a:lnTo>
                  <a:lnTo>
                    <a:pt x="1444525" y="1221920"/>
                  </a:lnTo>
                  <a:lnTo>
                    <a:pt x="1466365" y="1179848"/>
                  </a:lnTo>
                  <a:lnTo>
                    <a:pt x="1487234" y="1134967"/>
                  </a:lnTo>
                  <a:lnTo>
                    <a:pt x="1507136" y="1088135"/>
                  </a:lnTo>
                  <a:lnTo>
                    <a:pt x="1526076" y="1040210"/>
                  </a:lnTo>
                  <a:lnTo>
                    <a:pt x="1544057" y="992051"/>
                  </a:lnTo>
                  <a:lnTo>
                    <a:pt x="1561083" y="944514"/>
                  </a:lnTo>
                  <a:lnTo>
                    <a:pt x="1577157" y="898459"/>
                  </a:lnTo>
                  <a:lnTo>
                    <a:pt x="1592285" y="854742"/>
                  </a:lnTo>
                  <a:lnTo>
                    <a:pt x="1606469" y="814223"/>
                  </a:lnTo>
                  <a:lnTo>
                    <a:pt x="1619714" y="777759"/>
                  </a:lnTo>
                  <a:lnTo>
                    <a:pt x="1632023" y="746207"/>
                  </a:lnTo>
                  <a:lnTo>
                    <a:pt x="1643400" y="720427"/>
                  </a:lnTo>
                  <a:lnTo>
                    <a:pt x="1653849" y="701275"/>
                  </a:lnTo>
                </a:path>
              </a:pathLst>
            </a:custGeom>
            <a:ln w="76199">
              <a:solidFill>
                <a:srgbClr val="FF595E"/>
              </a:solidFill>
            </a:ln>
          </p:spPr>
          <p:txBody>
            <a:bodyPr wrap="square" lIns="0" tIns="0" rIns="0" bIns="0" rtlCol="0"/>
            <a:lstStyle/>
            <a:p>
              <a:endParaRPr/>
            </a:p>
          </p:txBody>
        </p:sp>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1765" y="1540789"/>
            <a:ext cx="5992691" cy="711929"/>
          </a:xfrm>
          <a:prstGeom prst="rect">
            <a:avLst/>
          </a:prstGeom>
        </p:spPr>
        <p:txBody>
          <a:bodyPr vert="horz" wrap="square" lIns="0" tIns="422508" rIns="0" bIns="0" rtlCol="0">
            <a:spAutoFit/>
          </a:bodyPr>
          <a:lstStyle/>
          <a:p>
            <a:pPr marL="4415936">
              <a:spcBef>
                <a:spcPts val="92"/>
              </a:spcBef>
            </a:pPr>
            <a:r>
              <a:rPr lang="vi-VN" sz="1854" b="1" spc="241" dirty="0">
                <a:solidFill>
                  <a:srgbClr val="FF595E"/>
                </a:solidFill>
              </a:rPr>
              <a:t>GIÁ</a:t>
            </a:r>
            <a:endParaRPr sz="1854" dirty="0"/>
          </a:p>
        </p:txBody>
      </p:sp>
      <p:sp>
        <p:nvSpPr>
          <p:cNvPr id="3" name="object 3"/>
          <p:cNvSpPr txBox="1"/>
          <p:nvPr/>
        </p:nvSpPr>
        <p:spPr>
          <a:xfrm>
            <a:off x="6109555" y="4414412"/>
            <a:ext cx="1558065" cy="297233"/>
          </a:xfrm>
          <a:prstGeom prst="rect">
            <a:avLst/>
          </a:prstGeom>
        </p:spPr>
        <p:txBody>
          <a:bodyPr vert="horz" wrap="square" lIns="0" tIns="11772" rIns="0" bIns="0" rtlCol="0">
            <a:spAutoFit/>
          </a:bodyPr>
          <a:lstStyle/>
          <a:p>
            <a:pPr marL="11773">
              <a:spcBef>
                <a:spcPts val="92"/>
              </a:spcBef>
            </a:pPr>
            <a:r>
              <a:rPr lang="vi-VN" sz="1854" b="1" spc="217" dirty="0">
                <a:solidFill>
                  <a:srgbClr val="FF595E"/>
                </a:solidFill>
                <a:latin typeface="Calibri"/>
                <a:cs typeface="Calibri"/>
              </a:rPr>
              <a:t>NHẬN THỨC</a:t>
            </a:r>
            <a:endParaRPr sz="1854" dirty="0">
              <a:latin typeface="Calibri"/>
              <a:cs typeface="Calibri"/>
            </a:endParaRPr>
          </a:p>
        </p:txBody>
      </p:sp>
      <p:sp>
        <p:nvSpPr>
          <p:cNvPr id="4" name="object 4"/>
          <p:cNvSpPr txBox="1"/>
          <p:nvPr/>
        </p:nvSpPr>
        <p:spPr>
          <a:xfrm>
            <a:off x="1817785" y="3614266"/>
            <a:ext cx="1958323" cy="297233"/>
          </a:xfrm>
          <a:prstGeom prst="rect">
            <a:avLst/>
          </a:prstGeom>
        </p:spPr>
        <p:txBody>
          <a:bodyPr vert="horz" wrap="square" lIns="0" tIns="11772" rIns="0" bIns="0" rtlCol="0">
            <a:spAutoFit/>
          </a:bodyPr>
          <a:lstStyle/>
          <a:p>
            <a:pPr marL="11773" algn="ctr">
              <a:spcBef>
                <a:spcPts val="92"/>
              </a:spcBef>
            </a:pPr>
            <a:r>
              <a:rPr lang="vi-VN" sz="1854" b="1" spc="163" dirty="0">
                <a:solidFill>
                  <a:srgbClr val="FF595E"/>
                </a:solidFill>
                <a:latin typeface="Calibri"/>
                <a:cs typeface="Calibri"/>
              </a:rPr>
              <a:t>CỐT LÕI</a:t>
            </a:r>
            <a:endParaRPr sz="1854" dirty="0">
              <a:latin typeface="Calibri"/>
              <a:cs typeface="Calibri"/>
            </a:endParaRPr>
          </a:p>
        </p:txBody>
      </p:sp>
      <p:grpSp>
        <p:nvGrpSpPr>
          <p:cNvPr id="5" name="object 5"/>
          <p:cNvGrpSpPr/>
          <p:nvPr/>
        </p:nvGrpSpPr>
        <p:grpSpPr>
          <a:xfrm>
            <a:off x="1585998" y="1457515"/>
            <a:ext cx="6794387" cy="4125605"/>
            <a:chOff x="907124" y="346425"/>
            <a:chExt cx="7329805" cy="4450715"/>
          </a:xfrm>
        </p:grpSpPr>
        <p:sp>
          <p:nvSpPr>
            <p:cNvPr id="6" name="object 6"/>
            <p:cNvSpPr/>
            <p:nvPr/>
          </p:nvSpPr>
          <p:spPr>
            <a:xfrm>
              <a:off x="6447824" y="1062799"/>
              <a:ext cx="1447800" cy="2477135"/>
            </a:xfrm>
            <a:custGeom>
              <a:avLst/>
              <a:gdLst/>
              <a:ahLst/>
              <a:cxnLst/>
              <a:rect l="l" t="t" r="r" b="b"/>
              <a:pathLst>
                <a:path w="1447800" h="2477135">
                  <a:moveTo>
                    <a:pt x="0" y="0"/>
                  </a:moveTo>
                  <a:lnTo>
                    <a:pt x="47666" y="1021"/>
                  </a:lnTo>
                  <a:lnTo>
                    <a:pt x="94861" y="4055"/>
                  </a:lnTo>
                  <a:lnTo>
                    <a:pt x="141567" y="9053"/>
                  </a:lnTo>
                  <a:lnTo>
                    <a:pt x="187766" y="15970"/>
                  </a:lnTo>
                  <a:lnTo>
                    <a:pt x="233437" y="24759"/>
                  </a:lnTo>
                  <a:lnTo>
                    <a:pt x="278564" y="35372"/>
                  </a:lnTo>
                  <a:lnTo>
                    <a:pt x="323126" y="47763"/>
                  </a:lnTo>
                  <a:lnTo>
                    <a:pt x="367106" y="61885"/>
                  </a:lnTo>
                  <a:lnTo>
                    <a:pt x="410484" y="77692"/>
                  </a:lnTo>
                  <a:lnTo>
                    <a:pt x="453243" y="95137"/>
                  </a:lnTo>
                  <a:lnTo>
                    <a:pt x="495363" y="114172"/>
                  </a:lnTo>
                  <a:lnTo>
                    <a:pt x="536826" y="134751"/>
                  </a:lnTo>
                  <a:lnTo>
                    <a:pt x="577613" y="156827"/>
                  </a:lnTo>
                  <a:lnTo>
                    <a:pt x="617705" y="180354"/>
                  </a:lnTo>
                  <a:lnTo>
                    <a:pt x="657084" y="205285"/>
                  </a:lnTo>
                  <a:lnTo>
                    <a:pt x="695731" y="231572"/>
                  </a:lnTo>
                  <a:lnTo>
                    <a:pt x="733628" y="259170"/>
                  </a:lnTo>
                  <a:lnTo>
                    <a:pt x="770755" y="288031"/>
                  </a:lnTo>
                  <a:lnTo>
                    <a:pt x="807094" y="318108"/>
                  </a:lnTo>
                  <a:lnTo>
                    <a:pt x="842627" y="349355"/>
                  </a:lnTo>
                  <a:lnTo>
                    <a:pt x="877335" y="381725"/>
                  </a:lnTo>
                  <a:lnTo>
                    <a:pt x="911198" y="415171"/>
                  </a:lnTo>
                  <a:lnTo>
                    <a:pt x="944200" y="449647"/>
                  </a:lnTo>
                  <a:lnTo>
                    <a:pt x="976320" y="485105"/>
                  </a:lnTo>
                  <a:lnTo>
                    <a:pt x="1007540" y="521499"/>
                  </a:lnTo>
                  <a:lnTo>
                    <a:pt x="1037841" y="558782"/>
                  </a:lnTo>
                  <a:lnTo>
                    <a:pt x="1067206" y="596907"/>
                  </a:lnTo>
                  <a:lnTo>
                    <a:pt x="1095614" y="635827"/>
                  </a:lnTo>
                  <a:lnTo>
                    <a:pt x="1123048" y="675496"/>
                  </a:lnTo>
                  <a:lnTo>
                    <a:pt x="1149489" y="715867"/>
                  </a:lnTo>
                  <a:lnTo>
                    <a:pt x="1174918" y="756893"/>
                  </a:lnTo>
                  <a:lnTo>
                    <a:pt x="1199317" y="798527"/>
                  </a:lnTo>
                  <a:lnTo>
                    <a:pt x="1222666" y="840723"/>
                  </a:lnTo>
                  <a:lnTo>
                    <a:pt x="1244948" y="883433"/>
                  </a:lnTo>
                  <a:lnTo>
                    <a:pt x="1266143" y="926611"/>
                  </a:lnTo>
                  <a:lnTo>
                    <a:pt x="1286233" y="970210"/>
                  </a:lnTo>
                  <a:lnTo>
                    <a:pt x="1305199" y="1014184"/>
                  </a:lnTo>
                  <a:lnTo>
                    <a:pt x="1323023" y="1058485"/>
                  </a:lnTo>
                  <a:lnTo>
                    <a:pt x="1339685" y="1103067"/>
                  </a:lnTo>
                  <a:lnTo>
                    <a:pt x="1355168" y="1147883"/>
                  </a:lnTo>
                  <a:lnTo>
                    <a:pt x="1369452" y="1192886"/>
                  </a:lnTo>
                  <a:lnTo>
                    <a:pt x="1382519" y="1238029"/>
                  </a:lnTo>
                  <a:lnTo>
                    <a:pt x="1394351" y="1283266"/>
                  </a:lnTo>
                  <a:lnTo>
                    <a:pt x="1404927" y="1328549"/>
                  </a:lnTo>
                  <a:lnTo>
                    <a:pt x="1416142" y="1383892"/>
                  </a:lnTo>
                  <a:lnTo>
                    <a:pt x="1425526" y="1439148"/>
                  </a:lnTo>
                  <a:lnTo>
                    <a:pt x="1433151" y="1494234"/>
                  </a:lnTo>
                  <a:lnTo>
                    <a:pt x="1439089" y="1549063"/>
                  </a:lnTo>
                  <a:lnTo>
                    <a:pt x="1443412" y="1603551"/>
                  </a:lnTo>
                  <a:lnTo>
                    <a:pt x="1446191" y="1657612"/>
                  </a:lnTo>
                  <a:lnTo>
                    <a:pt x="1447498" y="1711160"/>
                  </a:lnTo>
                  <a:lnTo>
                    <a:pt x="1447404" y="1764110"/>
                  </a:lnTo>
                  <a:lnTo>
                    <a:pt x="1445980" y="1816376"/>
                  </a:lnTo>
                  <a:lnTo>
                    <a:pt x="1443299" y="1867874"/>
                  </a:lnTo>
                  <a:lnTo>
                    <a:pt x="1439433" y="1918518"/>
                  </a:lnTo>
                  <a:lnTo>
                    <a:pt x="1434451" y="1968222"/>
                  </a:lnTo>
                  <a:lnTo>
                    <a:pt x="1428427" y="2016900"/>
                  </a:lnTo>
                  <a:lnTo>
                    <a:pt x="1421432" y="2064469"/>
                  </a:lnTo>
                  <a:lnTo>
                    <a:pt x="1413537" y="2110841"/>
                  </a:lnTo>
                  <a:lnTo>
                    <a:pt x="1404814" y="2155932"/>
                  </a:lnTo>
                  <a:lnTo>
                    <a:pt x="1395335" y="2199656"/>
                  </a:lnTo>
                  <a:lnTo>
                    <a:pt x="1385170" y="2241927"/>
                  </a:lnTo>
                  <a:lnTo>
                    <a:pt x="1373006" y="2287641"/>
                  </a:lnTo>
                  <a:lnTo>
                    <a:pt x="1360168" y="2331287"/>
                  </a:lnTo>
                  <a:lnTo>
                    <a:pt x="1346756" y="2372743"/>
                  </a:lnTo>
                  <a:lnTo>
                    <a:pt x="1332874" y="2411888"/>
                  </a:lnTo>
                  <a:lnTo>
                    <a:pt x="1318624" y="2448601"/>
                  </a:lnTo>
                  <a:lnTo>
                    <a:pt x="1307756" y="2474466"/>
                  </a:lnTo>
                  <a:lnTo>
                    <a:pt x="1306858" y="2476508"/>
                  </a:lnTo>
                </a:path>
              </a:pathLst>
            </a:custGeom>
            <a:ln w="38099">
              <a:solidFill>
                <a:srgbClr val="FCD94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7629624" y="3481673"/>
              <a:ext cx="193824" cy="213274"/>
            </a:xfrm>
            <a:prstGeom prst="rect">
              <a:avLst/>
            </a:prstGeom>
          </p:spPr>
        </p:pic>
        <p:sp>
          <p:nvSpPr>
            <p:cNvPr id="8" name="object 8"/>
            <p:cNvSpPr/>
            <p:nvPr/>
          </p:nvSpPr>
          <p:spPr>
            <a:xfrm>
              <a:off x="2331662" y="3323672"/>
              <a:ext cx="4333240" cy="909319"/>
            </a:xfrm>
            <a:custGeom>
              <a:avLst/>
              <a:gdLst/>
              <a:ahLst/>
              <a:cxnLst/>
              <a:rect l="l" t="t" r="r" b="b"/>
              <a:pathLst>
                <a:path w="4333240" h="909320">
                  <a:moveTo>
                    <a:pt x="4332712" y="642402"/>
                  </a:moveTo>
                  <a:lnTo>
                    <a:pt x="4308525" y="675619"/>
                  </a:lnTo>
                  <a:lnTo>
                    <a:pt x="4260298" y="702693"/>
                  </a:lnTo>
                  <a:lnTo>
                    <a:pt x="4214834" y="721362"/>
                  </a:lnTo>
                  <a:lnTo>
                    <a:pt x="4159353" y="740272"/>
                  </a:lnTo>
                  <a:lnTo>
                    <a:pt x="4094395" y="759206"/>
                  </a:lnTo>
                  <a:lnTo>
                    <a:pt x="4020503" y="777943"/>
                  </a:lnTo>
                  <a:lnTo>
                    <a:pt x="3980375" y="787171"/>
                  </a:lnTo>
                  <a:lnTo>
                    <a:pt x="3938217" y="796267"/>
                  </a:lnTo>
                  <a:lnTo>
                    <a:pt x="3894096" y="805206"/>
                  </a:lnTo>
                  <a:lnTo>
                    <a:pt x="3848080" y="813959"/>
                  </a:lnTo>
                  <a:lnTo>
                    <a:pt x="3800236" y="822500"/>
                  </a:lnTo>
                  <a:lnTo>
                    <a:pt x="3750632" y="830801"/>
                  </a:lnTo>
                  <a:lnTo>
                    <a:pt x="3699336" y="838835"/>
                  </a:lnTo>
                  <a:lnTo>
                    <a:pt x="3646416" y="846574"/>
                  </a:lnTo>
                  <a:lnTo>
                    <a:pt x="3591938" y="853991"/>
                  </a:lnTo>
                  <a:lnTo>
                    <a:pt x="3535972" y="861060"/>
                  </a:lnTo>
                  <a:lnTo>
                    <a:pt x="3478584" y="867752"/>
                  </a:lnTo>
                  <a:lnTo>
                    <a:pt x="3419842" y="874040"/>
                  </a:lnTo>
                  <a:lnTo>
                    <a:pt x="3359815" y="879897"/>
                  </a:lnTo>
                  <a:lnTo>
                    <a:pt x="3298568" y="885297"/>
                  </a:lnTo>
                  <a:lnTo>
                    <a:pt x="3236172" y="890210"/>
                  </a:lnTo>
                  <a:lnTo>
                    <a:pt x="3172692" y="894611"/>
                  </a:lnTo>
                  <a:lnTo>
                    <a:pt x="3108197" y="898472"/>
                  </a:lnTo>
                  <a:lnTo>
                    <a:pt x="3042754" y="901766"/>
                  </a:lnTo>
                  <a:lnTo>
                    <a:pt x="2976431" y="904464"/>
                  </a:lnTo>
                  <a:lnTo>
                    <a:pt x="2909296" y="906541"/>
                  </a:lnTo>
                  <a:lnTo>
                    <a:pt x="2841417" y="907969"/>
                  </a:lnTo>
                  <a:lnTo>
                    <a:pt x="2772861" y="908720"/>
                  </a:lnTo>
                  <a:lnTo>
                    <a:pt x="2703695" y="908767"/>
                  </a:lnTo>
                  <a:lnTo>
                    <a:pt x="2633988" y="908083"/>
                  </a:lnTo>
                  <a:lnTo>
                    <a:pt x="2563807" y="906641"/>
                  </a:lnTo>
                  <a:lnTo>
                    <a:pt x="2493220" y="904413"/>
                  </a:lnTo>
                  <a:lnTo>
                    <a:pt x="2422295" y="901372"/>
                  </a:lnTo>
                  <a:lnTo>
                    <a:pt x="2351099" y="897490"/>
                  </a:lnTo>
                  <a:lnTo>
                    <a:pt x="2279699" y="892741"/>
                  </a:lnTo>
                  <a:lnTo>
                    <a:pt x="2208165" y="887097"/>
                  </a:lnTo>
                  <a:lnTo>
                    <a:pt x="2136562" y="880531"/>
                  </a:lnTo>
                  <a:lnTo>
                    <a:pt x="2083434" y="875051"/>
                  </a:lnTo>
                  <a:lnTo>
                    <a:pt x="2030334" y="869053"/>
                  </a:lnTo>
                  <a:lnTo>
                    <a:pt x="1977289" y="862544"/>
                  </a:lnTo>
                  <a:lnTo>
                    <a:pt x="1924327" y="855530"/>
                  </a:lnTo>
                  <a:lnTo>
                    <a:pt x="1871475" y="848016"/>
                  </a:lnTo>
                  <a:lnTo>
                    <a:pt x="1818762" y="840007"/>
                  </a:lnTo>
                  <a:lnTo>
                    <a:pt x="1766214" y="831511"/>
                  </a:lnTo>
                  <a:lnTo>
                    <a:pt x="1713860" y="822532"/>
                  </a:lnTo>
                  <a:lnTo>
                    <a:pt x="1661727" y="813075"/>
                  </a:lnTo>
                  <a:lnTo>
                    <a:pt x="1609843" y="803148"/>
                  </a:lnTo>
                  <a:lnTo>
                    <a:pt x="1558236" y="792755"/>
                  </a:lnTo>
                  <a:lnTo>
                    <a:pt x="1506932" y="781902"/>
                  </a:lnTo>
                  <a:lnTo>
                    <a:pt x="1455960" y="770596"/>
                  </a:lnTo>
                  <a:lnTo>
                    <a:pt x="1405348" y="758841"/>
                  </a:lnTo>
                  <a:lnTo>
                    <a:pt x="1355122" y="746643"/>
                  </a:lnTo>
                  <a:lnTo>
                    <a:pt x="1305312" y="734008"/>
                  </a:lnTo>
                  <a:lnTo>
                    <a:pt x="1255943" y="720942"/>
                  </a:lnTo>
                  <a:lnTo>
                    <a:pt x="1207045" y="707451"/>
                  </a:lnTo>
                  <a:lnTo>
                    <a:pt x="1158644" y="693539"/>
                  </a:lnTo>
                  <a:lnTo>
                    <a:pt x="1110768" y="679214"/>
                  </a:lnTo>
                  <a:lnTo>
                    <a:pt x="1063446" y="664480"/>
                  </a:lnTo>
                  <a:lnTo>
                    <a:pt x="1016704" y="649344"/>
                  </a:lnTo>
                  <a:lnTo>
                    <a:pt x="970570" y="633810"/>
                  </a:lnTo>
                  <a:lnTo>
                    <a:pt x="925071" y="617886"/>
                  </a:lnTo>
                  <a:lnTo>
                    <a:pt x="880237" y="601576"/>
                  </a:lnTo>
                  <a:lnTo>
                    <a:pt x="836093" y="584886"/>
                  </a:lnTo>
                  <a:lnTo>
                    <a:pt x="792668" y="567822"/>
                  </a:lnTo>
                  <a:lnTo>
                    <a:pt x="749990" y="550389"/>
                  </a:lnTo>
                  <a:lnTo>
                    <a:pt x="708085" y="532594"/>
                  </a:lnTo>
                  <a:lnTo>
                    <a:pt x="666983" y="514442"/>
                  </a:lnTo>
                  <a:lnTo>
                    <a:pt x="626709" y="495939"/>
                  </a:lnTo>
                  <a:lnTo>
                    <a:pt x="575962" y="471529"/>
                  </a:lnTo>
                  <a:lnTo>
                    <a:pt x="526704" y="446554"/>
                  </a:lnTo>
                  <a:lnTo>
                    <a:pt x="478995" y="421028"/>
                  </a:lnTo>
                  <a:lnTo>
                    <a:pt x="432894" y="394962"/>
                  </a:lnTo>
                  <a:lnTo>
                    <a:pt x="388461" y="368369"/>
                  </a:lnTo>
                  <a:lnTo>
                    <a:pt x="345756" y="341260"/>
                  </a:lnTo>
                  <a:lnTo>
                    <a:pt x="304839" y="313650"/>
                  </a:lnTo>
                  <a:lnTo>
                    <a:pt x="265768" y="285549"/>
                  </a:lnTo>
                  <a:lnTo>
                    <a:pt x="228603" y="256970"/>
                  </a:lnTo>
                  <a:lnTo>
                    <a:pt x="193405" y="227925"/>
                  </a:lnTo>
                  <a:lnTo>
                    <a:pt x="160232" y="198427"/>
                  </a:lnTo>
                  <a:lnTo>
                    <a:pt x="129144" y="168488"/>
                  </a:lnTo>
                  <a:lnTo>
                    <a:pt x="86552" y="122780"/>
                  </a:lnTo>
                  <a:lnTo>
                    <a:pt x="48987" y="76148"/>
                  </a:lnTo>
                  <a:lnTo>
                    <a:pt x="24232" y="40594"/>
                  </a:lnTo>
                  <a:lnTo>
                    <a:pt x="2503" y="4561"/>
                  </a:lnTo>
                  <a:lnTo>
                    <a:pt x="0" y="0"/>
                  </a:lnTo>
                </a:path>
              </a:pathLst>
            </a:custGeom>
            <a:ln w="38099">
              <a:solidFill>
                <a:srgbClr val="FCD94B"/>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251856" y="3137698"/>
              <a:ext cx="159610" cy="221428"/>
            </a:xfrm>
            <a:prstGeom prst="rect">
              <a:avLst/>
            </a:prstGeom>
          </p:spPr>
        </p:pic>
        <p:sp>
          <p:nvSpPr>
            <p:cNvPr id="10" name="object 10"/>
            <p:cNvSpPr/>
            <p:nvPr/>
          </p:nvSpPr>
          <p:spPr>
            <a:xfrm>
              <a:off x="2272149" y="1068434"/>
              <a:ext cx="2863850" cy="1542415"/>
            </a:xfrm>
            <a:custGeom>
              <a:avLst/>
              <a:gdLst/>
              <a:ahLst/>
              <a:cxnLst/>
              <a:rect l="l" t="t" r="r" b="b"/>
              <a:pathLst>
                <a:path w="2863850" h="1542414">
                  <a:moveTo>
                    <a:pt x="0" y="1541840"/>
                  </a:moveTo>
                  <a:lnTo>
                    <a:pt x="4774" y="1466992"/>
                  </a:lnTo>
                  <a:lnTo>
                    <a:pt x="18890" y="1392300"/>
                  </a:lnTo>
                  <a:lnTo>
                    <a:pt x="29353" y="1355060"/>
                  </a:lnTo>
                  <a:lnTo>
                    <a:pt x="42036" y="1317919"/>
                  </a:lnTo>
                  <a:lnTo>
                    <a:pt x="56898" y="1280894"/>
                  </a:lnTo>
                  <a:lnTo>
                    <a:pt x="73900" y="1244005"/>
                  </a:lnTo>
                  <a:lnTo>
                    <a:pt x="93005" y="1207273"/>
                  </a:lnTo>
                  <a:lnTo>
                    <a:pt x="114172" y="1170716"/>
                  </a:lnTo>
                  <a:lnTo>
                    <a:pt x="137363" y="1134353"/>
                  </a:lnTo>
                  <a:lnTo>
                    <a:pt x="162539" y="1098205"/>
                  </a:lnTo>
                  <a:lnTo>
                    <a:pt x="189662" y="1062290"/>
                  </a:lnTo>
                  <a:lnTo>
                    <a:pt x="218692" y="1026629"/>
                  </a:lnTo>
                  <a:lnTo>
                    <a:pt x="249589" y="991240"/>
                  </a:lnTo>
                  <a:lnTo>
                    <a:pt x="282317" y="956144"/>
                  </a:lnTo>
                  <a:lnTo>
                    <a:pt x="316834" y="921359"/>
                  </a:lnTo>
                  <a:lnTo>
                    <a:pt x="353104" y="886905"/>
                  </a:lnTo>
                  <a:lnTo>
                    <a:pt x="391085" y="852802"/>
                  </a:lnTo>
                  <a:lnTo>
                    <a:pt x="430741" y="819069"/>
                  </a:lnTo>
                  <a:lnTo>
                    <a:pt x="472031" y="785726"/>
                  </a:lnTo>
                  <a:lnTo>
                    <a:pt x="514917" y="752791"/>
                  </a:lnTo>
                  <a:lnTo>
                    <a:pt x="559360" y="720285"/>
                  </a:lnTo>
                  <a:lnTo>
                    <a:pt x="605321" y="688228"/>
                  </a:lnTo>
                  <a:lnTo>
                    <a:pt x="652761" y="656637"/>
                  </a:lnTo>
                  <a:lnTo>
                    <a:pt x="701641" y="625534"/>
                  </a:lnTo>
                  <a:lnTo>
                    <a:pt x="751922" y="594937"/>
                  </a:lnTo>
                  <a:lnTo>
                    <a:pt x="803566" y="564866"/>
                  </a:lnTo>
                  <a:lnTo>
                    <a:pt x="856533" y="535340"/>
                  </a:lnTo>
                  <a:lnTo>
                    <a:pt x="910784" y="506379"/>
                  </a:lnTo>
                  <a:lnTo>
                    <a:pt x="966281" y="478003"/>
                  </a:lnTo>
                  <a:lnTo>
                    <a:pt x="1008019" y="457444"/>
                  </a:lnTo>
                  <a:lnTo>
                    <a:pt x="1050399" y="437223"/>
                  </a:lnTo>
                  <a:lnTo>
                    <a:pt x="1093404" y="417346"/>
                  </a:lnTo>
                  <a:lnTo>
                    <a:pt x="1137021" y="397821"/>
                  </a:lnTo>
                  <a:lnTo>
                    <a:pt x="1181232" y="378657"/>
                  </a:lnTo>
                  <a:lnTo>
                    <a:pt x="1226022" y="359861"/>
                  </a:lnTo>
                  <a:lnTo>
                    <a:pt x="1271375" y="341441"/>
                  </a:lnTo>
                  <a:lnTo>
                    <a:pt x="1317276" y="323405"/>
                  </a:lnTo>
                  <a:lnTo>
                    <a:pt x="1363710" y="305760"/>
                  </a:lnTo>
                  <a:lnTo>
                    <a:pt x="1410659" y="288515"/>
                  </a:lnTo>
                  <a:lnTo>
                    <a:pt x="1458110" y="271677"/>
                  </a:lnTo>
                  <a:lnTo>
                    <a:pt x="1506046" y="255254"/>
                  </a:lnTo>
                  <a:lnTo>
                    <a:pt x="1554451" y="239254"/>
                  </a:lnTo>
                  <a:lnTo>
                    <a:pt x="1603311" y="223685"/>
                  </a:lnTo>
                  <a:lnTo>
                    <a:pt x="1652608" y="208554"/>
                  </a:lnTo>
                  <a:lnTo>
                    <a:pt x="1702328" y="193870"/>
                  </a:lnTo>
                  <a:lnTo>
                    <a:pt x="1752455" y="179640"/>
                  </a:lnTo>
                  <a:lnTo>
                    <a:pt x="1802973" y="165872"/>
                  </a:lnTo>
                  <a:lnTo>
                    <a:pt x="1853867" y="152574"/>
                  </a:lnTo>
                  <a:lnTo>
                    <a:pt x="1905121" y="139754"/>
                  </a:lnTo>
                  <a:lnTo>
                    <a:pt x="1956719" y="127420"/>
                  </a:lnTo>
                  <a:lnTo>
                    <a:pt x="2006279" y="116106"/>
                  </a:lnTo>
                  <a:lnTo>
                    <a:pt x="2056124" y="105249"/>
                  </a:lnTo>
                  <a:lnTo>
                    <a:pt x="2106242" y="94855"/>
                  </a:lnTo>
                  <a:lnTo>
                    <a:pt x="2156618" y="84931"/>
                  </a:lnTo>
                  <a:lnTo>
                    <a:pt x="2207239" y="75484"/>
                  </a:lnTo>
                  <a:lnTo>
                    <a:pt x="2258092" y="66520"/>
                  </a:lnTo>
                  <a:lnTo>
                    <a:pt x="2309162" y="58047"/>
                  </a:lnTo>
                  <a:lnTo>
                    <a:pt x="2360437" y="50072"/>
                  </a:lnTo>
                  <a:lnTo>
                    <a:pt x="2411902" y="42600"/>
                  </a:lnTo>
                  <a:lnTo>
                    <a:pt x="2463545" y="35639"/>
                  </a:lnTo>
                  <a:lnTo>
                    <a:pt x="2515350" y="29196"/>
                  </a:lnTo>
                  <a:lnTo>
                    <a:pt x="2562971" y="23751"/>
                  </a:lnTo>
                  <a:lnTo>
                    <a:pt x="2610706" y="18751"/>
                  </a:lnTo>
                  <a:lnTo>
                    <a:pt x="2658547" y="14203"/>
                  </a:lnTo>
                  <a:lnTo>
                    <a:pt x="2706482" y="10111"/>
                  </a:lnTo>
                  <a:lnTo>
                    <a:pt x="2754500" y="6481"/>
                  </a:lnTo>
                  <a:lnTo>
                    <a:pt x="2802592" y="3318"/>
                  </a:lnTo>
                  <a:lnTo>
                    <a:pt x="2844725" y="934"/>
                  </a:lnTo>
                  <a:lnTo>
                    <a:pt x="2856771" y="324"/>
                  </a:lnTo>
                  <a:lnTo>
                    <a:pt x="2863567" y="0"/>
                  </a:lnTo>
                </a:path>
              </a:pathLst>
            </a:custGeom>
            <a:ln w="38099">
              <a:solidFill>
                <a:srgbClr val="FCD94B"/>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5115137" y="986471"/>
              <a:ext cx="212480" cy="163924"/>
            </a:xfrm>
            <a:prstGeom prst="rect">
              <a:avLst/>
            </a:prstGeom>
          </p:spPr>
        </p:pic>
        <p:sp>
          <p:nvSpPr>
            <p:cNvPr id="12" name="object 12"/>
            <p:cNvSpPr/>
            <p:nvPr/>
          </p:nvSpPr>
          <p:spPr>
            <a:xfrm>
              <a:off x="916649" y="355950"/>
              <a:ext cx="7310755" cy="4431665"/>
            </a:xfrm>
            <a:custGeom>
              <a:avLst/>
              <a:gdLst/>
              <a:ahLst/>
              <a:cxnLst/>
              <a:rect l="l" t="t" r="r" b="b"/>
              <a:pathLst>
                <a:path w="7310755" h="4431665">
                  <a:moveTo>
                    <a:pt x="0" y="0"/>
                  </a:moveTo>
                  <a:lnTo>
                    <a:pt x="7310699" y="0"/>
                  </a:lnTo>
                  <a:lnTo>
                    <a:pt x="7310699" y="4431599"/>
                  </a:lnTo>
                  <a:lnTo>
                    <a:pt x="0" y="4431599"/>
                  </a:lnTo>
                  <a:lnTo>
                    <a:pt x="0" y="0"/>
                  </a:lnTo>
                  <a:close/>
                </a:path>
              </a:pathLst>
            </a:custGeom>
            <a:ln w="19049">
              <a:solidFill>
                <a:srgbClr val="FFFFFF"/>
              </a:solidFill>
            </a:ln>
          </p:spPr>
          <p:txBody>
            <a:bodyPr wrap="square" lIns="0" tIns="0" rIns="0" bIns="0" rtlCol="0"/>
            <a:lstStyle/>
            <a:p>
              <a:endParaRPr/>
            </a:p>
          </p:txBody>
        </p:sp>
      </p:grpSp>
      <p:sp>
        <p:nvSpPr>
          <p:cNvPr id="13" name="object 1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267612" y="1540783"/>
            <a:ext cx="4494519" cy="1010418"/>
          </a:xfrm>
          <a:prstGeom prst="rect">
            <a:avLst/>
          </a:prstGeom>
        </p:spPr>
        <p:txBody>
          <a:bodyPr vert="horz" wrap="square" lIns="0" tIns="11772" rIns="0" bIns="0" rtlCol="0">
            <a:spAutoFit/>
          </a:bodyPr>
          <a:lstStyle/>
          <a:p>
            <a:pPr marL="7652">
              <a:spcBef>
                <a:spcPts val="92"/>
              </a:spcBef>
            </a:pPr>
            <a:r>
              <a:rPr lang="vi-VN" sz="6489" dirty="0"/>
              <a:t>TƯƠNG ĐỐI</a:t>
            </a:r>
            <a:endParaRPr sz="6489" dirty="0"/>
          </a:p>
        </p:txBody>
      </p:sp>
      <p:sp>
        <p:nvSpPr>
          <p:cNvPr id="5" name="object 5"/>
          <p:cNvSpPr txBox="1"/>
          <p:nvPr/>
        </p:nvSpPr>
        <p:spPr>
          <a:xfrm>
            <a:off x="4351791" y="3353289"/>
            <a:ext cx="4376078"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46" dirty="0">
                <a:solidFill>
                  <a:srgbClr val="FFFFFF"/>
                </a:solidFill>
                <a:latin typeface="Calibri"/>
                <a:cs typeface="Calibri"/>
              </a:rPr>
              <a:t>Khó có một cách nhìn tổng thể khách quan cho 1 hệ thống nếu bạn là 1 phần của hệ thống đó.</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874927" y="3330100"/>
            <a:ext cx="1213725" cy="1851195"/>
            <a:chOff x="1218825" y="2366575"/>
            <a:chExt cx="1309370" cy="1997075"/>
          </a:xfrm>
        </p:grpSpPr>
        <p:sp>
          <p:nvSpPr>
            <p:cNvPr id="8" name="object 8"/>
            <p:cNvSpPr/>
            <p:nvPr/>
          </p:nvSpPr>
          <p:spPr>
            <a:xfrm>
              <a:off x="1237875" y="2385625"/>
              <a:ext cx="1131570" cy="1135380"/>
            </a:xfrm>
            <a:custGeom>
              <a:avLst/>
              <a:gdLst/>
              <a:ahLst/>
              <a:cxnLst/>
              <a:rect l="l" t="t" r="r" b="b"/>
              <a:pathLst>
                <a:path w="1131570" h="1135379">
                  <a:moveTo>
                    <a:pt x="0" y="567449"/>
                  </a:moveTo>
                  <a:lnTo>
                    <a:pt x="2075" y="518488"/>
                  </a:lnTo>
                  <a:lnTo>
                    <a:pt x="8189" y="470683"/>
                  </a:lnTo>
                  <a:lnTo>
                    <a:pt x="18172" y="424204"/>
                  </a:lnTo>
                  <a:lnTo>
                    <a:pt x="31853" y="379223"/>
                  </a:lnTo>
                  <a:lnTo>
                    <a:pt x="49063" y="335910"/>
                  </a:lnTo>
                  <a:lnTo>
                    <a:pt x="69633" y="294434"/>
                  </a:lnTo>
                  <a:lnTo>
                    <a:pt x="93392" y="254967"/>
                  </a:lnTo>
                  <a:lnTo>
                    <a:pt x="120171" y="217678"/>
                  </a:lnTo>
                  <a:lnTo>
                    <a:pt x="149800" y="182738"/>
                  </a:lnTo>
                  <a:lnTo>
                    <a:pt x="182110" y="150317"/>
                  </a:lnTo>
                  <a:lnTo>
                    <a:pt x="216930" y="120586"/>
                  </a:lnTo>
                  <a:lnTo>
                    <a:pt x="254090" y="93714"/>
                  </a:lnTo>
                  <a:lnTo>
                    <a:pt x="293422" y="69873"/>
                  </a:lnTo>
                  <a:lnTo>
                    <a:pt x="334755" y="49233"/>
                  </a:lnTo>
                  <a:lnTo>
                    <a:pt x="377920" y="31963"/>
                  </a:lnTo>
                  <a:lnTo>
                    <a:pt x="422746" y="18234"/>
                  </a:lnTo>
                  <a:lnTo>
                    <a:pt x="469065" y="8217"/>
                  </a:lnTo>
                  <a:lnTo>
                    <a:pt x="516706" y="2082"/>
                  </a:lnTo>
                  <a:lnTo>
                    <a:pt x="565499" y="0"/>
                  </a:lnTo>
                  <a:lnTo>
                    <a:pt x="615222" y="2196"/>
                  </a:lnTo>
                  <a:lnTo>
                    <a:pt x="664229" y="8712"/>
                  </a:lnTo>
                  <a:lnTo>
                    <a:pt x="712260" y="19441"/>
                  </a:lnTo>
                  <a:lnTo>
                    <a:pt x="759055" y="34273"/>
                  </a:lnTo>
                  <a:lnTo>
                    <a:pt x="804353" y="53101"/>
                  </a:lnTo>
                  <a:lnTo>
                    <a:pt x="847893" y="75816"/>
                  </a:lnTo>
                  <a:lnTo>
                    <a:pt x="889417" y="102310"/>
                  </a:lnTo>
                  <a:lnTo>
                    <a:pt x="928662" y="132474"/>
                  </a:lnTo>
                  <a:lnTo>
                    <a:pt x="965368" y="166202"/>
                  </a:lnTo>
                  <a:lnTo>
                    <a:pt x="998980" y="203035"/>
                  </a:lnTo>
                  <a:lnTo>
                    <a:pt x="1029041" y="242415"/>
                  </a:lnTo>
                  <a:lnTo>
                    <a:pt x="1055444" y="284082"/>
                  </a:lnTo>
                  <a:lnTo>
                    <a:pt x="1078081" y="327773"/>
                  </a:lnTo>
                  <a:lnTo>
                    <a:pt x="1096844" y="373227"/>
                  </a:lnTo>
                  <a:lnTo>
                    <a:pt x="1111625" y="420183"/>
                  </a:lnTo>
                  <a:lnTo>
                    <a:pt x="1122317" y="468380"/>
                  </a:lnTo>
                  <a:lnTo>
                    <a:pt x="1128811" y="517556"/>
                  </a:lnTo>
                  <a:lnTo>
                    <a:pt x="1130999" y="567449"/>
                  </a:lnTo>
                  <a:lnTo>
                    <a:pt x="1128924" y="616411"/>
                  </a:lnTo>
                  <a:lnTo>
                    <a:pt x="1122810" y="664216"/>
                  </a:lnTo>
                  <a:lnTo>
                    <a:pt x="1112827" y="710695"/>
                  </a:lnTo>
                  <a:lnTo>
                    <a:pt x="1099146" y="755676"/>
                  </a:lnTo>
                  <a:lnTo>
                    <a:pt x="1081936" y="798989"/>
                  </a:lnTo>
                  <a:lnTo>
                    <a:pt x="1061366" y="840465"/>
                  </a:lnTo>
                  <a:lnTo>
                    <a:pt x="1037607" y="879932"/>
                  </a:lnTo>
                  <a:lnTo>
                    <a:pt x="1010828" y="917221"/>
                  </a:lnTo>
                  <a:lnTo>
                    <a:pt x="981199" y="952161"/>
                  </a:lnTo>
                  <a:lnTo>
                    <a:pt x="948889" y="984582"/>
                  </a:lnTo>
                  <a:lnTo>
                    <a:pt x="914069" y="1014313"/>
                  </a:lnTo>
                  <a:lnTo>
                    <a:pt x="876909" y="1041184"/>
                  </a:lnTo>
                  <a:lnTo>
                    <a:pt x="837577" y="1065026"/>
                  </a:lnTo>
                  <a:lnTo>
                    <a:pt x="796244" y="1085666"/>
                  </a:lnTo>
                  <a:lnTo>
                    <a:pt x="753079" y="1102936"/>
                  </a:lnTo>
                  <a:lnTo>
                    <a:pt x="708253" y="1116664"/>
                  </a:lnTo>
                  <a:lnTo>
                    <a:pt x="661934" y="1126681"/>
                  </a:lnTo>
                  <a:lnTo>
                    <a:pt x="614293" y="1132816"/>
                  </a:lnTo>
                  <a:lnTo>
                    <a:pt x="565499" y="1134899"/>
                  </a:lnTo>
                  <a:lnTo>
                    <a:pt x="516706" y="1132816"/>
                  </a:lnTo>
                  <a:lnTo>
                    <a:pt x="469065" y="1126681"/>
                  </a:lnTo>
                  <a:lnTo>
                    <a:pt x="422746" y="1116664"/>
                  </a:lnTo>
                  <a:lnTo>
                    <a:pt x="377920" y="1102936"/>
                  </a:lnTo>
                  <a:lnTo>
                    <a:pt x="334755" y="1085666"/>
                  </a:lnTo>
                  <a:lnTo>
                    <a:pt x="293422" y="1065026"/>
                  </a:lnTo>
                  <a:lnTo>
                    <a:pt x="254090" y="1041184"/>
                  </a:lnTo>
                  <a:lnTo>
                    <a:pt x="216930" y="1014313"/>
                  </a:lnTo>
                  <a:lnTo>
                    <a:pt x="182110" y="984582"/>
                  </a:lnTo>
                  <a:lnTo>
                    <a:pt x="149800" y="952161"/>
                  </a:lnTo>
                  <a:lnTo>
                    <a:pt x="120171" y="917221"/>
                  </a:lnTo>
                  <a:lnTo>
                    <a:pt x="93392" y="879932"/>
                  </a:lnTo>
                  <a:lnTo>
                    <a:pt x="69633" y="840465"/>
                  </a:lnTo>
                  <a:lnTo>
                    <a:pt x="49063" y="798989"/>
                  </a:lnTo>
                  <a:lnTo>
                    <a:pt x="31853" y="755676"/>
                  </a:lnTo>
                  <a:lnTo>
                    <a:pt x="18172" y="710695"/>
                  </a:lnTo>
                  <a:lnTo>
                    <a:pt x="8189" y="664216"/>
                  </a:lnTo>
                  <a:lnTo>
                    <a:pt x="2075" y="616411"/>
                  </a:lnTo>
                  <a:lnTo>
                    <a:pt x="0" y="567449"/>
                  </a:lnTo>
                  <a:close/>
                </a:path>
              </a:pathLst>
            </a:custGeom>
            <a:ln w="38099">
              <a:solidFill>
                <a:srgbClr val="FF595E"/>
              </a:solidFill>
            </a:ln>
          </p:spPr>
          <p:txBody>
            <a:bodyPr wrap="square" lIns="0" tIns="0" rIns="0" bIns="0" rtlCol="0"/>
            <a:lstStyle/>
            <a:p>
              <a:endParaRPr/>
            </a:p>
          </p:txBody>
        </p:sp>
        <p:sp>
          <p:nvSpPr>
            <p:cNvPr id="9" name="object 9"/>
            <p:cNvSpPr/>
            <p:nvPr/>
          </p:nvSpPr>
          <p:spPr>
            <a:xfrm>
              <a:off x="1925920" y="3427623"/>
              <a:ext cx="601980" cy="935990"/>
            </a:xfrm>
            <a:custGeom>
              <a:avLst/>
              <a:gdLst/>
              <a:ahLst/>
              <a:cxnLst/>
              <a:rect l="l" t="t" r="r" b="b"/>
              <a:pathLst>
                <a:path w="601980" h="935989">
                  <a:moveTo>
                    <a:pt x="431699" y="935399"/>
                  </a:moveTo>
                  <a:lnTo>
                    <a:pt x="0" y="80999"/>
                  </a:lnTo>
                  <a:lnTo>
                    <a:pt x="170099" y="0"/>
                  </a:lnTo>
                  <a:lnTo>
                    <a:pt x="601799" y="854399"/>
                  </a:lnTo>
                  <a:lnTo>
                    <a:pt x="431699" y="935399"/>
                  </a:lnTo>
                  <a:close/>
                </a:path>
              </a:pathLst>
            </a:custGeom>
            <a:solidFill>
              <a:srgbClr val="FF595E"/>
            </a:solidFill>
          </p:spPr>
          <p:txBody>
            <a:bodyPr wrap="square" lIns="0" tIns="0" rIns="0" bIns="0" rtlCol="0"/>
            <a:lstStyle/>
            <a:p>
              <a:endParaRPr/>
            </a:p>
          </p:txBody>
        </p:sp>
        <p:sp>
          <p:nvSpPr>
            <p:cNvPr id="10" name="object 10"/>
            <p:cNvSpPr/>
            <p:nvPr/>
          </p:nvSpPr>
          <p:spPr>
            <a:xfrm>
              <a:off x="1520386" y="2898373"/>
              <a:ext cx="566420" cy="109220"/>
            </a:xfrm>
            <a:custGeom>
              <a:avLst/>
              <a:gdLst/>
              <a:ahLst/>
              <a:cxnLst/>
              <a:rect l="l" t="t" r="r" b="b"/>
              <a:pathLst>
                <a:path w="566419" h="109219">
                  <a:moveTo>
                    <a:pt x="566099" y="109199"/>
                  </a:moveTo>
                  <a:lnTo>
                    <a:pt x="0" y="109199"/>
                  </a:lnTo>
                  <a:lnTo>
                    <a:pt x="0" y="0"/>
                  </a:lnTo>
                  <a:lnTo>
                    <a:pt x="566099" y="0"/>
                  </a:lnTo>
                  <a:lnTo>
                    <a:pt x="566099" y="109199"/>
                  </a:lnTo>
                  <a:close/>
                </a:path>
              </a:pathLst>
            </a:custGeom>
            <a:solidFill>
              <a:srgbClr val="FFFFFF"/>
            </a:solidFill>
          </p:spPr>
          <p:txBody>
            <a:bodyPr wrap="square" lIns="0" tIns="0" rIns="0" bIns="0" rtlCol="0"/>
            <a:lstStyle/>
            <a:p>
              <a:endParaRPr/>
            </a:p>
          </p:txBody>
        </p:sp>
      </p:grpSp>
      <p:sp>
        <p:nvSpPr>
          <p:cNvPr id="11" name="object 11"/>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7690" y="1927270"/>
            <a:ext cx="3232675" cy="3073161"/>
            <a:chOff x="671617" y="853198"/>
            <a:chExt cx="3487420" cy="3315335"/>
          </a:xfrm>
        </p:grpSpPr>
        <p:sp>
          <p:nvSpPr>
            <p:cNvPr id="3" name="object 3"/>
            <p:cNvSpPr/>
            <p:nvPr/>
          </p:nvSpPr>
          <p:spPr>
            <a:xfrm>
              <a:off x="692112" y="901185"/>
              <a:ext cx="12700" cy="3246120"/>
            </a:xfrm>
            <a:custGeom>
              <a:avLst/>
              <a:gdLst/>
              <a:ahLst/>
              <a:cxnLst/>
              <a:rect l="l" t="t" r="r" b="b"/>
              <a:pathLst>
                <a:path w="12700" h="3246120">
                  <a:moveTo>
                    <a:pt x="0" y="0"/>
                  </a:moveTo>
                  <a:lnTo>
                    <a:pt x="12087" y="3245850"/>
                  </a:lnTo>
                </a:path>
              </a:pathLst>
            </a:custGeom>
            <a:ln w="9524">
              <a:solidFill>
                <a:srgbClr val="999999"/>
              </a:solidFill>
            </a:ln>
          </p:spPr>
          <p:txBody>
            <a:bodyPr wrap="square" lIns="0" tIns="0" rIns="0" bIns="0" rtlCol="0"/>
            <a:lstStyle/>
            <a:p>
              <a:endParaRPr/>
            </a:p>
          </p:txBody>
        </p:sp>
        <p:sp>
          <p:nvSpPr>
            <p:cNvPr id="4" name="object 4"/>
            <p:cNvSpPr/>
            <p:nvPr/>
          </p:nvSpPr>
          <p:spPr>
            <a:xfrm>
              <a:off x="676380" y="857960"/>
              <a:ext cx="31750" cy="43815"/>
            </a:xfrm>
            <a:custGeom>
              <a:avLst/>
              <a:gdLst/>
              <a:ahLst/>
              <a:cxnLst/>
              <a:rect l="l" t="t" r="r" b="b"/>
              <a:pathLst>
                <a:path w="31750" h="43815">
                  <a:moveTo>
                    <a:pt x="0" y="43283"/>
                  </a:moveTo>
                  <a:lnTo>
                    <a:pt x="15571" y="0"/>
                  </a:lnTo>
                  <a:lnTo>
                    <a:pt x="31465" y="43166"/>
                  </a:lnTo>
                  <a:lnTo>
                    <a:pt x="0" y="43283"/>
                  </a:lnTo>
                  <a:close/>
                </a:path>
              </a:pathLst>
            </a:custGeom>
            <a:solidFill>
              <a:srgbClr val="999999"/>
            </a:solidFill>
          </p:spPr>
          <p:txBody>
            <a:bodyPr wrap="square" lIns="0" tIns="0" rIns="0" bIns="0" rtlCol="0"/>
            <a:lstStyle/>
            <a:p>
              <a:endParaRPr/>
            </a:p>
          </p:txBody>
        </p:sp>
        <p:sp>
          <p:nvSpPr>
            <p:cNvPr id="5" name="object 5"/>
            <p:cNvSpPr/>
            <p:nvPr/>
          </p:nvSpPr>
          <p:spPr>
            <a:xfrm>
              <a:off x="676380" y="857960"/>
              <a:ext cx="31750" cy="43815"/>
            </a:xfrm>
            <a:custGeom>
              <a:avLst/>
              <a:gdLst/>
              <a:ahLst/>
              <a:cxnLst/>
              <a:rect l="l" t="t" r="r" b="b"/>
              <a:pathLst>
                <a:path w="31750" h="43815">
                  <a:moveTo>
                    <a:pt x="31465" y="43166"/>
                  </a:moveTo>
                  <a:lnTo>
                    <a:pt x="15571" y="0"/>
                  </a:lnTo>
                  <a:lnTo>
                    <a:pt x="0" y="43283"/>
                  </a:lnTo>
                  <a:lnTo>
                    <a:pt x="31465" y="43166"/>
                  </a:lnTo>
                  <a:close/>
                </a:path>
              </a:pathLst>
            </a:custGeom>
            <a:ln w="9524">
              <a:solidFill>
                <a:srgbClr val="999999"/>
              </a:solidFill>
            </a:ln>
          </p:spPr>
          <p:txBody>
            <a:bodyPr wrap="square" lIns="0" tIns="0" rIns="0" bIns="0" rtlCol="0"/>
            <a:lstStyle/>
            <a:p>
              <a:endParaRPr/>
            </a:p>
          </p:txBody>
        </p:sp>
        <p:sp>
          <p:nvSpPr>
            <p:cNvPr id="6" name="object 6"/>
            <p:cNvSpPr/>
            <p:nvPr/>
          </p:nvSpPr>
          <p:spPr>
            <a:xfrm>
              <a:off x="704354" y="4147074"/>
              <a:ext cx="3406775" cy="635"/>
            </a:xfrm>
            <a:custGeom>
              <a:avLst/>
              <a:gdLst/>
              <a:ahLst/>
              <a:cxnLst/>
              <a:rect l="l" t="t" r="r" b="b"/>
              <a:pathLst>
                <a:path w="3406775" h="635">
                  <a:moveTo>
                    <a:pt x="3406350" y="590"/>
                  </a:moveTo>
                  <a:lnTo>
                    <a:pt x="0" y="0"/>
                  </a:lnTo>
                </a:path>
              </a:pathLst>
            </a:custGeom>
            <a:ln w="9524">
              <a:solidFill>
                <a:srgbClr val="999999"/>
              </a:solidFill>
            </a:ln>
          </p:spPr>
          <p:txBody>
            <a:bodyPr wrap="square" lIns="0" tIns="0" rIns="0" bIns="0" rtlCol="0"/>
            <a:lstStyle/>
            <a:p>
              <a:endParaRPr/>
            </a:p>
          </p:txBody>
        </p:sp>
        <p:sp>
          <p:nvSpPr>
            <p:cNvPr id="7" name="object 7"/>
            <p:cNvSpPr/>
            <p:nvPr/>
          </p:nvSpPr>
          <p:spPr>
            <a:xfrm>
              <a:off x="4110701" y="4131932"/>
              <a:ext cx="43815" cy="31750"/>
            </a:xfrm>
            <a:custGeom>
              <a:avLst/>
              <a:gdLst/>
              <a:ahLst/>
              <a:cxnLst/>
              <a:rect l="l" t="t" r="r" b="b"/>
              <a:pathLst>
                <a:path w="43814" h="31750">
                  <a:moveTo>
                    <a:pt x="0" y="31464"/>
                  </a:moveTo>
                  <a:lnTo>
                    <a:pt x="5" y="0"/>
                  </a:lnTo>
                  <a:lnTo>
                    <a:pt x="43227" y="15739"/>
                  </a:lnTo>
                  <a:lnTo>
                    <a:pt x="0" y="31464"/>
                  </a:lnTo>
                  <a:close/>
                </a:path>
              </a:pathLst>
            </a:custGeom>
            <a:solidFill>
              <a:srgbClr val="999999"/>
            </a:solidFill>
          </p:spPr>
          <p:txBody>
            <a:bodyPr wrap="square" lIns="0" tIns="0" rIns="0" bIns="0" rtlCol="0"/>
            <a:lstStyle/>
            <a:p>
              <a:endParaRPr/>
            </a:p>
          </p:txBody>
        </p:sp>
        <p:sp>
          <p:nvSpPr>
            <p:cNvPr id="8" name="object 8"/>
            <p:cNvSpPr/>
            <p:nvPr/>
          </p:nvSpPr>
          <p:spPr>
            <a:xfrm>
              <a:off x="4110701" y="4131932"/>
              <a:ext cx="43815" cy="31750"/>
            </a:xfrm>
            <a:custGeom>
              <a:avLst/>
              <a:gdLst/>
              <a:ahLst/>
              <a:cxnLst/>
              <a:rect l="l" t="t" r="r" b="b"/>
              <a:pathLst>
                <a:path w="43814" h="31750">
                  <a:moveTo>
                    <a:pt x="0" y="31464"/>
                  </a:moveTo>
                  <a:lnTo>
                    <a:pt x="43227" y="15739"/>
                  </a:lnTo>
                  <a:lnTo>
                    <a:pt x="5" y="0"/>
                  </a:lnTo>
                  <a:lnTo>
                    <a:pt x="0" y="31464"/>
                  </a:lnTo>
                  <a:close/>
                </a:path>
              </a:pathLst>
            </a:custGeom>
            <a:ln w="9524">
              <a:solidFill>
                <a:srgbClr val="999999"/>
              </a:solidFill>
            </a:ln>
          </p:spPr>
          <p:txBody>
            <a:bodyPr wrap="square" lIns="0" tIns="0" rIns="0" bIns="0" rtlCol="0"/>
            <a:lstStyle/>
            <a:p>
              <a:endParaRPr/>
            </a:p>
          </p:txBody>
        </p:sp>
      </p:grpSp>
      <p:grpSp>
        <p:nvGrpSpPr>
          <p:cNvPr id="9" name="object 9"/>
          <p:cNvGrpSpPr/>
          <p:nvPr/>
        </p:nvGrpSpPr>
        <p:grpSpPr>
          <a:xfrm>
            <a:off x="5411570" y="1918708"/>
            <a:ext cx="3193238" cy="3070217"/>
            <a:chOff x="5034162" y="843967"/>
            <a:chExt cx="3444875" cy="3312160"/>
          </a:xfrm>
        </p:grpSpPr>
        <p:sp>
          <p:nvSpPr>
            <p:cNvPr id="10" name="object 10"/>
            <p:cNvSpPr/>
            <p:nvPr/>
          </p:nvSpPr>
          <p:spPr>
            <a:xfrm>
              <a:off x="5054684" y="880099"/>
              <a:ext cx="12700" cy="3267075"/>
            </a:xfrm>
            <a:custGeom>
              <a:avLst/>
              <a:gdLst/>
              <a:ahLst/>
              <a:cxnLst/>
              <a:rect l="l" t="t" r="r" b="b"/>
              <a:pathLst>
                <a:path w="12700" h="3267075">
                  <a:moveTo>
                    <a:pt x="0" y="0"/>
                  </a:moveTo>
                  <a:lnTo>
                    <a:pt x="12165" y="3266900"/>
                  </a:lnTo>
                </a:path>
              </a:pathLst>
            </a:custGeom>
            <a:ln w="9524">
              <a:solidFill>
                <a:srgbClr val="999999"/>
              </a:solidFill>
            </a:ln>
          </p:spPr>
          <p:txBody>
            <a:bodyPr wrap="square" lIns="0" tIns="0" rIns="0" bIns="0" rtlCol="0"/>
            <a:lstStyle/>
            <a:p>
              <a:endParaRPr/>
            </a:p>
          </p:txBody>
        </p:sp>
        <p:sp>
          <p:nvSpPr>
            <p:cNvPr id="11" name="object 11"/>
            <p:cNvSpPr/>
            <p:nvPr/>
          </p:nvSpPr>
          <p:spPr>
            <a:xfrm>
              <a:off x="5038925" y="848730"/>
              <a:ext cx="31750" cy="31750"/>
            </a:xfrm>
            <a:custGeom>
              <a:avLst/>
              <a:gdLst/>
              <a:ahLst/>
              <a:cxnLst/>
              <a:rect l="l" t="t" r="r" b="b"/>
              <a:pathLst>
                <a:path w="31750" h="31750">
                  <a:moveTo>
                    <a:pt x="7105" y="31401"/>
                  </a:moveTo>
                  <a:lnTo>
                    <a:pt x="64" y="24412"/>
                  </a:lnTo>
                  <a:lnTo>
                    <a:pt x="31" y="15759"/>
                  </a:lnTo>
                  <a:lnTo>
                    <a:pt x="0" y="7105"/>
                  </a:lnTo>
                  <a:lnTo>
                    <a:pt x="6988" y="64"/>
                  </a:lnTo>
                  <a:lnTo>
                    <a:pt x="15641" y="32"/>
                  </a:lnTo>
                  <a:lnTo>
                    <a:pt x="24295" y="0"/>
                  </a:lnTo>
                  <a:lnTo>
                    <a:pt x="31336" y="6988"/>
                  </a:lnTo>
                  <a:lnTo>
                    <a:pt x="31368" y="15642"/>
                  </a:lnTo>
                  <a:lnTo>
                    <a:pt x="31401" y="24295"/>
                  </a:lnTo>
                  <a:lnTo>
                    <a:pt x="24412" y="31336"/>
                  </a:lnTo>
                  <a:lnTo>
                    <a:pt x="7105" y="31401"/>
                  </a:lnTo>
                  <a:close/>
                </a:path>
              </a:pathLst>
            </a:custGeom>
            <a:solidFill>
              <a:srgbClr val="999999"/>
            </a:solidFill>
          </p:spPr>
          <p:txBody>
            <a:bodyPr wrap="square" lIns="0" tIns="0" rIns="0" bIns="0" rtlCol="0"/>
            <a:lstStyle/>
            <a:p>
              <a:endParaRPr/>
            </a:p>
          </p:txBody>
        </p:sp>
        <p:sp>
          <p:nvSpPr>
            <p:cNvPr id="12" name="object 12"/>
            <p:cNvSpPr/>
            <p:nvPr/>
          </p:nvSpPr>
          <p:spPr>
            <a:xfrm>
              <a:off x="5038925" y="848730"/>
              <a:ext cx="31750" cy="31750"/>
            </a:xfrm>
            <a:custGeom>
              <a:avLst/>
              <a:gdLst/>
              <a:ahLst/>
              <a:cxnLst/>
              <a:rect l="l" t="t" r="r" b="b"/>
              <a:pathLst>
                <a:path w="31750" h="31750">
                  <a:moveTo>
                    <a:pt x="15641" y="32"/>
                  </a:moveTo>
                  <a:lnTo>
                    <a:pt x="24295" y="0"/>
                  </a:lnTo>
                  <a:lnTo>
                    <a:pt x="31336" y="6988"/>
                  </a:lnTo>
                  <a:lnTo>
                    <a:pt x="31368" y="15642"/>
                  </a:lnTo>
                  <a:lnTo>
                    <a:pt x="31401" y="24295"/>
                  </a:lnTo>
                  <a:lnTo>
                    <a:pt x="24412" y="31336"/>
                  </a:lnTo>
                  <a:lnTo>
                    <a:pt x="15758" y="31369"/>
                  </a:lnTo>
                  <a:lnTo>
                    <a:pt x="7105" y="31401"/>
                  </a:lnTo>
                  <a:lnTo>
                    <a:pt x="64" y="24412"/>
                  </a:lnTo>
                  <a:lnTo>
                    <a:pt x="31" y="15759"/>
                  </a:lnTo>
                  <a:lnTo>
                    <a:pt x="0" y="7105"/>
                  </a:lnTo>
                  <a:lnTo>
                    <a:pt x="6988" y="64"/>
                  </a:lnTo>
                  <a:lnTo>
                    <a:pt x="15641" y="32"/>
                  </a:lnTo>
                  <a:close/>
                </a:path>
              </a:pathLst>
            </a:custGeom>
            <a:ln w="9524">
              <a:solidFill>
                <a:srgbClr val="999999"/>
              </a:solidFill>
            </a:ln>
          </p:spPr>
          <p:txBody>
            <a:bodyPr wrap="square" lIns="0" tIns="0" rIns="0" bIns="0" rtlCol="0"/>
            <a:lstStyle/>
            <a:p>
              <a:endParaRPr/>
            </a:p>
          </p:txBody>
        </p:sp>
        <p:sp>
          <p:nvSpPr>
            <p:cNvPr id="13" name="object 13"/>
            <p:cNvSpPr/>
            <p:nvPr/>
          </p:nvSpPr>
          <p:spPr>
            <a:xfrm>
              <a:off x="5066999" y="4135204"/>
              <a:ext cx="3364229" cy="12065"/>
            </a:xfrm>
            <a:custGeom>
              <a:avLst/>
              <a:gdLst/>
              <a:ahLst/>
              <a:cxnLst/>
              <a:rect l="l" t="t" r="r" b="b"/>
              <a:pathLst>
                <a:path w="3364229" h="12064">
                  <a:moveTo>
                    <a:pt x="3363749" y="0"/>
                  </a:moveTo>
                  <a:lnTo>
                    <a:pt x="0" y="11799"/>
                  </a:lnTo>
                </a:path>
              </a:pathLst>
            </a:custGeom>
            <a:ln w="9524">
              <a:solidFill>
                <a:srgbClr val="999999"/>
              </a:solidFill>
            </a:ln>
          </p:spPr>
          <p:txBody>
            <a:bodyPr wrap="square" lIns="0" tIns="0" rIns="0" bIns="0" rtlCol="0"/>
            <a:lstStyle/>
            <a:p>
              <a:endParaRPr/>
            </a:p>
          </p:txBody>
        </p:sp>
        <p:sp>
          <p:nvSpPr>
            <p:cNvPr id="14" name="object 14"/>
            <p:cNvSpPr/>
            <p:nvPr/>
          </p:nvSpPr>
          <p:spPr>
            <a:xfrm>
              <a:off x="8430694" y="4119471"/>
              <a:ext cx="43815" cy="31750"/>
            </a:xfrm>
            <a:custGeom>
              <a:avLst/>
              <a:gdLst/>
              <a:ahLst/>
              <a:cxnLst/>
              <a:rect l="l" t="t" r="r" b="b"/>
              <a:pathLst>
                <a:path w="43815" h="31750">
                  <a:moveTo>
                    <a:pt x="110" y="31465"/>
                  </a:moveTo>
                  <a:lnTo>
                    <a:pt x="0" y="0"/>
                  </a:lnTo>
                  <a:lnTo>
                    <a:pt x="43280" y="15580"/>
                  </a:lnTo>
                  <a:lnTo>
                    <a:pt x="110" y="31465"/>
                  </a:lnTo>
                  <a:close/>
                </a:path>
              </a:pathLst>
            </a:custGeom>
            <a:solidFill>
              <a:srgbClr val="999999"/>
            </a:solidFill>
          </p:spPr>
          <p:txBody>
            <a:bodyPr wrap="square" lIns="0" tIns="0" rIns="0" bIns="0" rtlCol="0"/>
            <a:lstStyle/>
            <a:p>
              <a:endParaRPr/>
            </a:p>
          </p:txBody>
        </p:sp>
        <p:sp>
          <p:nvSpPr>
            <p:cNvPr id="15" name="object 15"/>
            <p:cNvSpPr/>
            <p:nvPr/>
          </p:nvSpPr>
          <p:spPr>
            <a:xfrm>
              <a:off x="8430694" y="4119471"/>
              <a:ext cx="43815" cy="31750"/>
            </a:xfrm>
            <a:custGeom>
              <a:avLst/>
              <a:gdLst/>
              <a:ahLst/>
              <a:cxnLst/>
              <a:rect l="l" t="t" r="r" b="b"/>
              <a:pathLst>
                <a:path w="43815" h="31750">
                  <a:moveTo>
                    <a:pt x="110" y="31465"/>
                  </a:moveTo>
                  <a:lnTo>
                    <a:pt x="43280" y="15580"/>
                  </a:lnTo>
                  <a:lnTo>
                    <a:pt x="0" y="0"/>
                  </a:lnTo>
                  <a:lnTo>
                    <a:pt x="110" y="31465"/>
                  </a:lnTo>
                  <a:close/>
                </a:path>
              </a:pathLst>
            </a:custGeom>
            <a:ln w="9524">
              <a:solidFill>
                <a:srgbClr val="999999"/>
              </a:solidFill>
            </a:ln>
          </p:spPr>
          <p:txBody>
            <a:bodyPr wrap="square" lIns="0" tIns="0" rIns="0" bIns="0" rtlCol="0"/>
            <a:lstStyle/>
            <a:p>
              <a:endParaRPr/>
            </a:p>
          </p:txBody>
        </p:sp>
      </p:grpSp>
      <p:sp>
        <p:nvSpPr>
          <p:cNvPr id="16" name="object 16"/>
          <p:cNvSpPr txBox="1"/>
          <p:nvPr/>
        </p:nvSpPr>
        <p:spPr>
          <a:xfrm>
            <a:off x="1642748" y="2094039"/>
            <a:ext cx="2422175" cy="1170124"/>
          </a:xfrm>
          <a:prstGeom prst="rect">
            <a:avLst/>
          </a:prstGeom>
        </p:spPr>
        <p:txBody>
          <a:bodyPr vert="horz" wrap="square" lIns="0" tIns="11772" rIns="0" bIns="0" rtlCol="0">
            <a:spAutoFit/>
          </a:bodyPr>
          <a:lstStyle/>
          <a:p>
            <a:pPr marL="11773">
              <a:spcBef>
                <a:spcPts val="92"/>
              </a:spcBef>
            </a:pPr>
            <a:r>
              <a:rPr lang="vi-VN" sz="2781" spc="-459" dirty="0">
                <a:solidFill>
                  <a:srgbClr val="FFFFFF"/>
                </a:solidFill>
                <a:latin typeface="Calibri"/>
                <a:cs typeface="Calibri"/>
              </a:rPr>
              <a:t>U.S.</a:t>
            </a:r>
          </a:p>
          <a:p>
            <a:pPr marL="11773">
              <a:spcBef>
                <a:spcPts val="92"/>
              </a:spcBef>
            </a:pPr>
            <a:r>
              <a:rPr lang="vi-VN" sz="2781" spc="-418" dirty="0">
                <a:solidFill>
                  <a:srgbClr val="FFFFFF"/>
                </a:solidFill>
                <a:latin typeface="Calibri"/>
                <a:cs typeface="Calibri"/>
              </a:rPr>
              <a:t>Nguồn Cung Tiền </a:t>
            </a:r>
            <a:r>
              <a:rPr lang="vi-VN" sz="2781" spc="-255" dirty="0">
                <a:solidFill>
                  <a:srgbClr val="FFFFFF"/>
                </a:solidFill>
                <a:latin typeface="Calibri"/>
                <a:cs typeface="Calibri"/>
              </a:rPr>
              <a:t> (M2)</a:t>
            </a:r>
            <a:endParaRPr sz="2781" dirty="0">
              <a:latin typeface="Calibri"/>
              <a:cs typeface="Calibri"/>
            </a:endParaRPr>
          </a:p>
          <a:p>
            <a:pPr marL="11773">
              <a:lnSpc>
                <a:spcPts val="2387"/>
              </a:lnSpc>
            </a:pPr>
            <a:r>
              <a:rPr sz="1993" i="1" spc="-255" dirty="0">
                <a:solidFill>
                  <a:srgbClr val="FFFFFF"/>
                </a:solidFill>
                <a:latin typeface="Trebuchet MS"/>
                <a:cs typeface="Trebuchet MS"/>
              </a:rPr>
              <a:t>1960-</a:t>
            </a:r>
            <a:r>
              <a:rPr sz="1993" i="1" spc="-292" dirty="0">
                <a:solidFill>
                  <a:srgbClr val="FFFFFF"/>
                </a:solidFill>
                <a:latin typeface="Trebuchet MS"/>
                <a:cs typeface="Trebuchet MS"/>
              </a:rPr>
              <a:t>2022</a:t>
            </a:r>
            <a:endParaRPr sz="1993" dirty="0">
              <a:latin typeface="Trebuchet MS"/>
              <a:cs typeface="Trebuchet MS"/>
            </a:endParaRPr>
          </a:p>
        </p:txBody>
      </p:sp>
      <p:sp>
        <p:nvSpPr>
          <p:cNvPr id="17" name="object 17"/>
          <p:cNvSpPr txBox="1"/>
          <p:nvPr/>
        </p:nvSpPr>
        <p:spPr>
          <a:xfrm>
            <a:off x="6466474" y="3491686"/>
            <a:ext cx="2138127" cy="758408"/>
          </a:xfrm>
          <a:prstGeom prst="rect">
            <a:avLst/>
          </a:prstGeom>
        </p:spPr>
        <p:txBody>
          <a:bodyPr vert="horz" wrap="square" lIns="0" tIns="11772" rIns="0" bIns="0" rtlCol="0">
            <a:spAutoFit/>
          </a:bodyPr>
          <a:lstStyle/>
          <a:p>
            <a:pPr marR="4709" algn="r">
              <a:spcBef>
                <a:spcPts val="92"/>
              </a:spcBef>
            </a:pPr>
            <a:r>
              <a:rPr lang="vi-VN" sz="2781" spc="-418" dirty="0">
                <a:solidFill>
                  <a:srgbClr val="FFFFFF"/>
                </a:solidFill>
                <a:latin typeface="Calibri"/>
                <a:cs typeface="Calibri"/>
              </a:rPr>
              <a:t>Nguồn Cung </a:t>
            </a:r>
            <a:r>
              <a:rPr sz="2781" spc="-190" dirty="0">
                <a:solidFill>
                  <a:srgbClr val="FFFFFF"/>
                </a:solidFill>
                <a:latin typeface="Calibri"/>
                <a:cs typeface="Calibri"/>
              </a:rPr>
              <a:t>Bitcoin</a:t>
            </a:r>
            <a:endParaRPr lang="vi-VN" sz="2781" spc="-153" dirty="0">
              <a:solidFill>
                <a:srgbClr val="FFFFFF"/>
              </a:solidFill>
              <a:latin typeface="Calibri"/>
              <a:cs typeface="Calibri"/>
            </a:endParaRPr>
          </a:p>
          <a:p>
            <a:pPr marR="4709" algn="r">
              <a:spcBef>
                <a:spcPts val="92"/>
              </a:spcBef>
            </a:pPr>
            <a:r>
              <a:rPr sz="1993" i="1" spc="-255" dirty="0">
                <a:solidFill>
                  <a:srgbClr val="FFFFFF"/>
                </a:solidFill>
                <a:latin typeface="Trebuchet MS"/>
                <a:cs typeface="Trebuchet MS"/>
              </a:rPr>
              <a:t>2009-</a:t>
            </a:r>
            <a:r>
              <a:rPr sz="1993" i="1" spc="-292" dirty="0">
                <a:solidFill>
                  <a:srgbClr val="FFFFFF"/>
                </a:solidFill>
                <a:latin typeface="Trebuchet MS"/>
                <a:cs typeface="Trebuchet MS"/>
              </a:rPr>
              <a:t>2140</a:t>
            </a:r>
            <a:endParaRPr sz="1993" dirty="0">
              <a:latin typeface="Trebuchet MS"/>
              <a:cs typeface="Trebuchet MS"/>
            </a:endParaRPr>
          </a:p>
        </p:txBody>
      </p:sp>
      <p:sp>
        <p:nvSpPr>
          <p:cNvPr id="18" name="object 18"/>
          <p:cNvSpPr/>
          <p:nvPr/>
        </p:nvSpPr>
        <p:spPr>
          <a:xfrm>
            <a:off x="5507010" y="2209267"/>
            <a:ext cx="3171458" cy="2739416"/>
          </a:xfrm>
          <a:custGeom>
            <a:avLst/>
            <a:gdLst/>
            <a:ahLst/>
            <a:cxnLst/>
            <a:rect l="l" t="t" r="r" b="b"/>
            <a:pathLst>
              <a:path w="3421379" h="2955290">
                <a:moveTo>
                  <a:pt x="0" y="2955078"/>
                </a:moveTo>
                <a:lnTo>
                  <a:pt x="4093" y="2891810"/>
                </a:lnTo>
                <a:lnTo>
                  <a:pt x="6623" y="2852218"/>
                </a:lnTo>
                <a:lnTo>
                  <a:pt x="9433" y="2808047"/>
                </a:lnTo>
                <a:lnTo>
                  <a:pt x="12495" y="2759843"/>
                </a:lnTo>
                <a:lnTo>
                  <a:pt x="15777" y="2708152"/>
                </a:lnTo>
                <a:lnTo>
                  <a:pt x="19249" y="2653520"/>
                </a:lnTo>
                <a:lnTo>
                  <a:pt x="22879" y="2596490"/>
                </a:lnTo>
                <a:lnTo>
                  <a:pt x="26639" y="2537610"/>
                </a:lnTo>
                <a:lnTo>
                  <a:pt x="30497" y="2477424"/>
                </a:lnTo>
                <a:lnTo>
                  <a:pt x="34423" y="2416478"/>
                </a:lnTo>
                <a:lnTo>
                  <a:pt x="38386" y="2355318"/>
                </a:lnTo>
                <a:lnTo>
                  <a:pt x="42356" y="2294488"/>
                </a:lnTo>
                <a:lnTo>
                  <a:pt x="46302" y="2234535"/>
                </a:lnTo>
                <a:lnTo>
                  <a:pt x="50194" y="2176004"/>
                </a:lnTo>
                <a:lnTo>
                  <a:pt x="54001" y="2119440"/>
                </a:lnTo>
                <a:lnTo>
                  <a:pt x="57694" y="2065389"/>
                </a:lnTo>
                <a:lnTo>
                  <a:pt x="61240" y="2014396"/>
                </a:lnTo>
                <a:lnTo>
                  <a:pt x="64611" y="1967007"/>
                </a:lnTo>
                <a:lnTo>
                  <a:pt x="67774" y="1923767"/>
                </a:lnTo>
                <a:lnTo>
                  <a:pt x="72704" y="1858230"/>
                </a:lnTo>
                <a:lnTo>
                  <a:pt x="77363" y="1797757"/>
                </a:lnTo>
                <a:lnTo>
                  <a:pt x="81810" y="1741639"/>
                </a:lnTo>
                <a:lnTo>
                  <a:pt x="86104" y="1689170"/>
                </a:lnTo>
                <a:lnTo>
                  <a:pt x="90305" y="1639640"/>
                </a:lnTo>
                <a:lnTo>
                  <a:pt x="94470" y="1592341"/>
                </a:lnTo>
                <a:lnTo>
                  <a:pt x="98659" y="1546565"/>
                </a:lnTo>
                <a:lnTo>
                  <a:pt x="102930" y="1501605"/>
                </a:lnTo>
                <a:lnTo>
                  <a:pt x="107342" y="1456751"/>
                </a:lnTo>
                <a:lnTo>
                  <a:pt x="111954" y="1411295"/>
                </a:lnTo>
                <a:lnTo>
                  <a:pt x="116825" y="1364530"/>
                </a:lnTo>
                <a:lnTo>
                  <a:pt x="122014" y="1315748"/>
                </a:lnTo>
                <a:lnTo>
                  <a:pt x="127451" y="1265038"/>
                </a:lnTo>
                <a:lnTo>
                  <a:pt x="133030" y="1213233"/>
                </a:lnTo>
                <a:lnTo>
                  <a:pt x="138750" y="1160732"/>
                </a:lnTo>
                <a:lnTo>
                  <a:pt x="144610" y="1107937"/>
                </a:lnTo>
                <a:lnTo>
                  <a:pt x="150612" y="1055248"/>
                </a:lnTo>
                <a:lnTo>
                  <a:pt x="156755" y="1003068"/>
                </a:lnTo>
                <a:lnTo>
                  <a:pt x="163040" y="951796"/>
                </a:lnTo>
                <a:lnTo>
                  <a:pt x="169465" y="901834"/>
                </a:lnTo>
                <a:lnTo>
                  <a:pt x="176032" y="853583"/>
                </a:lnTo>
                <a:lnTo>
                  <a:pt x="182740" y="807443"/>
                </a:lnTo>
                <a:lnTo>
                  <a:pt x="189590" y="763815"/>
                </a:lnTo>
                <a:lnTo>
                  <a:pt x="196581" y="723102"/>
                </a:lnTo>
                <a:lnTo>
                  <a:pt x="208836" y="659557"/>
                </a:lnTo>
                <a:lnTo>
                  <a:pt x="221428" y="602387"/>
                </a:lnTo>
                <a:lnTo>
                  <a:pt x="234415" y="550580"/>
                </a:lnTo>
                <a:lnTo>
                  <a:pt x="247857" y="503128"/>
                </a:lnTo>
                <a:lnTo>
                  <a:pt x="261812" y="459018"/>
                </a:lnTo>
                <a:lnTo>
                  <a:pt x="276340" y="417241"/>
                </a:lnTo>
                <a:lnTo>
                  <a:pt x="291500" y="376787"/>
                </a:lnTo>
                <a:lnTo>
                  <a:pt x="313518" y="323221"/>
                </a:lnTo>
                <a:lnTo>
                  <a:pt x="336401" y="274887"/>
                </a:lnTo>
                <a:lnTo>
                  <a:pt x="360478" y="231786"/>
                </a:lnTo>
                <a:lnTo>
                  <a:pt x="386073" y="193918"/>
                </a:lnTo>
                <a:lnTo>
                  <a:pt x="413515" y="161285"/>
                </a:lnTo>
                <a:lnTo>
                  <a:pt x="447361" y="130017"/>
                </a:lnTo>
                <a:lnTo>
                  <a:pt x="481740" y="108370"/>
                </a:lnTo>
                <a:lnTo>
                  <a:pt x="522686" y="92014"/>
                </a:lnTo>
                <a:lnTo>
                  <a:pt x="576233" y="76621"/>
                </a:lnTo>
                <a:lnTo>
                  <a:pt x="602693" y="68802"/>
                </a:lnTo>
                <a:lnTo>
                  <a:pt x="643690" y="55167"/>
                </a:lnTo>
                <a:lnTo>
                  <a:pt x="701898" y="43872"/>
                </a:lnTo>
                <a:lnTo>
                  <a:pt x="749872" y="38977"/>
                </a:lnTo>
                <a:lnTo>
                  <a:pt x="817047" y="34518"/>
                </a:lnTo>
                <a:lnTo>
                  <a:pt x="908389" y="30446"/>
                </a:lnTo>
                <a:lnTo>
                  <a:pt x="976505" y="28290"/>
                </a:lnTo>
                <a:lnTo>
                  <a:pt x="1014673" y="27322"/>
                </a:lnTo>
                <a:lnTo>
                  <a:pt x="1055335" y="26420"/>
                </a:lnTo>
                <a:lnTo>
                  <a:pt x="1098308" y="25581"/>
                </a:lnTo>
                <a:lnTo>
                  <a:pt x="1143411" y="24800"/>
                </a:lnTo>
                <a:lnTo>
                  <a:pt x="1190458" y="24073"/>
                </a:lnTo>
                <a:lnTo>
                  <a:pt x="1239267" y="23396"/>
                </a:lnTo>
                <a:lnTo>
                  <a:pt x="1289654" y="22764"/>
                </a:lnTo>
                <a:lnTo>
                  <a:pt x="1341436" y="22173"/>
                </a:lnTo>
                <a:lnTo>
                  <a:pt x="1394430" y="21620"/>
                </a:lnTo>
                <a:lnTo>
                  <a:pt x="1448453" y="21099"/>
                </a:lnTo>
                <a:lnTo>
                  <a:pt x="1503320" y="20606"/>
                </a:lnTo>
                <a:lnTo>
                  <a:pt x="1558849" y="20137"/>
                </a:lnTo>
                <a:lnTo>
                  <a:pt x="1614857" y="19688"/>
                </a:lnTo>
                <a:lnTo>
                  <a:pt x="1671160" y="19254"/>
                </a:lnTo>
                <a:lnTo>
                  <a:pt x="1727574" y="18832"/>
                </a:lnTo>
                <a:lnTo>
                  <a:pt x="1783917" y="18416"/>
                </a:lnTo>
                <a:lnTo>
                  <a:pt x="1840005" y="18004"/>
                </a:lnTo>
                <a:lnTo>
                  <a:pt x="1895655" y="17589"/>
                </a:lnTo>
                <a:lnTo>
                  <a:pt x="1950683" y="17168"/>
                </a:lnTo>
                <a:lnTo>
                  <a:pt x="2004907" y="16737"/>
                </a:lnTo>
                <a:lnTo>
                  <a:pt x="2058142" y="16292"/>
                </a:lnTo>
                <a:lnTo>
                  <a:pt x="2110206" y="15828"/>
                </a:lnTo>
                <a:lnTo>
                  <a:pt x="2160915" y="15340"/>
                </a:lnTo>
                <a:lnTo>
                  <a:pt x="2210085" y="14825"/>
                </a:lnTo>
                <a:lnTo>
                  <a:pt x="2257534" y="14279"/>
                </a:lnTo>
                <a:lnTo>
                  <a:pt x="2312862" y="13607"/>
                </a:lnTo>
                <a:lnTo>
                  <a:pt x="2369444" y="12919"/>
                </a:lnTo>
                <a:lnTo>
                  <a:pt x="2427042" y="12218"/>
                </a:lnTo>
                <a:lnTo>
                  <a:pt x="2485413" y="11505"/>
                </a:lnTo>
                <a:lnTo>
                  <a:pt x="2544316" y="10785"/>
                </a:lnTo>
                <a:lnTo>
                  <a:pt x="2603511" y="10060"/>
                </a:lnTo>
                <a:lnTo>
                  <a:pt x="2662756" y="9334"/>
                </a:lnTo>
                <a:lnTo>
                  <a:pt x="2721811" y="8609"/>
                </a:lnTo>
                <a:lnTo>
                  <a:pt x="2780434" y="7889"/>
                </a:lnTo>
                <a:lnTo>
                  <a:pt x="2838384" y="7176"/>
                </a:lnTo>
                <a:lnTo>
                  <a:pt x="2895421" y="6475"/>
                </a:lnTo>
                <a:lnTo>
                  <a:pt x="2951303" y="5787"/>
                </a:lnTo>
                <a:lnTo>
                  <a:pt x="3005789" y="5115"/>
                </a:lnTo>
                <a:lnTo>
                  <a:pt x="3058639" y="4464"/>
                </a:lnTo>
                <a:lnTo>
                  <a:pt x="3109611" y="3835"/>
                </a:lnTo>
                <a:lnTo>
                  <a:pt x="3158464" y="3233"/>
                </a:lnTo>
                <a:lnTo>
                  <a:pt x="3204957" y="2660"/>
                </a:lnTo>
                <a:lnTo>
                  <a:pt x="3248850" y="2118"/>
                </a:lnTo>
                <a:lnTo>
                  <a:pt x="3289901" y="1612"/>
                </a:lnTo>
                <a:lnTo>
                  <a:pt x="3327868" y="1144"/>
                </a:lnTo>
                <a:lnTo>
                  <a:pt x="3362512" y="717"/>
                </a:lnTo>
                <a:lnTo>
                  <a:pt x="3393591" y="335"/>
                </a:lnTo>
                <a:lnTo>
                  <a:pt x="3420864" y="0"/>
                </a:lnTo>
              </a:path>
            </a:pathLst>
          </a:custGeom>
          <a:ln w="76199">
            <a:solidFill>
              <a:srgbClr val="FF595E"/>
            </a:solidFill>
          </a:ln>
        </p:spPr>
        <p:txBody>
          <a:bodyPr wrap="square" lIns="0" tIns="0" rIns="0" bIns="0" rtlCol="0"/>
          <a:lstStyle/>
          <a:p>
            <a:endParaRPr/>
          </a:p>
        </p:txBody>
      </p:sp>
      <p:sp>
        <p:nvSpPr>
          <p:cNvPr id="19" name="object 19"/>
          <p:cNvSpPr txBox="1"/>
          <p:nvPr/>
        </p:nvSpPr>
        <p:spPr>
          <a:xfrm>
            <a:off x="7961563" y="1679265"/>
            <a:ext cx="882787" cy="317390"/>
          </a:xfrm>
          <a:prstGeom prst="rect">
            <a:avLst/>
          </a:prstGeom>
        </p:spPr>
        <p:txBody>
          <a:bodyPr vert="horz" wrap="square" lIns="0" tIns="10595" rIns="0" bIns="0" rtlCol="0">
            <a:spAutoFit/>
          </a:bodyPr>
          <a:lstStyle/>
          <a:p>
            <a:pPr marL="11773">
              <a:spcBef>
                <a:spcPts val="84"/>
              </a:spcBef>
            </a:pPr>
            <a:r>
              <a:rPr sz="1993" b="1" i="1" spc="-130" dirty="0">
                <a:solidFill>
                  <a:srgbClr val="999999"/>
                </a:solidFill>
                <a:latin typeface="Arial"/>
                <a:cs typeface="Arial"/>
              </a:rPr>
              <a:t>₿</a:t>
            </a:r>
            <a:r>
              <a:rPr sz="1993" i="1" spc="-130">
                <a:solidFill>
                  <a:srgbClr val="999999"/>
                </a:solidFill>
                <a:latin typeface="Calibri"/>
                <a:cs typeface="Calibri"/>
              </a:rPr>
              <a:t>21</a:t>
            </a:r>
            <a:r>
              <a:rPr lang="vi-VN" sz="1993" i="1" spc="-130" dirty="0">
                <a:solidFill>
                  <a:srgbClr val="999999"/>
                </a:solidFill>
                <a:latin typeface="Calibri"/>
                <a:cs typeface="Calibri"/>
              </a:rPr>
              <a:t> triệu</a:t>
            </a:r>
            <a:endParaRPr sz="1993" dirty="0">
              <a:latin typeface="Calibri"/>
              <a:cs typeface="Calibri"/>
            </a:endParaRPr>
          </a:p>
        </p:txBody>
      </p:sp>
      <p:sp>
        <p:nvSpPr>
          <p:cNvPr id="20" name="object 20"/>
          <p:cNvSpPr txBox="1">
            <a:spLocks noGrp="1"/>
          </p:cNvSpPr>
          <p:nvPr>
            <p:ph type="title"/>
          </p:nvPr>
        </p:nvSpPr>
        <p:spPr>
          <a:xfrm>
            <a:off x="3358591" y="1679383"/>
            <a:ext cx="2007359" cy="317390"/>
          </a:xfrm>
          <a:prstGeom prst="rect">
            <a:avLst/>
          </a:prstGeom>
        </p:spPr>
        <p:txBody>
          <a:bodyPr vert="horz" wrap="square" lIns="0" tIns="10595" rIns="0" bIns="0" rtlCol="0">
            <a:spAutoFit/>
          </a:bodyPr>
          <a:lstStyle/>
          <a:p>
            <a:pPr marL="11773">
              <a:spcBef>
                <a:spcPts val="84"/>
              </a:spcBef>
            </a:pPr>
            <a:r>
              <a:rPr lang="vi-VN" sz="1993" i="1" spc="-28" dirty="0">
                <a:solidFill>
                  <a:srgbClr val="999999"/>
                </a:solidFill>
              </a:rPr>
              <a:t>USD </a:t>
            </a:r>
            <a:r>
              <a:rPr lang="en-AU" sz="1993" i="1" spc="-28" dirty="0">
                <a:solidFill>
                  <a:srgbClr val="999999"/>
                </a:solidFill>
              </a:rPr>
              <a:t>$</a:t>
            </a:r>
            <a:r>
              <a:rPr sz="1993" i="1" spc="-28" dirty="0">
                <a:solidFill>
                  <a:srgbClr val="999999"/>
                </a:solidFill>
              </a:rPr>
              <a:t>21.3</a:t>
            </a:r>
            <a:r>
              <a:rPr lang="vi-VN" sz="1993" i="1" spc="-28" dirty="0">
                <a:solidFill>
                  <a:srgbClr val="999999"/>
                </a:solidFill>
              </a:rPr>
              <a:t> ngàn tỷ</a:t>
            </a:r>
            <a:endParaRPr sz="1993" dirty="0"/>
          </a:p>
        </p:txBody>
      </p:sp>
      <p:sp>
        <p:nvSpPr>
          <p:cNvPr id="21" name="object 21"/>
          <p:cNvSpPr txBox="1"/>
          <p:nvPr/>
        </p:nvSpPr>
        <p:spPr>
          <a:xfrm>
            <a:off x="-675669" y="4831524"/>
            <a:ext cx="129495" cy="243688"/>
          </a:xfrm>
          <a:prstGeom prst="rect">
            <a:avLst/>
          </a:prstGeom>
        </p:spPr>
        <p:txBody>
          <a:bodyPr vert="horz" wrap="square" lIns="0" tIns="15304" rIns="0" bIns="0" rtlCol="0">
            <a:spAutoFit/>
          </a:bodyPr>
          <a:lstStyle/>
          <a:p>
            <a:pPr marL="11773">
              <a:spcBef>
                <a:spcPts val="120"/>
              </a:spcBef>
            </a:pPr>
            <a:r>
              <a:rPr sz="1483" i="1" spc="28" dirty="0">
                <a:solidFill>
                  <a:srgbClr val="999999"/>
                </a:solidFill>
                <a:latin typeface="Calibri"/>
                <a:cs typeface="Calibri"/>
              </a:rPr>
              <a:t>0</a:t>
            </a:r>
            <a:endParaRPr sz="1483">
              <a:latin typeface="Calibri"/>
              <a:cs typeface="Calibri"/>
            </a:endParaRPr>
          </a:p>
        </p:txBody>
      </p:sp>
      <p:sp>
        <p:nvSpPr>
          <p:cNvPr id="22" name="object 22"/>
          <p:cNvSpPr txBox="1"/>
          <p:nvPr/>
        </p:nvSpPr>
        <p:spPr>
          <a:xfrm>
            <a:off x="5164718" y="4837712"/>
            <a:ext cx="129495" cy="243688"/>
          </a:xfrm>
          <a:prstGeom prst="rect">
            <a:avLst/>
          </a:prstGeom>
        </p:spPr>
        <p:txBody>
          <a:bodyPr vert="horz" wrap="square" lIns="0" tIns="15304" rIns="0" bIns="0" rtlCol="0">
            <a:spAutoFit/>
          </a:bodyPr>
          <a:lstStyle/>
          <a:p>
            <a:pPr marL="11773">
              <a:spcBef>
                <a:spcPts val="120"/>
              </a:spcBef>
            </a:pPr>
            <a:r>
              <a:rPr sz="1483" i="1" spc="28" dirty="0">
                <a:solidFill>
                  <a:srgbClr val="999999"/>
                </a:solidFill>
                <a:latin typeface="Calibri"/>
                <a:cs typeface="Calibri"/>
              </a:rPr>
              <a:t>0</a:t>
            </a:r>
            <a:endParaRPr sz="1483">
              <a:latin typeface="Calibri"/>
              <a:cs typeface="Calibri"/>
            </a:endParaRPr>
          </a:p>
        </p:txBody>
      </p:sp>
      <p:sp>
        <p:nvSpPr>
          <p:cNvPr id="23" name="object 23"/>
          <p:cNvSpPr/>
          <p:nvPr/>
        </p:nvSpPr>
        <p:spPr>
          <a:xfrm>
            <a:off x="1443851" y="2171659"/>
            <a:ext cx="3247979" cy="2776499"/>
          </a:xfrm>
          <a:custGeom>
            <a:avLst/>
            <a:gdLst/>
            <a:ahLst/>
            <a:cxnLst/>
            <a:rect l="l" t="t" r="r" b="b"/>
            <a:pathLst>
              <a:path w="3503929" h="2995295">
                <a:moveTo>
                  <a:pt x="0" y="2994884"/>
                </a:moveTo>
                <a:lnTo>
                  <a:pt x="29708" y="2992997"/>
                </a:lnTo>
                <a:lnTo>
                  <a:pt x="67838" y="2990771"/>
                </a:lnTo>
                <a:lnTo>
                  <a:pt x="112973" y="2988224"/>
                </a:lnTo>
                <a:lnTo>
                  <a:pt x="163696" y="2985374"/>
                </a:lnTo>
                <a:lnTo>
                  <a:pt x="218589" y="2982239"/>
                </a:lnTo>
                <a:lnTo>
                  <a:pt x="276237" y="2978837"/>
                </a:lnTo>
                <a:lnTo>
                  <a:pt x="335221" y="2975185"/>
                </a:lnTo>
                <a:lnTo>
                  <a:pt x="394125" y="2971301"/>
                </a:lnTo>
                <a:lnTo>
                  <a:pt x="451532" y="2967204"/>
                </a:lnTo>
                <a:lnTo>
                  <a:pt x="506025" y="2962911"/>
                </a:lnTo>
                <a:lnTo>
                  <a:pt x="556186" y="2958440"/>
                </a:lnTo>
                <a:lnTo>
                  <a:pt x="600599" y="2953809"/>
                </a:lnTo>
                <a:lnTo>
                  <a:pt x="659182" y="2946721"/>
                </a:lnTo>
                <a:lnTo>
                  <a:pt x="712491" y="2939454"/>
                </a:lnTo>
                <a:lnTo>
                  <a:pt x="761669" y="2931827"/>
                </a:lnTo>
                <a:lnTo>
                  <a:pt x="807859" y="2923658"/>
                </a:lnTo>
                <a:lnTo>
                  <a:pt x="852204" y="2914768"/>
                </a:lnTo>
                <a:lnTo>
                  <a:pt x="895848" y="2904975"/>
                </a:lnTo>
                <a:lnTo>
                  <a:pt x="939932" y="2894099"/>
                </a:lnTo>
                <a:lnTo>
                  <a:pt x="985599" y="2881959"/>
                </a:lnTo>
                <a:lnTo>
                  <a:pt x="1032525" y="2868284"/>
                </a:lnTo>
                <a:lnTo>
                  <a:pt x="1079480" y="2853133"/>
                </a:lnTo>
                <a:lnTo>
                  <a:pt x="1126254" y="2836813"/>
                </a:lnTo>
                <a:lnTo>
                  <a:pt x="1172637" y="2819633"/>
                </a:lnTo>
                <a:lnTo>
                  <a:pt x="1218418" y="2801902"/>
                </a:lnTo>
                <a:lnTo>
                  <a:pt x="1263388" y="2783928"/>
                </a:lnTo>
                <a:lnTo>
                  <a:pt x="1307335" y="2766019"/>
                </a:lnTo>
                <a:lnTo>
                  <a:pt x="1350049" y="2748484"/>
                </a:lnTo>
                <a:lnTo>
                  <a:pt x="1396922" y="2727819"/>
                </a:lnTo>
                <a:lnTo>
                  <a:pt x="1441865" y="2705819"/>
                </a:lnTo>
                <a:lnTo>
                  <a:pt x="1485461" y="2683348"/>
                </a:lnTo>
                <a:lnTo>
                  <a:pt x="1528295" y="2661269"/>
                </a:lnTo>
                <a:lnTo>
                  <a:pt x="1570948" y="2640448"/>
                </a:lnTo>
                <a:lnTo>
                  <a:pt x="1614005" y="2621748"/>
                </a:lnTo>
                <a:lnTo>
                  <a:pt x="1658049" y="2606034"/>
                </a:lnTo>
                <a:lnTo>
                  <a:pt x="1712057" y="2592554"/>
                </a:lnTo>
                <a:lnTo>
                  <a:pt x="1768363" y="2583406"/>
                </a:lnTo>
                <a:lnTo>
                  <a:pt x="1824954" y="2576752"/>
                </a:lnTo>
                <a:lnTo>
                  <a:pt x="1879816" y="2570758"/>
                </a:lnTo>
                <a:lnTo>
                  <a:pt x="1930936" y="2563589"/>
                </a:lnTo>
                <a:lnTo>
                  <a:pt x="1976299" y="2553409"/>
                </a:lnTo>
                <a:lnTo>
                  <a:pt x="2029428" y="2536136"/>
                </a:lnTo>
                <a:lnTo>
                  <a:pt x="2070548" y="2517883"/>
                </a:lnTo>
                <a:lnTo>
                  <a:pt x="2110425" y="2493656"/>
                </a:lnTo>
                <a:lnTo>
                  <a:pt x="2159824" y="2458459"/>
                </a:lnTo>
                <a:lnTo>
                  <a:pt x="2194983" y="2431102"/>
                </a:lnTo>
                <a:lnTo>
                  <a:pt x="2233666" y="2398523"/>
                </a:lnTo>
                <a:lnTo>
                  <a:pt x="2274683" y="2362359"/>
                </a:lnTo>
                <a:lnTo>
                  <a:pt x="2316844" y="2324249"/>
                </a:lnTo>
                <a:lnTo>
                  <a:pt x="2358961" y="2285832"/>
                </a:lnTo>
                <a:lnTo>
                  <a:pt x="2399842" y="2248747"/>
                </a:lnTo>
                <a:lnTo>
                  <a:pt x="2438299" y="2214634"/>
                </a:lnTo>
                <a:lnTo>
                  <a:pt x="2482025" y="2177264"/>
                </a:lnTo>
                <a:lnTo>
                  <a:pt x="2526178" y="2140394"/>
                </a:lnTo>
                <a:lnTo>
                  <a:pt x="2569190" y="2104593"/>
                </a:lnTo>
                <a:lnTo>
                  <a:pt x="2609493" y="2070432"/>
                </a:lnTo>
                <a:lnTo>
                  <a:pt x="2645519" y="2038480"/>
                </a:lnTo>
                <a:lnTo>
                  <a:pt x="2675699" y="2009309"/>
                </a:lnTo>
                <a:lnTo>
                  <a:pt x="2707111" y="1970557"/>
                </a:lnTo>
                <a:lnTo>
                  <a:pt x="2726314" y="1936877"/>
                </a:lnTo>
                <a:lnTo>
                  <a:pt x="2741065" y="1907969"/>
                </a:lnTo>
                <a:lnTo>
                  <a:pt x="2759124" y="1883534"/>
                </a:lnTo>
                <a:lnTo>
                  <a:pt x="2783169" y="1867038"/>
                </a:lnTo>
                <a:lnTo>
                  <a:pt x="2808859" y="1857460"/>
                </a:lnTo>
                <a:lnTo>
                  <a:pt x="2833425" y="1847763"/>
                </a:lnTo>
                <a:lnTo>
                  <a:pt x="2854099" y="1830909"/>
                </a:lnTo>
                <a:lnTo>
                  <a:pt x="2864857" y="1810177"/>
                </a:lnTo>
                <a:lnTo>
                  <a:pt x="2868935" y="1787604"/>
                </a:lnTo>
                <a:lnTo>
                  <a:pt x="2877465" y="1754282"/>
                </a:lnTo>
                <a:lnTo>
                  <a:pt x="2901574" y="1701309"/>
                </a:lnTo>
                <a:lnTo>
                  <a:pt x="2920397" y="1667691"/>
                </a:lnTo>
                <a:lnTo>
                  <a:pt x="2944299" y="1626668"/>
                </a:lnTo>
                <a:lnTo>
                  <a:pt x="2971914" y="1580295"/>
                </a:lnTo>
                <a:lnTo>
                  <a:pt x="3001874" y="1530627"/>
                </a:lnTo>
                <a:lnTo>
                  <a:pt x="3032811" y="1479718"/>
                </a:lnTo>
                <a:lnTo>
                  <a:pt x="3063357" y="1429621"/>
                </a:lnTo>
                <a:lnTo>
                  <a:pt x="3092145" y="1382393"/>
                </a:lnTo>
                <a:lnTo>
                  <a:pt x="3117806" y="1340087"/>
                </a:lnTo>
                <a:lnTo>
                  <a:pt x="3138974" y="1304759"/>
                </a:lnTo>
                <a:lnTo>
                  <a:pt x="3172011" y="1248867"/>
                </a:lnTo>
                <a:lnTo>
                  <a:pt x="3193438" y="1212127"/>
                </a:lnTo>
                <a:lnTo>
                  <a:pt x="3233949" y="1140509"/>
                </a:lnTo>
                <a:lnTo>
                  <a:pt x="3258633" y="1101904"/>
                </a:lnTo>
                <a:lnTo>
                  <a:pt x="3286540" y="1062681"/>
                </a:lnTo>
                <a:lnTo>
                  <a:pt x="3314683" y="1019916"/>
                </a:lnTo>
                <a:lnTo>
                  <a:pt x="3340074" y="970683"/>
                </a:lnTo>
                <a:lnTo>
                  <a:pt x="3359724" y="912059"/>
                </a:lnTo>
                <a:lnTo>
                  <a:pt x="3367946" y="869500"/>
                </a:lnTo>
                <a:lnTo>
                  <a:pt x="3373399" y="822719"/>
                </a:lnTo>
                <a:lnTo>
                  <a:pt x="3376867" y="772504"/>
                </a:lnTo>
                <a:lnTo>
                  <a:pt x="3379132" y="719646"/>
                </a:lnTo>
                <a:lnTo>
                  <a:pt x="3380976" y="664933"/>
                </a:lnTo>
                <a:lnTo>
                  <a:pt x="3383180" y="609155"/>
                </a:lnTo>
                <a:lnTo>
                  <a:pt x="3386527" y="553100"/>
                </a:lnTo>
                <a:lnTo>
                  <a:pt x="3391799" y="497558"/>
                </a:lnTo>
                <a:lnTo>
                  <a:pt x="3398213" y="445467"/>
                </a:lnTo>
                <a:lnTo>
                  <a:pt x="3405708" y="388442"/>
                </a:lnTo>
                <a:lnTo>
                  <a:pt x="3413990" y="328634"/>
                </a:lnTo>
                <a:lnTo>
                  <a:pt x="3422763" y="268192"/>
                </a:lnTo>
                <a:lnTo>
                  <a:pt x="3431732" y="209266"/>
                </a:lnTo>
                <a:lnTo>
                  <a:pt x="3440600" y="154005"/>
                </a:lnTo>
                <a:lnTo>
                  <a:pt x="3449073" y="104558"/>
                </a:lnTo>
                <a:lnTo>
                  <a:pt x="3456855" y="63076"/>
                </a:lnTo>
                <a:lnTo>
                  <a:pt x="3476786" y="0"/>
                </a:lnTo>
                <a:lnTo>
                  <a:pt x="3488040" y="5168"/>
                </a:lnTo>
                <a:lnTo>
                  <a:pt x="3497049" y="24894"/>
                </a:lnTo>
                <a:lnTo>
                  <a:pt x="3503449" y="36858"/>
                </a:lnTo>
              </a:path>
            </a:pathLst>
          </a:custGeom>
          <a:ln w="76199">
            <a:solidFill>
              <a:srgbClr val="B7B7B7"/>
            </a:solidFill>
          </a:ln>
        </p:spPr>
        <p:txBody>
          <a:bodyPr wrap="square" lIns="0" tIns="0" rIns="0" bIns="0" rtlCol="0"/>
          <a:lstStyle/>
          <a:p>
            <a:endParaRPr/>
          </a:p>
        </p:txBody>
      </p:sp>
      <p:sp>
        <p:nvSpPr>
          <p:cNvPr id="24" name="object 24"/>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00627" y="2895219"/>
            <a:ext cx="3060799" cy="1778207"/>
            <a:chOff x="4806600" y="1897425"/>
            <a:chExt cx="3302000" cy="1918335"/>
          </a:xfrm>
        </p:grpSpPr>
        <p:sp>
          <p:nvSpPr>
            <p:cNvPr id="3" name="object 3"/>
            <p:cNvSpPr/>
            <p:nvPr/>
          </p:nvSpPr>
          <p:spPr>
            <a:xfrm>
              <a:off x="4816125" y="1906950"/>
              <a:ext cx="3282950" cy="1899285"/>
            </a:xfrm>
            <a:custGeom>
              <a:avLst/>
              <a:gdLst/>
              <a:ahLst/>
              <a:cxnLst/>
              <a:rect l="l" t="t" r="r" b="b"/>
              <a:pathLst>
                <a:path w="3282950" h="1899285">
                  <a:moveTo>
                    <a:pt x="2333249" y="1898699"/>
                  </a:moveTo>
                  <a:lnTo>
                    <a:pt x="2333249" y="1424024"/>
                  </a:lnTo>
                  <a:lnTo>
                    <a:pt x="0" y="1424024"/>
                  </a:lnTo>
                  <a:lnTo>
                    <a:pt x="0" y="474674"/>
                  </a:lnTo>
                  <a:lnTo>
                    <a:pt x="2333249" y="474674"/>
                  </a:lnTo>
                  <a:lnTo>
                    <a:pt x="2333249" y="0"/>
                  </a:lnTo>
                  <a:lnTo>
                    <a:pt x="3282599" y="949349"/>
                  </a:lnTo>
                  <a:lnTo>
                    <a:pt x="2333249" y="1898699"/>
                  </a:lnTo>
                  <a:close/>
                </a:path>
              </a:pathLst>
            </a:custGeom>
            <a:solidFill>
              <a:srgbClr val="FF595E"/>
            </a:solidFill>
          </p:spPr>
          <p:txBody>
            <a:bodyPr wrap="square" lIns="0" tIns="0" rIns="0" bIns="0" rtlCol="0"/>
            <a:lstStyle/>
            <a:p>
              <a:endParaRPr/>
            </a:p>
          </p:txBody>
        </p:sp>
        <p:sp>
          <p:nvSpPr>
            <p:cNvPr id="4" name="object 4"/>
            <p:cNvSpPr/>
            <p:nvPr/>
          </p:nvSpPr>
          <p:spPr>
            <a:xfrm>
              <a:off x="4816125" y="1906950"/>
              <a:ext cx="3282950" cy="1899285"/>
            </a:xfrm>
            <a:custGeom>
              <a:avLst/>
              <a:gdLst/>
              <a:ahLst/>
              <a:cxnLst/>
              <a:rect l="l" t="t" r="r" b="b"/>
              <a:pathLst>
                <a:path w="3282950" h="1899285">
                  <a:moveTo>
                    <a:pt x="0" y="474674"/>
                  </a:moveTo>
                  <a:lnTo>
                    <a:pt x="2333249" y="474674"/>
                  </a:lnTo>
                  <a:lnTo>
                    <a:pt x="2333249" y="0"/>
                  </a:lnTo>
                  <a:lnTo>
                    <a:pt x="3282599" y="949349"/>
                  </a:lnTo>
                  <a:lnTo>
                    <a:pt x="2333249" y="1898699"/>
                  </a:lnTo>
                  <a:lnTo>
                    <a:pt x="2333249" y="1424024"/>
                  </a:lnTo>
                  <a:lnTo>
                    <a:pt x="0" y="1424024"/>
                  </a:lnTo>
                  <a:lnTo>
                    <a:pt x="0" y="474674"/>
                  </a:lnTo>
                  <a:close/>
                </a:path>
              </a:pathLst>
            </a:custGeom>
            <a:ln w="19049">
              <a:solidFill>
                <a:srgbClr val="000000"/>
              </a:solidFill>
            </a:ln>
          </p:spPr>
          <p:txBody>
            <a:bodyPr wrap="square" lIns="0" tIns="0" rIns="0" bIns="0" rtlCol="0"/>
            <a:lstStyle/>
            <a:p>
              <a:endParaRPr/>
            </a:p>
          </p:txBody>
        </p:sp>
      </p:grpSp>
      <p:grpSp>
        <p:nvGrpSpPr>
          <p:cNvPr id="5" name="object 5"/>
          <p:cNvGrpSpPr/>
          <p:nvPr/>
        </p:nvGrpSpPr>
        <p:grpSpPr>
          <a:xfrm>
            <a:off x="1648981" y="2895219"/>
            <a:ext cx="3060799" cy="1778207"/>
            <a:chOff x="975074" y="1897425"/>
            <a:chExt cx="3302000" cy="1918335"/>
          </a:xfrm>
        </p:grpSpPr>
        <p:sp>
          <p:nvSpPr>
            <p:cNvPr id="6" name="object 6"/>
            <p:cNvSpPr/>
            <p:nvPr/>
          </p:nvSpPr>
          <p:spPr>
            <a:xfrm>
              <a:off x="984599" y="1906950"/>
              <a:ext cx="3282950" cy="1899285"/>
            </a:xfrm>
            <a:custGeom>
              <a:avLst/>
              <a:gdLst/>
              <a:ahLst/>
              <a:cxnLst/>
              <a:rect l="l" t="t" r="r" b="b"/>
              <a:pathLst>
                <a:path w="3282950" h="1899285">
                  <a:moveTo>
                    <a:pt x="949349" y="1898699"/>
                  </a:moveTo>
                  <a:lnTo>
                    <a:pt x="0" y="949349"/>
                  </a:lnTo>
                  <a:lnTo>
                    <a:pt x="949349" y="0"/>
                  </a:lnTo>
                  <a:lnTo>
                    <a:pt x="949349" y="474674"/>
                  </a:lnTo>
                  <a:lnTo>
                    <a:pt x="3282599" y="474674"/>
                  </a:lnTo>
                  <a:lnTo>
                    <a:pt x="3282599" y="1424024"/>
                  </a:lnTo>
                  <a:lnTo>
                    <a:pt x="949349" y="1424024"/>
                  </a:lnTo>
                  <a:lnTo>
                    <a:pt x="949349" y="1898699"/>
                  </a:lnTo>
                  <a:close/>
                </a:path>
              </a:pathLst>
            </a:custGeom>
            <a:solidFill>
              <a:srgbClr val="FCD94B"/>
            </a:solidFill>
          </p:spPr>
          <p:txBody>
            <a:bodyPr wrap="square" lIns="0" tIns="0" rIns="0" bIns="0" rtlCol="0"/>
            <a:lstStyle/>
            <a:p>
              <a:endParaRPr/>
            </a:p>
          </p:txBody>
        </p:sp>
        <p:sp>
          <p:nvSpPr>
            <p:cNvPr id="7" name="object 7"/>
            <p:cNvSpPr/>
            <p:nvPr/>
          </p:nvSpPr>
          <p:spPr>
            <a:xfrm>
              <a:off x="984599" y="1906950"/>
              <a:ext cx="3282950" cy="1899285"/>
            </a:xfrm>
            <a:custGeom>
              <a:avLst/>
              <a:gdLst/>
              <a:ahLst/>
              <a:cxnLst/>
              <a:rect l="l" t="t" r="r" b="b"/>
              <a:pathLst>
                <a:path w="3282950" h="1899285">
                  <a:moveTo>
                    <a:pt x="3282599" y="1424024"/>
                  </a:moveTo>
                  <a:lnTo>
                    <a:pt x="949349" y="1424024"/>
                  </a:lnTo>
                  <a:lnTo>
                    <a:pt x="949349" y="1898699"/>
                  </a:lnTo>
                  <a:lnTo>
                    <a:pt x="0" y="949349"/>
                  </a:lnTo>
                  <a:lnTo>
                    <a:pt x="949349" y="0"/>
                  </a:lnTo>
                  <a:lnTo>
                    <a:pt x="949349" y="474674"/>
                  </a:lnTo>
                  <a:lnTo>
                    <a:pt x="3282599" y="474674"/>
                  </a:lnTo>
                  <a:lnTo>
                    <a:pt x="3282599" y="1424024"/>
                  </a:lnTo>
                  <a:close/>
                </a:path>
              </a:pathLst>
            </a:custGeom>
            <a:ln w="19049">
              <a:solidFill>
                <a:srgbClr val="000000"/>
              </a:solidFill>
            </a:ln>
          </p:spPr>
          <p:txBody>
            <a:bodyPr wrap="square" lIns="0" tIns="0" rIns="0" bIns="0" rtlCol="0"/>
            <a:lstStyle/>
            <a:p>
              <a:endParaRPr/>
            </a:p>
          </p:txBody>
        </p:sp>
      </p:grpSp>
      <p:grpSp>
        <p:nvGrpSpPr>
          <p:cNvPr id="8" name="object 8"/>
          <p:cNvGrpSpPr/>
          <p:nvPr/>
        </p:nvGrpSpPr>
        <p:grpSpPr>
          <a:xfrm>
            <a:off x="4836779" y="3330007"/>
            <a:ext cx="236624" cy="908233"/>
            <a:chOff x="4414082" y="2366474"/>
            <a:chExt cx="255270" cy="979805"/>
          </a:xfrm>
        </p:grpSpPr>
        <p:sp>
          <p:nvSpPr>
            <p:cNvPr id="9" name="object 9"/>
            <p:cNvSpPr/>
            <p:nvPr/>
          </p:nvSpPr>
          <p:spPr>
            <a:xfrm>
              <a:off x="4423607" y="2375999"/>
              <a:ext cx="236220" cy="960755"/>
            </a:xfrm>
            <a:custGeom>
              <a:avLst/>
              <a:gdLst/>
              <a:ahLst/>
              <a:cxnLst/>
              <a:rect l="l" t="t" r="r" b="b"/>
              <a:pathLst>
                <a:path w="236220" h="960754">
                  <a:moveTo>
                    <a:pt x="236099" y="960599"/>
                  </a:moveTo>
                  <a:lnTo>
                    <a:pt x="0" y="960599"/>
                  </a:lnTo>
                  <a:lnTo>
                    <a:pt x="0" y="0"/>
                  </a:lnTo>
                  <a:lnTo>
                    <a:pt x="236099" y="0"/>
                  </a:lnTo>
                  <a:lnTo>
                    <a:pt x="236099" y="960599"/>
                  </a:lnTo>
                  <a:close/>
                </a:path>
              </a:pathLst>
            </a:custGeom>
            <a:solidFill>
              <a:srgbClr val="B7B7B7"/>
            </a:solidFill>
          </p:spPr>
          <p:txBody>
            <a:bodyPr wrap="square" lIns="0" tIns="0" rIns="0" bIns="0" rtlCol="0"/>
            <a:lstStyle/>
            <a:p>
              <a:endParaRPr/>
            </a:p>
          </p:txBody>
        </p:sp>
        <p:sp>
          <p:nvSpPr>
            <p:cNvPr id="10" name="object 10"/>
            <p:cNvSpPr/>
            <p:nvPr/>
          </p:nvSpPr>
          <p:spPr>
            <a:xfrm>
              <a:off x="4423607" y="2375999"/>
              <a:ext cx="236220" cy="960755"/>
            </a:xfrm>
            <a:custGeom>
              <a:avLst/>
              <a:gdLst/>
              <a:ahLst/>
              <a:cxnLst/>
              <a:rect l="l" t="t" r="r" b="b"/>
              <a:pathLst>
                <a:path w="236220" h="960754">
                  <a:moveTo>
                    <a:pt x="0" y="0"/>
                  </a:moveTo>
                  <a:lnTo>
                    <a:pt x="236099" y="0"/>
                  </a:lnTo>
                  <a:lnTo>
                    <a:pt x="236099" y="960599"/>
                  </a:lnTo>
                  <a:lnTo>
                    <a:pt x="0" y="960599"/>
                  </a:lnTo>
                  <a:lnTo>
                    <a:pt x="0" y="0"/>
                  </a:lnTo>
                  <a:close/>
                </a:path>
              </a:pathLst>
            </a:custGeom>
            <a:ln w="19049">
              <a:solidFill>
                <a:srgbClr val="000000"/>
              </a:solidFill>
            </a:ln>
          </p:spPr>
          <p:txBody>
            <a:bodyPr wrap="square" lIns="0" tIns="0" rIns="0" bIns="0" rtlCol="0"/>
            <a:lstStyle/>
            <a:p>
              <a:endParaRPr/>
            </a:p>
          </p:txBody>
        </p:sp>
      </p:grpSp>
      <p:sp>
        <p:nvSpPr>
          <p:cNvPr id="11" name="object 11"/>
          <p:cNvSpPr txBox="1"/>
          <p:nvPr/>
        </p:nvSpPr>
        <p:spPr>
          <a:xfrm>
            <a:off x="5299853" y="3361634"/>
            <a:ext cx="1685054" cy="867771"/>
          </a:xfrm>
          <a:prstGeom prst="rect">
            <a:avLst/>
          </a:prstGeom>
        </p:spPr>
        <p:txBody>
          <a:bodyPr vert="horz" wrap="square" lIns="0" tIns="11772" rIns="0" bIns="0" rtlCol="0">
            <a:spAutoFit/>
          </a:bodyPr>
          <a:lstStyle/>
          <a:p>
            <a:pPr marL="11773" marR="4709">
              <a:spcBef>
                <a:spcPts val="92"/>
              </a:spcBef>
            </a:pPr>
            <a:r>
              <a:rPr lang="vi-VN" sz="1854" b="1" spc="158" dirty="0">
                <a:latin typeface="Calibri"/>
                <a:cs typeface="Calibri"/>
              </a:rPr>
              <a:t>CHUẨN HÓA HỆ THỐNG THEO</a:t>
            </a:r>
            <a:r>
              <a:rPr sz="1854" b="1" spc="158" dirty="0">
                <a:latin typeface="Calibri"/>
                <a:cs typeface="Calibri"/>
              </a:rPr>
              <a:t>BITCOIN</a:t>
            </a:r>
            <a:endParaRPr sz="1854" dirty="0">
              <a:latin typeface="Calibri"/>
              <a:cs typeface="Calibri"/>
            </a:endParaRPr>
          </a:p>
        </p:txBody>
      </p:sp>
      <p:sp>
        <p:nvSpPr>
          <p:cNvPr id="12" name="object 12"/>
          <p:cNvSpPr txBox="1"/>
          <p:nvPr/>
        </p:nvSpPr>
        <p:spPr>
          <a:xfrm>
            <a:off x="2809524" y="3361634"/>
            <a:ext cx="1755149" cy="867771"/>
          </a:xfrm>
          <a:prstGeom prst="rect">
            <a:avLst/>
          </a:prstGeom>
        </p:spPr>
        <p:txBody>
          <a:bodyPr vert="horz" wrap="square" lIns="0" tIns="11772" rIns="0" bIns="0" rtlCol="0">
            <a:spAutoFit/>
          </a:bodyPr>
          <a:lstStyle/>
          <a:p>
            <a:pPr marL="11773" marR="4709" indent="-11773" algn="r">
              <a:spcBef>
                <a:spcPts val="92"/>
              </a:spcBef>
            </a:pPr>
            <a:r>
              <a:rPr lang="vi-VN" sz="1854" dirty="0">
                <a:latin typeface="Calibri"/>
                <a:cs typeface="Calibri"/>
              </a:rPr>
              <a:t>CHUẨN HÓA </a:t>
            </a:r>
            <a:br>
              <a:rPr lang="vi-VN" sz="1854" dirty="0">
                <a:latin typeface="Calibri"/>
                <a:cs typeface="Calibri"/>
              </a:rPr>
            </a:br>
            <a:r>
              <a:rPr lang="vi-VN" sz="1854" dirty="0">
                <a:latin typeface="Calibri"/>
                <a:cs typeface="Calibri"/>
              </a:rPr>
              <a:t>HỆ THỐNG </a:t>
            </a:r>
            <a:br>
              <a:rPr lang="vi-VN" sz="1854" dirty="0">
                <a:latin typeface="Calibri"/>
                <a:cs typeface="Calibri"/>
              </a:rPr>
            </a:br>
            <a:r>
              <a:rPr lang="vi-VN" sz="1854" dirty="0">
                <a:latin typeface="Calibri"/>
                <a:cs typeface="Calibri"/>
              </a:rPr>
              <a:t>THEO VÀNG</a:t>
            </a:r>
            <a:endParaRPr sz="1854" dirty="0">
              <a:latin typeface="Calibri"/>
              <a:cs typeface="Calibri"/>
            </a:endParaRPr>
          </a:p>
        </p:txBody>
      </p:sp>
      <p:sp>
        <p:nvSpPr>
          <p:cNvPr id="13" name="object 13"/>
          <p:cNvSpPr txBox="1">
            <a:spLocks noGrp="1"/>
          </p:cNvSpPr>
          <p:nvPr>
            <p:ph type="title"/>
          </p:nvPr>
        </p:nvSpPr>
        <p:spPr>
          <a:xfrm>
            <a:off x="3413056" y="1900456"/>
            <a:ext cx="3178522" cy="582476"/>
          </a:xfrm>
          <a:prstGeom prst="rect">
            <a:avLst/>
          </a:prstGeom>
        </p:spPr>
        <p:txBody>
          <a:bodyPr vert="horz" wrap="square" lIns="0" tIns="11772" rIns="0" bIns="0" rtlCol="0">
            <a:spAutoFit/>
          </a:bodyPr>
          <a:lstStyle/>
          <a:p>
            <a:pPr marL="11773" marR="4709" indent="-11773" algn="ctr">
              <a:spcBef>
                <a:spcPts val="92"/>
              </a:spcBef>
            </a:pPr>
            <a:r>
              <a:rPr lang="vi-VN" sz="1854" b="1" spc="97" dirty="0"/>
              <a:t>CHUẨN HÓA HỆ THỐNG </a:t>
            </a:r>
            <a:br>
              <a:rPr lang="vi-VN" sz="1854" b="1" spc="97" dirty="0"/>
            </a:br>
            <a:r>
              <a:rPr lang="vi-VN" sz="1854" b="1" spc="97" dirty="0"/>
              <a:t>THEO TIỀN TỆ TRUNG ƯƠNG</a:t>
            </a:r>
            <a:endParaRPr sz="1854" dirty="0"/>
          </a:p>
        </p:txBody>
      </p:sp>
      <p:sp>
        <p:nvSpPr>
          <p:cNvPr id="14" name="object 14"/>
          <p:cNvSpPr/>
          <p:nvPr/>
        </p:nvSpPr>
        <p:spPr>
          <a:xfrm>
            <a:off x="4951994" y="2711729"/>
            <a:ext cx="3531" cy="901757"/>
          </a:xfrm>
          <a:custGeom>
            <a:avLst/>
            <a:gdLst/>
            <a:ahLst/>
            <a:cxnLst/>
            <a:rect l="l" t="t" r="r" b="b"/>
            <a:pathLst>
              <a:path w="3810" h="972819">
                <a:moveTo>
                  <a:pt x="3299" y="0"/>
                </a:moveTo>
                <a:lnTo>
                  <a:pt x="0" y="972599"/>
                </a:lnTo>
              </a:path>
            </a:pathLst>
          </a:custGeom>
          <a:ln w="9524">
            <a:solidFill>
              <a:srgbClr val="FFFFFF"/>
            </a:solidFill>
          </a:ln>
        </p:spPr>
        <p:txBody>
          <a:bodyPr wrap="square" lIns="0" tIns="0" rIns="0" bIns="0" rtlCol="0"/>
          <a:lstStyle/>
          <a:p>
            <a:endParaRPr/>
          </a:p>
        </p:txBody>
      </p:sp>
      <p:sp>
        <p:nvSpPr>
          <p:cNvPr id="15" name="object 15"/>
          <p:cNvSpPr txBox="1"/>
          <p:nvPr/>
        </p:nvSpPr>
        <p:spPr>
          <a:xfrm rot="18900000">
            <a:off x="1605268" y="2956908"/>
            <a:ext cx="921734" cy="235898"/>
          </a:xfrm>
          <a:prstGeom prst="rect">
            <a:avLst/>
          </a:prstGeom>
        </p:spPr>
        <p:txBody>
          <a:bodyPr vert="horz" wrap="square" lIns="0" tIns="0" rIns="0" bIns="0" rtlCol="0">
            <a:spAutoFit/>
          </a:bodyPr>
          <a:lstStyle/>
          <a:p>
            <a:pPr>
              <a:lnSpc>
                <a:spcPts val="1812"/>
              </a:lnSpc>
            </a:pPr>
            <a:r>
              <a:rPr lang="vi-VN" sz="1854" i="1" spc="56" dirty="0">
                <a:solidFill>
                  <a:srgbClr val="CCCCCC"/>
                </a:solidFill>
                <a:latin typeface="Calibri"/>
                <a:cs typeface="Calibri"/>
              </a:rPr>
              <a:t>Quá khứ</a:t>
            </a:r>
            <a:endParaRPr sz="1854" dirty="0">
              <a:latin typeface="Calibri"/>
              <a:cs typeface="Calibri"/>
            </a:endParaRPr>
          </a:p>
        </p:txBody>
      </p:sp>
      <p:sp>
        <p:nvSpPr>
          <p:cNvPr id="16" name="object 16"/>
          <p:cNvSpPr txBox="1"/>
          <p:nvPr/>
        </p:nvSpPr>
        <p:spPr>
          <a:xfrm>
            <a:off x="4542236" y="4329599"/>
            <a:ext cx="864358" cy="297182"/>
          </a:xfrm>
          <a:prstGeom prst="rect">
            <a:avLst/>
          </a:prstGeom>
        </p:spPr>
        <p:txBody>
          <a:bodyPr vert="horz" wrap="square" lIns="0" tIns="11772" rIns="0" bIns="0" rtlCol="0">
            <a:spAutoFit/>
          </a:bodyPr>
          <a:lstStyle/>
          <a:p>
            <a:pPr marL="11773">
              <a:spcBef>
                <a:spcPts val="92"/>
              </a:spcBef>
            </a:pPr>
            <a:r>
              <a:rPr lang="vi-VN" sz="1854" i="1" spc="69">
                <a:solidFill>
                  <a:srgbClr val="CCCCCC"/>
                </a:solidFill>
                <a:latin typeface="Calibri"/>
                <a:cs typeface="Calibri"/>
              </a:rPr>
              <a:t>Hiện tại</a:t>
            </a:r>
            <a:endParaRPr sz="1854" dirty="0">
              <a:latin typeface="Calibri"/>
              <a:cs typeface="Calibri"/>
            </a:endParaRPr>
          </a:p>
        </p:txBody>
      </p:sp>
      <p:sp>
        <p:nvSpPr>
          <p:cNvPr id="17" name="object 17"/>
          <p:cNvSpPr txBox="1"/>
          <p:nvPr/>
        </p:nvSpPr>
        <p:spPr>
          <a:xfrm rot="2700000">
            <a:off x="7539936" y="3154184"/>
            <a:ext cx="993195" cy="235898"/>
          </a:xfrm>
          <a:prstGeom prst="rect">
            <a:avLst/>
          </a:prstGeom>
        </p:spPr>
        <p:txBody>
          <a:bodyPr vert="horz" wrap="square" lIns="0" tIns="0" rIns="0" bIns="0" rtlCol="0">
            <a:spAutoFit/>
          </a:bodyPr>
          <a:lstStyle/>
          <a:p>
            <a:pPr>
              <a:lnSpc>
                <a:spcPts val="1812"/>
              </a:lnSpc>
            </a:pPr>
            <a:r>
              <a:rPr lang="vi-VN" sz="1854" i="1" spc="46">
                <a:solidFill>
                  <a:srgbClr val="CCCCCC"/>
                </a:solidFill>
                <a:latin typeface="Calibri"/>
                <a:cs typeface="Calibri"/>
              </a:rPr>
              <a:t>Tương lai</a:t>
            </a:r>
            <a:endParaRPr sz="1854" dirty="0">
              <a:latin typeface="Calibri"/>
              <a:cs typeface="Calibri"/>
            </a:endParaRPr>
          </a:p>
        </p:txBody>
      </p:sp>
      <p:sp>
        <p:nvSpPr>
          <p:cNvPr id="18" name="object 18"/>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
        <p:nvSpPr>
          <p:cNvPr id="19" name="object 19"/>
          <p:cNvSpPr/>
          <p:nvPr/>
        </p:nvSpPr>
        <p:spPr>
          <a:xfrm>
            <a:off x="1382923" y="1466344"/>
            <a:ext cx="7238791" cy="4107946"/>
          </a:xfrm>
          <a:custGeom>
            <a:avLst/>
            <a:gdLst/>
            <a:ahLst/>
            <a:cxnLst/>
            <a:rect l="l" t="t" r="r" b="b"/>
            <a:pathLst>
              <a:path w="7809230" h="4431665">
                <a:moveTo>
                  <a:pt x="0" y="0"/>
                </a:moveTo>
                <a:lnTo>
                  <a:pt x="7808699" y="0"/>
                </a:lnTo>
                <a:lnTo>
                  <a:pt x="7808699" y="4431599"/>
                </a:lnTo>
                <a:lnTo>
                  <a:pt x="0" y="4431599"/>
                </a:lnTo>
                <a:lnTo>
                  <a:pt x="0" y="0"/>
                </a:lnTo>
                <a:close/>
              </a:path>
            </a:pathLst>
          </a:custGeom>
          <a:ln w="19049">
            <a:solidFill>
              <a:srgbClr val="FFFFFF"/>
            </a:solidFill>
          </a:ln>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0840" y="1688531"/>
            <a:ext cx="7558934" cy="796448"/>
          </a:xfrm>
          <a:prstGeom prst="rect">
            <a:avLst/>
          </a:prstGeom>
        </p:spPr>
        <p:txBody>
          <a:bodyPr vert="horz" wrap="square" lIns="0" tIns="11772" rIns="0" bIns="0" rtlCol="0">
            <a:spAutoFit/>
          </a:bodyPr>
          <a:lstStyle/>
          <a:p>
            <a:pPr marL="11773">
              <a:spcBef>
                <a:spcPts val="92"/>
              </a:spcBef>
            </a:pPr>
            <a:r>
              <a:rPr lang="vi-VN" sz="5099" spc="-278" dirty="0"/>
              <a:t>BẢO TOÀN NĂNG LƯỢNG</a:t>
            </a:r>
            <a:endParaRPr sz="5099" spc="-278" dirty="0"/>
          </a:p>
        </p:txBody>
      </p:sp>
      <p:sp>
        <p:nvSpPr>
          <p:cNvPr id="3" name="object 3"/>
          <p:cNvSpPr txBox="1"/>
          <p:nvPr/>
        </p:nvSpPr>
        <p:spPr>
          <a:xfrm>
            <a:off x="4351791" y="3494552"/>
            <a:ext cx="4376078" cy="1563592"/>
          </a:xfrm>
          <a:prstGeom prst="rect">
            <a:avLst/>
          </a:prstGeom>
        </p:spPr>
        <p:txBody>
          <a:bodyPr vert="horz" wrap="square" lIns="0" tIns="11772" rIns="0" bIns="0" rtlCol="0">
            <a:spAutoFit/>
          </a:bodyPr>
          <a:lstStyle/>
          <a:p>
            <a:pPr marL="11773" marR="4709" algn="just">
              <a:lnSpc>
                <a:spcPct val="114999"/>
              </a:lnSpc>
              <a:spcBef>
                <a:spcPts val="92"/>
              </a:spcBef>
            </a:pPr>
            <a:r>
              <a:rPr lang="vi-VN" sz="2225" i="1" spc="51" dirty="0">
                <a:solidFill>
                  <a:srgbClr val="FFFFFF"/>
                </a:solidFill>
                <a:latin typeface="Calibri"/>
                <a:cs typeface="Calibri"/>
              </a:rPr>
              <a:t>Năng lượng không thể được tạo ra hay triệt tiêu trong các hệ thống cô lập. Năng lượng chỉ có thể được chuyển đổi.</a:t>
            </a:r>
            <a:endParaRPr sz="2225" dirty="0">
              <a:latin typeface="Calibri"/>
              <a:cs typeface="Calibri"/>
            </a:endParaRPr>
          </a:p>
        </p:txBody>
      </p:sp>
      <p:sp>
        <p:nvSpPr>
          <p:cNvPr id="4" name="object 4"/>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6" name="object 6"/>
          <p:cNvPicPr/>
          <p:nvPr/>
        </p:nvPicPr>
        <p:blipFill>
          <a:blip r:embed="rId2" cstate="print"/>
          <a:stretch>
            <a:fillRect/>
          </a:stretch>
        </p:blipFill>
        <p:spPr>
          <a:xfrm>
            <a:off x="1238461" y="2934891"/>
            <a:ext cx="2531415" cy="2513896"/>
          </a:xfrm>
          <a:prstGeom prst="rect">
            <a:avLst/>
          </a:prstGeom>
        </p:spPr>
      </p:pic>
      <p:sp>
        <p:nvSpPr>
          <p:cNvPr id="7" name="object 7"/>
          <p:cNvSpPr txBox="1"/>
          <p:nvPr/>
        </p:nvSpPr>
        <p:spPr>
          <a:xfrm>
            <a:off x="1238460" y="2934891"/>
            <a:ext cx="2531635" cy="2488778"/>
          </a:xfrm>
          <a:prstGeom prst="rect">
            <a:avLst/>
          </a:prstGeom>
          <a:ln w="9524">
            <a:solidFill>
              <a:srgbClr val="FFFFFF"/>
            </a:solidFill>
          </a:ln>
        </p:spPr>
        <p:txBody>
          <a:bodyPr vert="horz" wrap="square" lIns="0" tIns="77109" rIns="0" bIns="0" rtlCol="0">
            <a:spAutoFit/>
          </a:bodyPr>
          <a:lstStyle/>
          <a:p>
            <a:pPr marL="147159">
              <a:lnSpc>
                <a:spcPts val="3796"/>
              </a:lnSpc>
              <a:spcBef>
                <a:spcPts val="607"/>
              </a:spcBef>
            </a:pPr>
            <a:r>
              <a:rPr sz="3245" spc="-375" dirty="0">
                <a:solidFill>
                  <a:srgbClr val="434343"/>
                </a:solidFill>
                <a:latin typeface="Calibri"/>
                <a:cs typeface="Calibri"/>
              </a:rPr>
              <a:t>0000000000000</a:t>
            </a:r>
            <a:endParaRPr sz="3245">
              <a:latin typeface="Calibri"/>
              <a:cs typeface="Calibri"/>
            </a:endParaRPr>
          </a:p>
          <a:p>
            <a:pPr marL="147159">
              <a:lnSpc>
                <a:spcPts val="3699"/>
              </a:lnSpc>
            </a:pPr>
            <a:r>
              <a:rPr sz="3245" spc="-357" dirty="0">
                <a:solidFill>
                  <a:srgbClr val="434343"/>
                </a:solidFill>
                <a:latin typeface="Calibri"/>
                <a:cs typeface="Calibri"/>
              </a:rPr>
              <a:t>000000592a974</a:t>
            </a:r>
            <a:endParaRPr sz="3245">
              <a:latin typeface="Calibri"/>
              <a:cs typeface="Calibri"/>
            </a:endParaRPr>
          </a:p>
          <a:p>
            <a:pPr marL="147159" marR="234865" algn="just">
              <a:lnSpc>
                <a:spcPts val="3699"/>
              </a:lnSpc>
              <a:spcBef>
                <a:spcPts val="190"/>
              </a:spcBef>
            </a:pPr>
            <a:r>
              <a:rPr sz="3245" spc="-329" dirty="0">
                <a:solidFill>
                  <a:srgbClr val="434343"/>
                </a:solidFill>
                <a:latin typeface="Calibri"/>
                <a:cs typeface="Calibri"/>
              </a:rPr>
              <a:t>b1b9f087cb776 </a:t>
            </a:r>
            <a:r>
              <a:rPr sz="3245" spc="-352" dirty="0">
                <a:solidFill>
                  <a:srgbClr val="434343"/>
                </a:solidFill>
                <a:latin typeface="Calibri"/>
                <a:cs typeface="Calibri"/>
              </a:rPr>
              <a:t>28bb4a097d5c2 c11b3476a58e</a:t>
            </a:r>
            <a:endParaRPr sz="3245">
              <a:latin typeface="Calibri"/>
              <a:cs typeface="Calibri"/>
            </a:endParaRPr>
          </a:p>
        </p:txBody>
      </p:sp>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71581" y="5574804"/>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3" name="object 3"/>
          <p:cNvPicPr/>
          <p:nvPr/>
        </p:nvPicPr>
        <p:blipFill>
          <a:blip r:embed="rId2" cstate="print"/>
          <a:stretch>
            <a:fillRect/>
          </a:stretch>
        </p:blipFill>
        <p:spPr>
          <a:xfrm>
            <a:off x="828036" y="2362324"/>
            <a:ext cx="8310250" cy="2589977"/>
          </a:xfrm>
          <a:prstGeom prst="rect">
            <a:avLst/>
          </a:prstGeom>
        </p:spPr>
      </p:pic>
      <p:sp>
        <p:nvSpPr>
          <p:cNvPr id="4" name="object 15">
            <a:extLst>
              <a:ext uri="{FF2B5EF4-FFF2-40B4-BE49-F238E27FC236}">
                <a16:creationId xmlns:a16="http://schemas.microsoft.com/office/drawing/2014/main" id="{3FF0DEBD-D8B7-6CB5-3588-CE1025113B48}"/>
              </a:ext>
            </a:extLst>
          </p:cNvPr>
          <p:cNvSpPr txBox="1"/>
          <p:nvPr/>
        </p:nvSpPr>
        <p:spPr>
          <a:xfrm>
            <a:off x="1605268" y="2954320"/>
            <a:ext cx="921734" cy="235898"/>
          </a:xfrm>
          <a:prstGeom prst="rect">
            <a:avLst/>
          </a:prstGeom>
        </p:spPr>
        <p:txBody>
          <a:bodyPr vert="horz" wrap="square" lIns="0" tIns="0" rIns="0" bIns="0" rtlCol="0">
            <a:spAutoFit/>
          </a:bodyPr>
          <a:lstStyle/>
          <a:p>
            <a:pPr>
              <a:lnSpc>
                <a:spcPts val="1812"/>
              </a:lnSpc>
            </a:pPr>
            <a:r>
              <a:rPr lang="vi-VN" sz="1854" i="1" spc="56" dirty="0">
                <a:solidFill>
                  <a:srgbClr val="CCCCCC"/>
                </a:solidFill>
                <a:latin typeface="Calibri"/>
                <a:cs typeface="Calibri"/>
              </a:rPr>
              <a:t>Quá khứ</a:t>
            </a:r>
            <a:endParaRPr sz="1854" dirty="0">
              <a:latin typeface="Calibri"/>
              <a:cs typeface="Calibri"/>
            </a:endParaRPr>
          </a:p>
        </p:txBody>
      </p:sp>
      <p:sp>
        <p:nvSpPr>
          <p:cNvPr id="5" name="object 15">
            <a:extLst>
              <a:ext uri="{FF2B5EF4-FFF2-40B4-BE49-F238E27FC236}">
                <a16:creationId xmlns:a16="http://schemas.microsoft.com/office/drawing/2014/main" id="{F97A56CA-7636-1FB1-4D27-6961F7C3EBBC}"/>
              </a:ext>
            </a:extLst>
          </p:cNvPr>
          <p:cNvSpPr txBox="1"/>
          <p:nvPr/>
        </p:nvSpPr>
        <p:spPr>
          <a:xfrm>
            <a:off x="1239574" y="3656509"/>
            <a:ext cx="1216799" cy="235898"/>
          </a:xfrm>
          <a:prstGeom prst="rect">
            <a:avLst/>
          </a:prstGeom>
          <a:solidFill>
            <a:schemeClr val="tx1"/>
          </a:solidFill>
        </p:spPr>
        <p:txBody>
          <a:bodyPr vert="horz" wrap="square" lIns="0" tIns="0" rIns="0" bIns="0" rtlCol="0">
            <a:spAutoFit/>
          </a:bodyPr>
          <a:lstStyle/>
          <a:p>
            <a:pPr>
              <a:lnSpc>
                <a:spcPts val="1812"/>
              </a:lnSpc>
            </a:pPr>
            <a:r>
              <a:rPr lang="vi-VN" sz="1854" b="1" spc="56" dirty="0">
                <a:solidFill>
                  <a:srgbClr val="F7DA65"/>
                </a:solidFill>
                <a:latin typeface="Calibri"/>
                <a:cs typeface="Calibri"/>
              </a:rPr>
              <a:t>ĐIỆN NĂNG</a:t>
            </a:r>
            <a:endParaRPr sz="1854" b="1" dirty="0">
              <a:solidFill>
                <a:srgbClr val="F7DA65"/>
              </a:solidFill>
              <a:latin typeface="Calibri"/>
              <a:cs typeface="Calibri"/>
            </a:endParaRPr>
          </a:p>
        </p:txBody>
      </p:sp>
      <p:sp>
        <p:nvSpPr>
          <p:cNvPr id="6" name="object 15">
            <a:extLst>
              <a:ext uri="{FF2B5EF4-FFF2-40B4-BE49-F238E27FC236}">
                <a16:creationId xmlns:a16="http://schemas.microsoft.com/office/drawing/2014/main" id="{FD493BE1-DD36-7DA3-0778-B27D9C1E18E9}"/>
              </a:ext>
            </a:extLst>
          </p:cNvPr>
          <p:cNvSpPr txBox="1"/>
          <p:nvPr/>
        </p:nvSpPr>
        <p:spPr>
          <a:xfrm>
            <a:off x="7151146" y="3085893"/>
            <a:ext cx="1597272" cy="235898"/>
          </a:xfrm>
          <a:prstGeom prst="rect">
            <a:avLst/>
          </a:prstGeom>
          <a:solidFill>
            <a:schemeClr val="tx1"/>
          </a:solidFill>
        </p:spPr>
        <p:txBody>
          <a:bodyPr vert="horz" wrap="square" lIns="0" tIns="0" rIns="0" bIns="0" rtlCol="0">
            <a:spAutoFit/>
          </a:bodyPr>
          <a:lstStyle/>
          <a:p>
            <a:pPr>
              <a:lnSpc>
                <a:spcPts val="1812"/>
              </a:lnSpc>
            </a:pPr>
            <a:r>
              <a:rPr lang="vi-VN" sz="1854" b="1" spc="56" dirty="0">
                <a:solidFill>
                  <a:schemeClr val="bg1"/>
                </a:solidFill>
                <a:latin typeface="Calibri"/>
                <a:cs typeface="Calibri"/>
              </a:rPr>
              <a:t>MÃ HÓA KHỐI</a:t>
            </a:r>
            <a:endParaRPr sz="1854" b="1" dirty="0">
              <a:solidFill>
                <a:schemeClr val="bg1"/>
              </a:solidFill>
              <a:latin typeface="Calibri"/>
              <a:cs typeface="Calibri"/>
            </a:endParaRPr>
          </a:p>
        </p:txBody>
      </p:sp>
      <p:sp>
        <p:nvSpPr>
          <p:cNvPr id="7" name="object 15">
            <a:extLst>
              <a:ext uri="{FF2B5EF4-FFF2-40B4-BE49-F238E27FC236}">
                <a16:creationId xmlns:a16="http://schemas.microsoft.com/office/drawing/2014/main" id="{1AA3C2B1-34ED-66FF-5FCC-3798B32F1D7F}"/>
              </a:ext>
            </a:extLst>
          </p:cNvPr>
          <p:cNvSpPr txBox="1"/>
          <p:nvPr/>
        </p:nvSpPr>
        <p:spPr>
          <a:xfrm>
            <a:off x="6960916" y="4226624"/>
            <a:ext cx="1977747" cy="235898"/>
          </a:xfrm>
          <a:prstGeom prst="rect">
            <a:avLst/>
          </a:prstGeom>
          <a:solidFill>
            <a:schemeClr val="tx1"/>
          </a:solidFill>
        </p:spPr>
        <p:txBody>
          <a:bodyPr vert="horz" wrap="square" lIns="0" tIns="0" rIns="0" bIns="0" rtlCol="0">
            <a:spAutoFit/>
          </a:bodyPr>
          <a:lstStyle/>
          <a:p>
            <a:pPr>
              <a:lnSpc>
                <a:spcPts val="1812"/>
              </a:lnSpc>
            </a:pPr>
            <a:r>
              <a:rPr lang="vi-VN" sz="1854" b="1" spc="56">
                <a:solidFill>
                  <a:schemeClr val="bg1"/>
                </a:solidFill>
                <a:latin typeface="Calibri"/>
                <a:cs typeface="Calibri"/>
              </a:rPr>
              <a:t>TẠO BITCOIN MỚI</a:t>
            </a:r>
            <a:endParaRPr sz="1854" b="1" dirty="0">
              <a:solidFill>
                <a:schemeClr val="bg1"/>
              </a:solidFill>
              <a:latin typeface="Calibri"/>
              <a:cs typeface="Calibri"/>
            </a:endParaRPr>
          </a:p>
        </p:txBody>
      </p:sp>
      <p:sp>
        <p:nvSpPr>
          <p:cNvPr id="8" name="object 15">
            <a:extLst>
              <a:ext uri="{FF2B5EF4-FFF2-40B4-BE49-F238E27FC236}">
                <a16:creationId xmlns:a16="http://schemas.microsoft.com/office/drawing/2014/main" id="{8667255E-0AB0-097F-C046-850599C6AAC5}"/>
              </a:ext>
            </a:extLst>
          </p:cNvPr>
          <p:cNvSpPr txBox="1"/>
          <p:nvPr/>
        </p:nvSpPr>
        <p:spPr>
          <a:xfrm>
            <a:off x="7409197" y="3397145"/>
            <a:ext cx="1081173" cy="235898"/>
          </a:xfrm>
          <a:prstGeom prst="rect">
            <a:avLst/>
          </a:prstGeom>
          <a:solidFill>
            <a:schemeClr val="tx1"/>
          </a:solidFill>
        </p:spPr>
        <p:txBody>
          <a:bodyPr vert="horz" wrap="square" lIns="0" tIns="0" rIns="0" bIns="0" rtlCol="0">
            <a:spAutoFit/>
          </a:bodyPr>
          <a:lstStyle/>
          <a:p>
            <a:pPr>
              <a:lnSpc>
                <a:spcPts val="1812"/>
              </a:lnSpc>
            </a:pPr>
            <a:r>
              <a:rPr lang="vi-VN" sz="1854" i="1" spc="-140" dirty="0">
                <a:solidFill>
                  <a:schemeClr val="bg1"/>
                </a:solidFill>
                <a:latin typeface="Calibri"/>
                <a:cs typeface="Calibri"/>
              </a:rPr>
              <a:t>(KHỐI MỚI)</a:t>
            </a:r>
            <a:endParaRPr sz="1854" i="1" spc="-140" dirty="0">
              <a:solidFill>
                <a:schemeClr val="bg1"/>
              </a:solidFill>
              <a:latin typeface="Calibri"/>
              <a:cs typeface="Calibri"/>
            </a:endParaRPr>
          </a:p>
        </p:txBody>
      </p:sp>
      <p:sp>
        <p:nvSpPr>
          <p:cNvPr id="9" name="object 15">
            <a:extLst>
              <a:ext uri="{FF2B5EF4-FFF2-40B4-BE49-F238E27FC236}">
                <a16:creationId xmlns:a16="http://schemas.microsoft.com/office/drawing/2014/main" id="{E7AD8E7B-C9ED-4D99-4652-D68245A377B4}"/>
              </a:ext>
            </a:extLst>
          </p:cNvPr>
          <p:cNvSpPr txBox="1"/>
          <p:nvPr/>
        </p:nvSpPr>
        <p:spPr>
          <a:xfrm>
            <a:off x="5830768" y="2700820"/>
            <a:ext cx="776972" cy="234038"/>
          </a:xfrm>
          <a:prstGeom prst="rect">
            <a:avLst/>
          </a:prstGeom>
          <a:solidFill>
            <a:schemeClr val="tx1"/>
          </a:solidFill>
        </p:spPr>
        <p:txBody>
          <a:bodyPr vert="horz" wrap="square" lIns="0" tIns="0" rIns="0" bIns="0" rtlCol="0">
            <a:spAutoFit/>
          </a:bodyPr>
          <a:lstStyle/>
          <a:p>
            <a:pPr>
              <a:lnSpc>
                <a:spcPts val="1812"/>
              </a:lnSpc>
            </a:pPr>
            <a:r>
              <a:rPr lang="vi-VN" i="1" spc="-140" dirty="0">
                <a:solidFill>
                  <a:srgbClr val="CCCCCC"/>
                </a:solidFill>
                <a:latin typeface="Calibri"/>
                <a:cs typeface="Calibri"/>
              </a:rPr>
              <a:t>MÃ HÓA</a:t>
            </a:r>
            <a:endParaRPr spc="-140" dirty="0">
              <a:latin typeface="Calibri"/>
              <a:cs typeface="Calibri"/>
            </a:endParaRPr>
          </a:p>
        </p:txBody>
      </p:sp>
      <p:sp>
        <p:nvSpPr>
          <p:cNvPr id="10" name="object 15">
            <a:extLst>
              <a:ext uri="{FF2B5EF4-FFF2-40B4-BE49-F238E27FC236}">
                <a16:creationId xmlns:a16="http://schemas.microsoft.com/office/drawing/2014/main" id="{7F97D1A5-6368-6CC6-FC35-5A73FB019163}"/>
              </a:ext>
            </a:extLst>
          </p:cNvPr>
          <p:cNvSpPr txBox="1"/>
          <p:nvPr/>
        </p:nvSpPr>
        <p:spPr>
          <a:xfrm>
            <a:off x="4418092" y="2672675"/>
            <a:ext cx="776972" cy="234038"/>
          </a:xfrm>
          <a:prstGeom prst="rect">
            <a:avLst/>
          </a:prstGeom>
          <a:solidFill>
            <a:schemeClr val="tx1"/>
          </a:solidFill>
        </p:spPr>
        <p:txBody>
          <a:bodyPr vert="horz" wrap="square" lIns="0" tIns="0" rIns="0" bIns="0" rtlCol="0">
            <a:spAutoFit/>
          </a:bodyPr>
          <a:lstStyle/>
          <a:p>
            <a:pPr>
              <a:lnSpc>
                <a:spcPts val="1812"/>
              </a:lnSpc>
            </a:pPr>
            <a:r>
              <a:rPr lang="vi-VN" i="1" spc="-140" dirty="0">
                <a:solidFill>
                  <a:srgbClr val="CCCCCC"/>
                </a:solidFill>
                <a:latin typeface="Calibri"/>
                <a:cs typeface="Calibri"/>
              </a:rPr>
              <a:t>MÃ HÓA</a:t>
            </a:r>
            <a:endParaRPr spc="-140" dirty="0">
              <a:latin typeface="Calibri"/>
              <a:cs typeface="Calibri"/>
            </a:endParaRPr>
          </a:p>
        </p:txBody>
      </p:sp>
      <p:sp>
        <p:nvSpPr>
          <p:cNvPr id="11" name="object 15">
            <a:extLst>
              <a:ext uri="{FF2B5EF4-FFF2-40B4-BE49-F238E27FC236}">
                <a16:creationId xmlns:a16="http://schemas.microsoft.com/office/drawing/2014/main" id="{BF461EF3-567A-6349-6AEC-0D0FE4B2CA14}"/>
              </a:ext>
            </a:extLst>
          </p:cNvPr>
          <p:cNvSpPr txBox="1"/>
          <p:nvPr/>
        </p:nvSpPr>
        <p:spPr>
          <a:xfrm>
            <a:off x="3310247" y="2789675"/>
            <a:ext cx="776972" cy="234038"/>
          </a:xfrm>
          <a:prstGeom prst="rect">
            <a:avLst/>
          </a:prstGeom>
          <a:solidFill>
            <a:schemeClr val="tx1"/>
          </a:solidFill>
        </p:spPr>
        <p:txBody>
          <a:bodyPr vert="horz" wrap="square" lIns="0" tIns="0" rIns="0" bIns="0" rtlCol="0">
            <a:spAutoFit/>
          </a:bodyPr>
          <a:lstStyle/>
          <a:p>
            <a:pPr>
              <a:lnSpc>
                <a:spcPts val="1812"/>
              </a:lnSpc>
            </a:pPr>
            <a:r>
              <a:rPr lang="vi-VN" i="1" spc="-140" dirty="0">
                <a:solidFill>
                  <a:srgbClr val="CCCCCC"/>
                </a:solidFill>
                <a:latin typeface="Calibri"/>
                <a:cs typeface="Calibri"/>
              </a:rPr>
              <a:t>MÃ HÓA</a:t>
            </a:r>
            <a:endParaRPr spc="-140" dirty="0">
              <a:latin typeface="Calibri"/>
              <a:cs typeface="Calibri"/>
            </a:endParaRPr>
          </a:p>
        </p:txBody>
      </p:sp>
      <p:sp>
        <p:nvSpPr>
          <p:cNvPr id="12" name="object 15">
            <a:extLst>
              <a:ext uri="{FF2B5EF4-FFF2-40B4-BE49-F238E27FC236}">
                <a16:creationId xmlns:a16="http://schemas.microsoft.com/office/drawing/2014/main" id="{7123BB7C-4C96-D384-C07C-18B562BEA891}"/>
              </a:ext>
            </a:extLst>
          </p:cNvPr>
          <p:cNvSpPr txBox="1"/>
          <p:nvPr/>
        </p:nvSpPr>
        <p:spPr>
          <a:xfrm>
            <a:off x="3899398" y="2969265"/>
            <a:ext cx="659966" cy="464871"/>
          </a:xfrm>
          <a:prstGeom prst="rect">
            <a:avLst/>
          </a:prstGeom>
          <a:solidFill>
            <a:schemeClr val="tx1"/>
          </a:solidFill>
        </p:spPr>
        <p:txBody>
          <a:bodyPr vert="horz" wrap="square" lIns="0" tIns="0" rIns="0" bIns="0" rtlCol="0">
            <a:spAutoFit/>
          </a:bodyPr>
          <a:lstStyle/>
          <a:p>
            <a:pPr>
              <a:lnSpc>
                <a:spcPts val="1812"/>
              </a:lnSpc>
            </a:pPr>
            <a:r>
              <a:rPr lang="vi-VN" i="1" spc="-140" dirty="0">
                <a:solidFill>
                  <a:srgbClr val="CCCCCC"/>
                </a:solidFill>
                <a:latin typeface="Calibri"/>
                <a:cs typeface="Calibri"/>
              </a:rPr>
              <a:t>MÃ HÓA</a:t>
            </a:r>
            <a:endParaRPr spc="-140" dirty="0">
              <a:latin typeface="Calibri"/>
              <a:cs typeface="Calibri"/>
            </a:endParaRPr>
          </a:p>
        </p:txBody>
      </p:sp>
      <p:sp>
        <p:nvSpPr>
          <p:cNvPr id="13" name="object 15">
            <a:extLst>
              <a:ext uri="{FF2B5EF4-FFF2-40B4-BE49-F238E27FC236}">
                <a16:creationId xmlns:a16="http://schemas.microsoft.com/office/drawing/2014/main" id="{97C6A297-B76D-CB21-572C-910512896BB1}"/>
              </a:ext>
            </a:extLst>
          </p:cNvPr>
          <p:cNvSpPr txBox="1"/>
          <p:nvPr/>
        </p:nvSpPr>
        <p:spPr>
          <a:xfrm>
            <a:off x="4730036" y="2893978"/>
            <a:ext cx="659966" cy="464871"/>
          </a:xfrm>
          <a:prstGeom prst="rect">
            <a:avLst/>
          </a:prstGeom>
          <a:solidFill>
            <a:schemeClr val="tx1"/>
          </a:solidFill>
        </p:spPr>
        <p:txBody>
          <a:bodyPr vert="horz" wrap="square" lIns="0" tIns="0" rIns="0" bIns="0" rtlCol="0">
            <a:spAutoFit/>
          </a:bodyPr>
          <a:lstStyle/>
          <a:p>
            <a:pPr>
              <a:lnSpc>
                <a:spcPts val="1812"/>
              </a:lnSpc>
            </a:pPr>
            <a:r>
              <a:rPr lang="vi-VN" i="1" spc="-140" dirty="0">
                <a:solidFill>
                  <a:srgbClr val="CCCCCC"/>
                </a:solidFill>
                <a:latin typeface="Calibri"/>
                <a:cs typeface="Calibri"/>
              </a:rPr>
              <a:t>MÃ HÓA</a:t>
            </a:r>
            <a:endParaRPr spc="-140" dirty="0">
              <a:latin typeface="Calibri"/>
              <a:cs typeface="Calibri"/>
            </a:endParaRPr>
          </a:p>
        </p:txBody>
      </p:sp>
      <p:sp>
        <p:nvSpPr>
          <p:cNvPr id="14" name="object 15">
            <a:extLst>
              <a:ext uri="{FF2B5EF4-FFF2-40B4-BE49-F238E27FC236}">
                <a16:creationId xmlns:a16="http://schemas.microsoft.com/office/drawing/2014/main" id="{D4A070A9-FBDA-2D57-0FE5-EFCAD50F87AE}"/>
              </a:ext>
            </a:extLst>
          </p:cNvPr>
          <p:cNvSpPr txBox="1"/>
          <p:nvPr/>
        </p:nvSpPr>
        <p:spPr>
          <a:xfrm>
            <a:off x="5371959" y="2969265"/>
            <a:ext cx="659966" cy="464871"/>
          </a:xfrm>
          <a:prstGeom prst="rect">
            <a:avLst/>
          </a:prstGeom>
          <a:solidFill>
            <a:schemeClr val="tx1"/>
          </a:solidFill>
        </p:spPr>
        <p:txBody>
          <a:bodyPr vert="horz" wrap="square" lIns="0" tIns="0" rIns="0" bIns="0" rtlCol="0">
            <a:spAutoFit/>
          </a:bodyPr>
          <a:lstStyle/>
          <a:p>
            <a:pPr>
              <a:lnSpc>
                <a:spcPts val="1812"/>
              </a:lnSpc>
            </a:pPr>
            <a:r>
              <a:rPr lang="vi-VN" i="1" spc="-140" dirty="0">
                <a:solidFill>
                  <a:srgbClr val="CCCCCC"/>
                </a:solidFill>
                <a:latin typeface="Calibri"/>
                <a:cs typeface="Calibri"/>
              </a:rPr>
              <a:t>MÃ HÓA</a:t>
            </a:r>
            <a:endParaRPr spc="-140" dirty="0">
              <a:latin typeface="Calibri"/>
              <a:cs typeface="Calibri"/>
            </a:endParaRPr>
          </a:p>
        </p:txBody>
      </p:sp>
      <p:sp>
        <p:nvSpPr>
          <p:cNvPr id="15" name="object 15">
            <a:extLst>
              <a:ext uri="{FF2B5EF4-FFF2-40B4-BE49-F238E27FC236}">
                <a16:creationId xmlns:a16="http://schemas.microsoft.com/office/drawing/2014/main" id="{286B7731-4D20-C692-C85A-F7DF7641AB93}"/>
              </a:ext>
            </a:extLst>
          </p:cNvPr>
          <p:cNvSpPr txBox="1"/>
          <p:nvPr/>
        </p:nvSpPr>
        <p:spPr>
          <a:xfrm>
            <a:off x="3782393" y="4467693"/>
            <a:ext cx="507457" cy="234038"/>
          </a:xfrm>
          <a:prstGeom prst="rect">
            <a:avLst/>
          </a:prstGeom>
          <a:solidFill>
            <a:schemeClr val="tx1"/>
          </a:solidFill>
        </p:spPr>
        <p:txBody>
          <a:bodyPr vert="horz" wrap="square" lIns="0" tIns="0" rIns="0" bIns="0" rtlCol="0">
            <a:spAutoFit/>
          </a:bodyPr>
          <a:lstStyle/>
          <a:p>
            <a:pPr>
              <a:lnSpc>
                <a:spcPts val="1812"/>
              </a:lnSpc>
            </a:pPr>
            <a:r>
              <a:rPr lang="vi-VN" b="1" spc="-140" dirty="0">
                <a:solidFill>
                  <a:srgbClr val="FE4E51"/>
                </a:solidFill>
                <a:latin typeface="Calibri"/>
                <a:cs typeface="Calibri"/>
              </a:rPr>
              <a:t>NHIỆT</a:t>
            </a:r>
            <a:endParaRPr b="1" spc="-140" dirty="0">
              <a:solidFill>
                <a:srgbClr val="FE4E51"/>
              </a:solidFill>
              <a:latin typeface="Calibri"/>
              <a:cs typeface="Calibri"/>
            </a:endParaRPr>
          </a:p>
        </p:txBody>
      </p:sp>
      <p:sp>
        <p:nvSpPr>
          <p:cNvPr id="17" name="object 15">
            <a:extLst>
              <a:ext uri="{FF2B5EF4-FFF2-40B4-BE49-F238E27FC236}">
                <a16:creationId xmlns:a16="http://schemas.microsoft.com/office/drawing/2014/main" id="{94B18EC7-EA70-FFE2-7408-5D9F6B5075F6}"/>
              </a:ext>
            </a:extLst>
          </p:cNvPr>
          <p:cNvSpPr txBox="1"/>
          <p:nvPr/>
        </p:nvSpPr>
        <p:spPr>
          <a:xfrm>
            <a:off x="4335496" y="4347155"/>
            <a:ext cx="507457" cy="234038"/>
          </a:xfrm>
          <a:prstGeom prst="rect">
            <a:avLst/>
          </a:prstGeom>
          <a:solidFill>
            <a:schemeClr val="tx1"/>
          </a:solidFill>
        </p:spPr>
        <p:txBody>
          <a:bodyPr vert="horz" wrap="square" lIns="0" tIns="0" rIns="0" bIns="0" rtlCol="0">
            <a:spAutoFit/>
          </a:bodyPr>
          <a:lstStyle/>
          <a:p>
            <a:pPr>
              <a:lnSpc>
                <a:spcPts val="1812"/>
              </a:lnSpc>
            </a:pPr>
            <a:r>
              <a:rPr lang="vi-VN" b="1" spc="-140" dirty="0">
                <a:solidFill>
                  <a:srgbClr val="FE4E51"/>
                </a:solidFill>
                <a:latin typeface="Calibri"/>
                <a:cs typeface="Calibri"/>
              </a:rPr>
              <a:t>NHIỆT</a:t>
            </a:r>
            <a:endParaRPr b="1" spc="-140" dirty="0">
              <a:solidFill>
                <a:srgbClr val="FE4E51"/>
              </a:solidFill>
              <a:latin typeface="Calibri"/>
              <a:cs typeface="Calibri"/>
            </a:endParaRPr>
          </a:p>
        </p:txBody>
      </p:sp>
      <p:sp>
        <p:nvSpPr>
          <p:cNvPr id="18" name="object 15">
            <a:extLst>
              <a:ext uri="{FF2B5EF4-FFF2-40B4-BE49-F238E27FC236}">
                <a16:creationId xmlns:a16="http://schemas.microsoft.com/office/drawing/2014/main" id="{6FA8E457-EE9E-FCA0-2EB9-C067E894E1F4}"/>
              </a:ext>
            </a:extLst>
          </p:cNvPr>
          <p:cNvSpPr txBox="1"/>
          <p:nvPr/>
        </p:nvSpPr>
        <p:spPr>
          <a:xfrm>
            <a:off x="4907073" y="4347155"/>
            <a:ext cx="507457" cy="234038"/>
          </a:xfrm>
          <a:prstGeom prst="rect">
            <a:avLst/>
          </a:prstGeom>
          <a:solidFill>
            <a:schemeClr val="tx1"/>
          </a:solidFill>
        </p:spPr>
        <p:txBody>
          <a:bodyPr vert="horz" wrap="square" lIns="0" tIns="0" rIns="0" bIns="0" rtlCol="0">
            <a:spAutoFit/>
          </a:bodyPr>
          <a:lstStyle/>
          <a:p>
            <a:pPr>
              <a:lnSpc>
                <a:spcPts val="1812"/>
              </a:lnSpc>
            </a:pPr>
            <a:r>
              <a:rPr lang="vi-VN" b="1" spc="-140" dirty="0">
                <a:solidFill>
                  <a:srgbClr val="FE4E51"/>
                </a:solidFill>
                <a:latin typeface="Calibri"/>
                <a:cs typeface="Calibri"/>
              </a:rPr>
              <a:t>NHIỆT</a:t>
            </a:r>
            <a:endParaRPr b="1" spc="-140" dirty="0">
              <a:solidFill>
                <a:srgbClr val="FE4E51"/>
              </a:solidFill>
              <a:latin typeface="Calibri"/>
              <a:cs typeface="Calibri"/>
            </a:endParaRPr>
          </a:p>
        </p:txBody>
      </p:sp>
      <p:sp>
        <p:nvSpPr>
          <p:cNvPr id="19" name="object 15">
            <a:extLst>
              <a:ext uri="{FF2B5EF4-FFF2-40B4-BE49-F238E27FC236}">
                <a16:creationId xmlns:a16="http://schemas.microsoft.com/office/drawing/2014/main" id="{EAFC5486-8C60-1C07-9C43-D2C6B1BF05C7}"/>
              </a:ext>
            </a:extLst>
          </p:cNvPr>
          <p:cNvSpPr txBox="1"/>
          <p:nvPr/>
        </p:nvSpPr>
        <p:spPr>
          <a:xfrm>
            <a:off x="5524469" y="4429817"/>
            <a:ext cx="507457" cy="234038"/>
          </a:xfrm>
          <a:prstGeom prst="rect">
            <a:avLst/>
          </a:prstGeom>
          <a:solidFill>
            <a:schemeClr val="tx1"/>
          </a:solidFill>
        </p:spPr>
        <p:txBody>
          <a:bodyPr vert="horz" wrap="square" lIns="0" tIns="0" rIns="0" bIns="0" rtlCol="0">
            <a:spAutoFit/>
          </a:bodyPr>
          <a:lstStyle/>
          <a:p>
            <a:pPr>
              <a:lnSpc>
                <a:spcPts val="1812"/>
              </a:lnSpc>
            </a:pPr>
            <a:r>
              <a:rPr lang="vi-VN" b="1" spc="-140" dirty="0">
                <a:solidFill>
                  <a:srgbClr val="FE4E51"/>
                </a:solidFill>
                <a:latin typeface="Calibri"/>
                <a:cs typeface="Calibri"/>
              </a:rPr>
              <a:t>NHIỆT</a:t>
            </a:r>
            <a:endParaRPr b="1" spc="-140" dirty="0">
              <a:solidFill>
                <a:srgbClr val="FE4E51"/>
              </a:solidFill>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3" name="object 3"/>
          <p:cNvSpPr txBox="1"/>
          <p:nvPr/>
        </p:nvSpPr>
        <p:spPr>
          <a:xfrm>
            <a:off x="4363938" y="3584030"/>
            <a:ext cx="4363936" cy="776180"/>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Sự hỗn loạn của vũ trụ sẽ luôn tăng theo thời gian.</a:t>
            </a:r>
            <a:endParaRPr sz="2225" dirty="0">
              <a:latin typeface="Calibri"/>
              <a:cs typeface="Calibri"/>
            </a:endParaRPr>
          </a:p>
        </p:txBody>
      </p:sp>
      <p:sp>
        <p:nvSpPr>
          <p:cNvPr id="4" name="object 4"/>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5" name="object 5"/>
          <p:cNvGrpSpPr/>
          <p:nvPr/>
        </p:nvGrpSpPr>
        <p:grpSpPr>
          <a:xfrm>
            <a:off x="1234047" y="2952095"/>
            <a:ext cx="2512799" cy="2491019"/>
            <a:chOff x="527437" y="1958787"/>
            <a:chExt cx="2710815" cy="2687320"/>
          </a:xfrm>
        </p:grpSpPr>
        <p:sp>
          <p:nvSpPr>
            <p:cNvPr id="6" name="object 6"/>
            <p:cNvSpPr/>
            <p:nvPr/>
          </p:nvSpPr>
          <p:spPr>
            <a:xfrm>
              <a:off x="532199" y="1963549"/>
              <a:ext cx="2701290" cy="2677795"/>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7" name="object 7"/>
            <p:cNvSpPr/>
            <p:nvPr/>
          </p:nvSpPr>
          <p:spPr>
            <a:xfrm>
              <a:off x="967949" y="2424649"/>
              <a:ext cx="1830070" cy="1755775"/>
            </a:xfrm>
            <a:custGeom>
              <a:avLst/>
              <a:gdLst/>
              <a:ahLst/>
              <a:cxnLst/>
              <a:rect l="l" t="t" r="r" b="b"/>
              <a:pathLst>
                <a:path w="1830070" h="1755775">
                  <a:moveTo>
                    <a:pt x="1537144" y="1755299"/>
                  </a:moveTo>
                  <a:lnTo>
                    <a:pt x="292555" y="1755299"/>
                  </a:lnTo>
                  <a:lnTo>
                    <a:pt x="245101" y="1751470"/>
                  </a:lnTo>
                  <a:lnTo>
                    <a:pt x="200085" y="1740385"/>
                  </a:lnTo>
                  <a:lnTo>
                    <a:pt x="158109" y="1722645"/>
                  </a:lnTo>
                  <a:lnTo>
                    <a:pt x="119776" y="1698853"/>
                  </a:lnTo>
                  <a:lnTo>
                    <a:pt x="85687" y="1669612"/>
                  </a:lnTo>
                  <a:lnTo>
                    <a:pt x="56446" y="1635523"/>
                  </a:lnTo>
                  <a:lnTo>
                    <a:pt x="32654" y="1597190"/>
                  </a:lnTo>
                  <a:lnTo>
                    <a:pt x="14914" y="1555214"/>
                  </a:lnTo>
                  <a:lnTo>
                    <a:pt x="3829" y="1510198"/>
                  </a:lnTo>
                  <a:lnTo>
                    <a:pt x="0" y="1462744"/>
                  </a:lnTo>
                  <a:lnTo>
                    <a:pt x="0" y="292555"/>
                  </a:lnTo>
                  <a:lnTo>
                    <a:pt x="3829" y="245101"/>
                  </a:lnTo>
                  <a:lnTo>
                    <a:pt x="14914" y="200085"/>
                  </a:lnTo>
                  <a:lnTo>
                    <a:pt x="32654" y="158109"/>
                  </a:lnTo>
                  <a:lnTo>
                    <a:pt x="56446" y="119776"/>
                  </a:lnTo>
                  <a:lnTo>
                    <a:pt x="85687" y="85687"/>
                  </a:lnTo>
                  <a:lnTo>
                    <a:pt x="119776" y="56446"/>
                  </a:lnTo>
                  <a:lnTo>
                    <a:pt x="158109" y="32654"/>
                  </a:lnTo>
                  <a:lnTo>
                    <a:pt x="200085" y="14914"/>
                  </a:lnTo>
                  <a:lnTo>
                    <a:pt x="245101" y="3829"/>
                  </a:lnTo>
                  <a:lnTo>
                    <a:pt x="292555" y="0"/>
                  </a:lnTo>
                  <a:lnTo>
                    <a:pt x="1537144" y="0"/>
                  </a:lnTo>
                  <a:lnTo>
                    <a:pt x="1583186" y="3644"/>
                  </a:lnTo>
                  <a:lnTo>
                    <a:pt x="1627679" y="14360"/>
                  </a:lnTo>
                  <a:lnTo>
                    <a:pt x="1669839" y="31824"/>
                  </a:lnTo>
                  <a:lnTo>
                    <a:pt x="1708878" y="55708"/>
                  </a:lnTo>
                  <a:lnTo>
                    <a:pt x="1744012" y="85687"/>
                  </a:lnTo>
                  <a:lnTo>
                    <a:pt x="1773991" y="120821"/>
                  </a:lnTo>
                  <a:lnTo>
                    <a:pt x="1797875" y="159860"/>
                  </a:lnTo>
                  <a:lnTo>
                    <a:pt x="1815338" y="202020"/>
                  </a:lnTo>
                  <a:lnTo>
                    <a:pt x="1826055" y="246513"/>
                  </a:lnTo>
                  <a:lnTo>
                    <a:pt x="1829699" y="292555"/>
                  </a:lnTo>
                  <a:lnTo>
                    <a:pt x="1829699" y="1462744"/>
                  </a:lnTo>
                  <a:lnTo>
                    <a:pt x="1825870" y="1510198"/>
                  </a:lnTo>
                  <a:lnTo>
                    <a:pt x="1814785" y="1555214"/>
                  </a:lnTo>
                  <a:lnTo>
                    <a:pt x="1797045" y="1597190"/>
                  </a:lnTo>
                  <a:lnTo>
                    <a:pt x="1773253" y="1635523"/>
                  </a:lnTo>
                  <a:lnTo>
                    <a:pt x="1744012" y="1669612"/>
                  </a:lnTo>
                  <a:lnTo>
                    <a:pt x="1709923" y="1698853"/>
                  </a:lnTo>
                  <a:lnTo>
                    <a:pt x="1671590" y="1722645"/>
                  </a:lnTo>
                  <a:lnTo>
                    <a:pt x="1629614" y="1740385"/>
                  </a:lnTo>
                  <a:lnTo>
                    <a:pt x="1584598" y="1751470"/>
                  </a:lnTo>
                  <a:lnTo>
                    <a:pt x="1537144" y="1755299"/>
                  </a:lnTo>
                  <a:close/>
                </a:path>
              </a:pathLst>
            </a:custGeom>
            <a:solidFill>
              <a:srgbClr val="FF595E"/>
            </a:solidFill>
          </p:spPr>
          <p:txBody>
            <a:bodyPr wrap="square" lIns="0" tIns="0" rIns="0" bIns="0" rtlCol="0"/>
            <a:lstStyle/>
            <a:p>
              <a:endParaRPr/>
            </a:p>
          </p:txBody>
        </p:sp>
        <p:sp>
          <p:nvSpPr>
            <p:cNvPr id="8" name="object 8"/>
            <p:cNvSpPr/>
            <p:nvPr/>
          </p:nvSpPr>
          <p:spPr>
            <a:xfrm>
              <a:off x="1336243" y="2711005"/>
              <a:ext cx="1092200" cy="1183005"/>
            </a:xfrm>
            <a:custGeom>
              <a:avLst/>
              <a:gdLst/>
              <a:ahLst/>
              <a:cxnLst/>
              <a:rect l="l" t="t" r="r" b="b"/>
              <a:pathLst>
                <a:path w="1092200" h="1183004">
                  <a:moveTo>
                    <a:pt x="336600" y="1018806"/>
                  </a:moveTo>
                  <a:lnTo>
                    <a:pt x="323786" y="956119"/>
                  </a:lnTo>
                  <a:lnTo>
                    <a:pt x="287312" y="902982"/>
                  </a:lnTo>
                  <a:lnTo>
                    <a:pt x="232702" y="867473"/>
                  </a:lnTo>
                  <a:lnTo>
                    <a:pt x="168300" y="855002"/>
                  </a:lnTo>
                  <a:lnTo>
                    <a:pt x="123558" y="860856"/>
                  </a:lnTo>
                  <a:lnTo>
                    <a:pt x="83350" y="877366"/>
                  </a:lnTo>
                  <a:lnTo>
                    <a:pt x="49288" y="902982"/>
                  </a:lnTo>
                  <a:lnTo>
                    <a:pt x="22974" y="936129"/>
                  </a:lnTo>
                  <a:lnTo>
                    <a:pt x="6007" y="975258"/>
                  </a:lnTo>
                  <a:lnTo>
                    <a:pt x="0" y="1018806"/>
                  </a:lnTo>
                  <a:lnTo>
                    <a:pt x="6007" y="1062342"/>
                  </a:lnTo>
                  <a:lnTo>
                    <a:pt x="22974" y="1101471"/>
                  </a:lnTo>
                  <a:lnTo>
                    <a:pt x="49288" y="1134630"/>
                  </a:lnTo>
                  <a:lnTo>
                    <a:pt x="83350" y="1160233"/>
                  </a:lnTo>
                  <a:lnTo>
                    <a:pt x="123558" y="1176743"/>
                  </a:lnTo>
                  <a:lnTo>
                    <a:pt x="168300" y="1182598"/>
                  </a:lnTo>
                  <a:lnTo>
                    <a:pt x="213042" y="1176743"/>
                  </a:lnTo>
                  <a:lnTo>
                    <a:pt x="253250" y="1160233"/>
                  </a:lnTo>
                  <a:lnTo>
                    <a:pt x="287312" y="1134630"/>
                  </a:lnTo>
                  <a:lnTo>
                    <a:pt x="313626" y="1101471"/>
                  </a:lnTo>
                  <a:lnTo>
                    <a:pt x="330593" y="1062342"/>
                  </a:lnTo>
                  <a:lnTo>
                    <a:pt x="336600" y="1018806"/>
                  </a:lnTo>
                  <a:close/>
                </a:path>
                <a:path w="1092200" h="1183004">
                  <a:moveTo>
                    <a:pt x="336600" y="591299"/>
                  </a:moveTo>
                  <a:lnTo>
                    <a:pt x="323786" y="528612"/>
                  </a:lnTo>
                  <a:lnTo>
                    <a:pt x="287312" y="475475"/>
                  </a:lnTo>
                  <a:lnTo>
                    <a:pt x="232702" y="439966"/>
                  </a:lnTo>
                  <a:lnTo>
                    <a:pt x="168300" y="427494"/>
                  </a:lnTo>
                  <a:lnTo>
                    <a:pt x="123558" y="433349"/>
                  </a:lnTo>
                  <a:lnTo>
                    <a:pt x="83350" y="449859"/>
                  </a:lnTo>
                  <a:lnTo>
                    <a:pt x="49288" y="475475"/>
                  </a:lnTo>
                  <a:lnTo>
                    <a:pt x="22974" y="508622"/>
                  </a:lnTo>
                  <a:lnTo>
                    <a:pt x="6007" y="547751"/>
                  </a:lnTo>
                  <a:lnTo>
                    <a:pt x="0" y="591299"/>
                  </a:lnTo>
                  <a:lnTo>
                    <a:pt x="6007" y="634847"/>
                  </a:lnTo>
                  <a:lnTo>
                    <a:pt x="22974" y="673976"/>
                  </a:lnTo>
                  <a:lnTo>
                    <a:pt x="49288" y="707123"/>
                  </a:lnTo>
                  <a:lnTo>
                    <a:pt x="83350" y="732739"/>
                  </a:lnTo>
                  <a:lnTo>
                    <a:pt x="123558" y="749249"/>
                  </a:lnTo>
                  <a:lnTo>
                    <a:pt x="168300" y="755103"/>
                  </a:lnTo>
                  <a:lnTo>
                    <a:pt x="213042" y="749249"/>
                  </a:lnTo>
                  <a:lnTo>
                    <a:pt x="253250" y="732739"/>
                  </a:lnTo>
                  <a:lnTo>
                    <a:pt x="287312" y="707123"/>
                  </a:lnTo>
                  <a:lnTo>
                    <a:pt x="313626" y="673976"/>
                  </a:lnTo>
                  <a:lnTo>
                    <a:pt x="330593" y="634847"/>
                  </a:lnTo>
                  <a:lnTo>
                    <a:pt x="336600" y="591299"/>
                  </a:lnTo>
                  <a:close/>
                </a:path>
                <a:path w="1092200" h="1183004">
                  <a:moveTo>
                    <a:pt x="336600" y="163804"/>
                  </a:moveTo>
                  <a:lnTo>
                    <a:pt x="323786" y="101117"/>
                  </a:lnTo>
                  <a:lnTo>
                    <a:pt x="287312" y="47980"/>
                  </a:lnTo>
                  <a:lnTo>
                    <a:pt x="232702" y="12471"/>
                  </a:lnTo>
                  <a:lnTo>
                    <a:pt x="168300" y="0"/>
                  </a:lnTo>
                  <a:lnTo>
                    <a:pt x="123558" y="5854"/>
                  </a:lnTo>
                  <a:lnTo>
                    <a:pt x="83350" y="22364"/>
                  </a:lnTo>
                  <a:lnTo>
                    <a:pt x="49288" y="47980"/>
                  </a:lnTo>
                  <a:lnTo>
                    <a:pt x="22974" y="81127"/>
                  </a:lnTo>
                  <a:lnTo>
                    <a:pt x="6007" y="120256"/>
                  </a:lnTo>
                  <a:lnTo>
                    <a:pt x="0" y="163804"/>
                  </a:lnTo>
                  <a:lnTo>
                    <a:pt x="6007" y="207340"/>
                  </a:lnTo>
                  <a:lnTo>
                    <a:pt x="22974" y="246468"/>
                  </a:lnTo>
                  <a:lnTo>
                    <a:pt x="49288" y="279628"/>
                  </a:lnTo>
                  <a:lnTo>
                    <a:pt x="83350" y="305231"/>
                  </a:lnTo>
                  <a:lnTo>
                    <a:pt x="123558" y="321754"/>
                  </a:lnTo>
                  <a:lnTo>
                    <a:pt x="168300" y="327596"/>
                  </a:lnTo>
                  <a:lnTo>
                    <a:pt x="213042" y="321754"/>
                  </a:lnTo>
                  <a:lnTo>
                    <a:pt x="253250" y="305231"/>
                  </a:lnTo>
                  <a:lnTo>
                    <a:pt x="287312" y="279628"/>
                  </a:lnTo>
                  <a:lnTo>
                    <a:pt x="313626" y="246468"/>
                  </a:lnTo>
                  <a:lnTo>
                    <a:pt x="330593" y="207340"/>
                  </a:lnTo>
                  <a:lnTo>
                    <a:pt x="336600" y="163804"/>
                  </a:lnTo>
                  <a:close/>
                </a:path>
                <a:path w="1092200" h="1183004">
                  <a:moveTo>
                    <a:pt x="1091628" y="1018806"/>
                  </a:moveTo>
                  <a:lnTo>
                    <a:pt x="1078814" y="956119"/>
                  </a:lnTo>
                  <a:lnTo>
                    <a:pt x="1042327" y="902982"/>
                  </a:lnTo>
                  <a:lnTo>
                    <a:pt x="987729" y="867473"/>
                  </a:lnTo>
                  <a:lnTo>
                    <a:pt x="923328" y="855002"/>
                  </a:lnTo>
                  <a:lnTo>
                    <a:pt x="878586" y="860856"/>
                  </a:lnTo>
                  <a:lnTo>
                    <a:pt x="838377" y="877366"/>
                  </a:lnTo>
                  <a:lnTo>
                    <a:pt x="804316" y="902982"/>
                  </a:lnTo>
                  <a:lnTo>
                    <a:pt x="778002" y="936129"/>
                  </a:lnTo>
                  <a:lnTo>
                    <a:pt x="761034" y="975258"/>
                  </a:lnTo>
                  <a:lnTo>
                    <a:pt x="755027" y="1018806"/>
                  </a:lnTo>
                  <a:lnTo>
                    <a:pt x="761034" y="1062342"/>
                  </a:lnTo>
                  <a:lnTo>
                    <a:pt x="778002" y="1101471"/>
                  </a:lnTo>
                  <a:lnTo>
                    <a:pt x="804316" y="1134630"/>
                  </a:lnTo>
                  <a:lnTo>
                    <a:pt x="838377" y="1160233"/>
                  </a:lnTo>
                  <a:lnTo>
                    <a:pt x="878586" y="1176743"/>
                  </a:lnTo>
                  <a:lnTo>
                    <a:pt x="923328" y="1182598"/>
                  </a:lnTo>
                  <a:lnTo>
                    <a:pt x="968070" y="1176743"/>
                  </a:lnTo>
                  <a:lnTo>
                    <a:pt x="1008265" y="1160233"/>
                  </a:lnTo>
                  <a:lnTo>
                    <a:pt x="1042327" y="1134630"/>
                  </a:lnTo>
                  <a:lnTo>
                    <a:pt x="1068641" y="1101471"/>
                  </a:lnTo>
                  <a:lnTo>
                    <a:pt x="1085608" y="1062342"/>
                  </a:lnTo>
                  <a:lnTo>
                    <a:pt x="1091628" y="1018806"/>
                  </a:lnTo>
                  <a:close/>
                </a:path>
                <a:path w="1092200" h="1183004">
                  <a:moveTo>
                    <a:pt x="1091628" y="591299"/>
                  </a:moveTo>
                  <a:lnTo>
                    <a:pt x="1078814" y="528612"/>
                  </a:lnTo>
                  <a:lnTo>
                    <a:pt x="1042327" y="475475"/>
                  </a:lnTo>
                  <a:lnTo>
                    <a:pt x="987729" y="439966"/>
                  </a:lnTo>
                  <a:lnTo>
                    <a:pt x="923328" y="427494"/>
                  </a:lnTo>
                  <a:lnTo>
                    <a:pt x="878586" y="433349"/>
                  </a:lnTo>
                  <a:lnTo>
                    <a:pt x="838377" y="449859"/>
                  </a:lnTo>
                  <a:lnTo>
                    <a:pt x="804316" y="475475"/>
                  </a:lnTo>
                  <a:lnTo>
                    <a:pt x="778002" y="508622"/>
                  </a:lnTo>
                  <a:lnTo>
                    <a:pt x="761034" y="547751"/>
                  </a:lnTo>
                  <a:lnTo>
                    <a:pt x="755027" y="591299"/>
                  </a:lnTo>
                  <a:lnTo>
                    <a:pt x="761034" y="634847"/>
                  </a:lnTo>
                  <a:lnTo>
                    <a:pt x="778002" y="673976"/>
                  </a:lnTo>
                  <a:lnTo>
                    <a:pt x="804316" y="707123"/>
                  </a:lnTo>
                  <a:lnTo>
                    <a:pt x="838377" y="732739"/>
                  </a:lnTo>
                  <a:lnTo>
                    <a:pt x="878586" y="749249"/>
                  </a:lnTo>
                  <a:lnTo>
                    <a:pt x="923328" y="755103"/>
                  </a:lnTo>
                  <a:lnTo>
                    <a:pt x="968070" y="749249"/>
                  </a:lnTo>
                  <a:lnTo>
                    <a:pt x="1008265" y="732739"/>
                  </a:lnTo>
                  <a:lnTo>
                    <a:pt x="1042327" y="707123"/>
                  </a:lnTo>
                  <a:lnTo>
                    <a:pt x="1068641" y="673976"/>
                  </a:lnTo>
                  <a:lnTo>
                    <a:pt x="1085608" y="634847"/>
                  </a:lnTo>
                  <a:lnTo>
                    <a:pt x="1091628" y="591299"/>
                  </a:lnTo>
                  <a:close/>
                </a:path>
                <a:path w="1092200" h="1183004">
                  <a:moveTo>
                    <a:pt x="1091628" y="163804"/>
                  </a:moveTo>
                  <a:lnTo>
                    <a:pt x="1078814" y="101117"/>
                  </a:lnTo>
                  <a:lnTo>
                    <a:pt x="1042327" y="47980"/>
                  </a:lnTo>
                  <a:lnTo>
                    <a:pt x="987729" y="12471"/>
                  </a:lnTo>
                  <a:lnTo>
                    <a:pt x="923328" y="0"/>
                  </a:lnTo>
                  <a:lnTo>
                    <a:pt x="878586" y="5854"/>
                  </a:lnTo>
                  <a:lnTo>
                    <a:pt x="838377" y="22364"/>
                  </a:lnTo>
                  <a:lnTo>
                    <a:pt x="804316" y="47980"/>
                  </a:lnTo>
                  <a:lnTo>
                    <a:pt x="778002" y="81127"/>
                  </a:lnTo>
                  <a:lnTo>
                    <a:pt x="761034" y="120256"/>
                  </a:lnTo>
                  <a:lnTo>
                    <a:pt x="755027" y="163804"/>
                  </a:lnTo>
                  <a:lnTo>
                    <a:pt x="761034" y="207340"/>
                  </a:lnTo>
                  <a:lnTo>
                    <a:pt x="778002" y="246468"/>
                  </a:lnTo>
                  <a:lnTo>
                    <a:pt x="804316" y="279628"/>
                  </a:lnTo>
                  <a:lnTo>
                    <a:pt x="838377" y="305231"/>
                  </a:lnTo>
                  <a:lnTo>
                    <a:pt x="878586" y="321754"/>
                  </a:lnTo>
                  <a:lnTo>
                    <a:pt x="923328" y="327596"/>
                  </a:lnTo>
                  <a:lnTo>
                    <a:pt x="968070" y="321754"/>
                  </a:lnTo>
                  <a:lnTo>
                    <a:pt x="1008265" y="305231"/>
                  </a:lnTo>
                  <a:lnTo>
                    <a:pt x="1042327" y="279628"/>
                  </a:lnTo>
                  <a:lnTo>
                    <a:pt x="1068641" y="246468"/>
                  </a:lnTo>
                  <a:lnTo>
                    <a:pt x="1085608" y="207340"/>
                  </a:lnTo>
                  <a:lnTo>
                    <a:pt x="1091628" y="163804"/>
                  </a:lnTo>
                  <a:close/>
                </a:path>
              </a:pathLst>
            </a:custGeom>
            <a:solidFill>
              <a:srgbClr val="FFFFFF"/>
            </a:solidFill>
          </p:spPr>
          <p:txBody>
            <a:bodyPr wrap="square" lIns="0" tIns="0" rIns="0" bIns="0" rtlCol="0"/>
            <a:lstStyle/>
            <a:p>
              <a:endParaRPr/>
            </a:p>
          </p:txBody>
        </p:sp>
      </p:grpSp>
      <p:sp>
        <p:nvSpPr>
          <p:cNvPr id="9" name="object 9"/>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HỖN LOẠN</a:t>
            </a:r>
            <a:endParaRPr sz="6118" spc="-140" dirty="0"/>
          </a:p>
        </p:txBody>
      </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9640" y="3069481"/>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pic>
        <p:nvPicPr>
          <p:cNvPr id="3" name="object 3"/>
          <p:cNvPicPr/>
          <p:nvPr/>
        </p:nvPicPr>
        <p:blipFill>
          <a:blip r:embed="rId2" cstate="print"/>
          <a:stretch>
            <a:fillRect/>
          </a:stretch>
        </p:blipFill>
        <p:spPr>
          <a:xfrm>
            <a:off x="1640836" y="1277663"/>
            <a:ext cx="6684655" cy="4485249"/>
          </a:xfrm>
          <a:prstGeom prst="rect">
            <a:avLst/>
          </a:prstGeom>
        </p:spPr>
      </p:pic>
      <p:sp>
        <p:nvSpPr>
          <p:cNvPr id="4" name="object 15">
            <a:extLst>
              <a:ext uri="{FF2B5EF4-FFF2-40B4-BE49-F238E27FC236}">
                <a16:creationId xmlns:a16="http://schemas.microsoft.com/office/drawing/2014/main" id="{6F71097C-850D-5835-64BA-3BBA27850DD8}"/>
              </a:ext>
            </a:extLst>
          </p:cNvPr>
          <p:cNvSpPr txBox="1"/>
          <p:nvPr/>
        </p:nvSpPr>
        <p:spPr>
          <a:xfrm>
            <a:off x="2157810" y="1895709"/>
            <a:ext cx="1200775" cy="251607"/>
          </a:xfrm>
          <a:prstGeom prst="rect">
            <a:avLst/>
          </a:prstGeom>
          <a:solidFill>
            <a:schemeClr val="tx1"/>
          </a:solidFill>
        </p:spPr>
        <p:txBody>
          <a:bodyPr vert="horz" wrap="square" lIns="0" tIns="0" rIns="0" bIns="0" rtlCol="0">
            <a:spAutoFit/>
          </a:bodyPr>
          <a:lstStyle/>
          <a:p>
            <a:pPr>
              <a:lnSpc>
                <a:spcPts val="1812"/>
              </a:lnSpc>
            </a:pPr>
            <a:r>
              <a:rPr lang="vi-VN" sz="2318" i="1" spc="56" dirty="0">
                <a:solidFill>
                  <a:schemeClr val="bg1"/>
                </a:solidFill>
                <a:latin typeface="Calibri"/>
                <a:cs typeface="Calibri"/>
              </a:rPr>
              <a:t>Quá khứ</a:t>
            </a:r>
            <a:endParaRPr sz="2318" dirty="0">
              <a:solidFill>
                <a:schemeClr val="bg1"/>
              </a:solidFill>
              <a:latin typeface="Calibri"/>
              <a:cs typeface="Calibri"/>
            </a:endParaRPr>
          </a:p>
        </p:txBody>
      </p:sp>
      <p:sp>
        <p:nvSpPr>
          <p:cNvPr id="5" name="object 15">
            <a:extLst>
              <a:ext uri="{FF2B5EF4-FFF2-40B4-BE49-F238E27FC236}">
                <a16:creationId xmlns:a16="http://schemas.microsoft.com/office/drawing/2014/main" id="{569CB36B-1580-C16F-49F1-AE359E011FFA}"/>
              </a:ext>
            </a:extLst>
          </p:cNvPr>
          <p:cNvSpPr txBox="1"/>
          <p:nvPr/>
        </p:nvSpPr>
        <p:spPr>
          <a:xfrm>
            <a:off x="4983163" y="1895709"/>
            <a:ext cx="1200775" cy="251607"/>
          </a:xfrm>
          <a:prstGeom prst="rect">
            <a:avLst/>
          </a:prstGeom>
          <a:solidFill>
            <a:schemeClr val="tx1"/>
          </a:solidFill>
        </p:spPr>
        <p:txBody>
          <a:bodyPr vert="horz" wrap="square" lIns="0" tIns="0" rIns="0" bIns="0" rtlCol="0">
            <a:spAutoFit/>
          </a:bodyPr>
          <a:lstStyle/>
          <a:p>
            <a:pPr>
              <a:lnSpc>
                <a:spcPts val="1812"/>
              </a:lnSpc>
            </a:pPr>
            <a:r>
              <a:rPr lang="vi-VN" sz="2318" i="1" spc="56" dirty="0">
                <a:solidFill>
                  <a:schemeClr val="bg1">
                    <a:lumMod val="95000"/>
                  </a:schemeClr>
                </a:solidFill>
                <a:latin typeface="Calibri"/>
                <a:cs typeface="Calibri"/>
              </a:rPr>
              <a:t>Hiện tại</a:t>
            </a:r>
            <a:endParaRPr sz="2318" dirty="0">
              <a:solidFill>
                <a:schemeClr val="bg1">
                  <a:lumMod val="95000"/>
                </a:schemeClr>
              </a:solidFill>
              <a:latin typeface="Calibri"/>
              <a:cs typeface="Calibri"/>
            </a:endParaRPr>
          </a:p>
        </p:txBody>
      </p:sp>
      <p:sp>
        <p:nvSpPr>
          <p:cNvPr id="6" name="object 15">
            <a:extLst>
              <a:ext uri="{FF2B5EF4-FFF2-40B4-BE49-F238E27FC236}">
                <a16:creationId xmlns:a16="http://schemas.microsoft.com/office/drawing/2014/main" id="{4EC83F09-D76D-C08B-987B-E06733A9E3D7}"/>
              </a:ext>
            </a:extLst>
          </p:cNvPr>
          <p:cNvSpPr txBox="1"/>
          <p:nvPr/>
        </p:nvSpPr>
        <p:spPr>
          <a:xfrm>
            <a:off x="6680044" y="1889981"/>
            <a:ext cx="1269745" cy="251607"/>
          </a:xfrm>
          <a:prstGeom prst="rect">
            <a:avLst/>
          </a:prstGeom>
          <a:solidFill>
            <a:schemeClr val="tx1"/>
          </a:solidFill>
        </p:spPr>
        <p:txBody>
          <a:bodyPr vert="horz" wrap="square" lIns="0" tIns="0" rIns="0" bIns="0" rtlCol="0">
            <a:spAutoFit/>
          </a:bodyPr>
          <a:lstStyle/>
          <a:p>
            <a:pPr>
              <a:lnSpc>
                <a:spcPts val="1812"/>
              </a:lnSpc>
            </a:pPr>
            <a:r>
              <a:rPr lang="vi-VN" sz="2318" i="1" spc="56">
                <a:solidFill>
                  <a:srgbClr val="CCCCCC"/>
                </a:solidFill>
                <a:latin typeface="Calibri"/>
                <a:cs typeface="Calibri"/>
              </a:rPr>
              <a:t>Tương lai</a:t>
            </a:r>
            <a:endParaRPr sz="2318" dirty="0">
              <a:latin typeface="Calibri"/>
              <a:cs typeface="Calibri"/>
            </a:endParaRPr>
          </a:p>
        </p:txBody>
      </p:sp>
      <p:sp>
        <p:nvSpPr>
          <p:cNvPr id="7" name="object 15">
            <a:extLst>
              <a:ext uri="{FF2B5EF4-FFF2-40B4-BE49-F238E27FC236}">
                <a16:creationId xmlns:a16="http://schemas.microsoft.com/office/drawing/2014/main" id="{DE5334D7-C3A3-49CC-C8D5-1FB50B17B8F2}"/>
              </a:ext>
            </a:extLst>
          </p:cNvPr>
          <p:cNvSpPr txBox="1"/>
          <p:nvPr/>
        </p:nvSpPr>
        <p:spPr>
          <a:xfrm>
            <a:off x="6680037" y="4509161"/>
            <a:ext cx="1340380" cy="267253"/>
          </a:xfrm>
          <a:prstGeom prst="rect">
            <a:avLst/>
          </a:prstGeom>
          <a:solidFill>
            <a:schemeClr val="tx1"/>
          </a:solidFill>
        </p:spPr>
        <p:txBody>
          <a:bodyPr vert="horz" wrap="square" lIns="0" tIns="0" rIns="0" bIns="0" rtlCol="0">
            <a:spAutoFit/>
          </a:bodyPr>
          <a:lstStyle/>
          <a:p>
            <a:pPr>
              <a:lnSpc>
                <a:spcPts val="1812"/>
              </a:lnSpc>
            </a:pPr>
            <a:r>
              <a:rPr lang="vi-VN" sz="2781" i="1" spc="56" dirty="0">
                <a:solidFill>
                  <a:srgbClr val="CCCCCC"/>
                </a:solidFill>
                <a:latin typeface="Calibri"/>
                <a:cs typeface="Calibri"/>
              </a:rPr>
              <a:t>Vô định</a:t>
            </a:r>
            <a:endParaRPr sz="2781" dirty="0">
              <a:latin typeface="Calibri"/>
              <a:cs typeface="Calibri"/>
            </a:endParaRPr>
          </a:p>
        </p:txBody>
      </p:sp>
      <p:sp>
        <p:nvSpPr>
          <p:cNvPr id="8" name="object 15">
            <a:extLst>
              <a:ext uri="{FF2B5EF4-FFF2-40B4-BE49-F238E27FC236}">
                <a16:creationId xmlns:a16="http://schemas.microsoft.com/office/drawing/2014/main" id="{D84713C8-0F29-ACF7-3F02-25D711C376B0}"/>
              </a:ext>
            </a:extLst>
          </p:cNvPr>
          <p:cNvSpPr txBox="1"/>
          <p:nvPr/>
        </p:nvSpPr>
        <p:spPr>
          <a:xfrm>
            <a:off x="4983162" y="4124606"/>
            <a:ext cx="1509330" cy="855884"/>
          </a:xfrm>
          <a:prstGeom prst="rect">
            <a:avLst/>
          </a:prstGeom>
          <a:solidFill>
            <a:schemeClr val="tx1"/>
          </a:solidFill>
        </p:spPr>
        <p:txBody>
          <a:bodyPr vert="horz" wrap="square" lIns="0" tIns="0" rIns="0" bIns="0" rtlCol="0">
            <a:spAutoFit/>
          </a:bodyPr>
          <a:lstStyle/>
          <a:p>
            <a:r>
              <a:rPr lang="vi-VN" sz="2781" i="1" spc="56" dirty="0">
                <a:solidFill>
                  <a:schemeClr val="bg1">
                    <a:lumMod val="95000"/>
                  </a:schemeClr>
                </a:solidFill>
                <a:latin typeface="Calibri"/>
                <a:cs typeface="Calibri"/>
              </a:rPr>
              <a:t>Không chắc chắn</a:t>
            </a:r>
            <a:endParaRPr sz="2781" dirty="0">
              <a:solidFill>
                <a:schemeClr val="bg1">
                  <a:lumMod val="95000"/>
                </a:schemeClr>
              </a:solidFill>
              <a:latin typeface="Calibri"/>
              <a:cs typeface="Calibri"/>
            </a:endParaRPr>
          </a:p>
        </p:txBody>
      </p:sp>
      <p:sp>
        <p:nvSpPr>
          <p:cNvPr id="9" name="object 15">
            <a:extLst>
              <a:ext uri="{FF2B5EF4-FFF2-40B4-BE49-F238E27FC236}">
                <a16:creationId xmlns:a16="http://schemas.microsoft.com/office/drawing/2014/main" id="{707B83C5-46B7-AC77-CAAC-5A7CA8AB8882}"/>
              </a:ext>
            </a:extLst>
          </p:cNvPr>
          <p:cNvSpPr txBox="1"/>
          <p:nvPr/>
        </p:nvSpPr>
        <p:spPr>
          <a:xfrm>
            <a:off x="1949726" y="4297253"/>
            <a:ext cx="1907114" cy="283026"/>
          </a:xfrm>
          <a:prstGeom prst="rect">
            <a:avLst/>
          </a:prstGeom>
          <a:solidFill>
            <a:schemeClr val="tx1"/>
          </a:solidFill>
        </p:spPr>
        <p:txBody>
          <a:bodyPr vert="horz" wrap="square" lIns="0" tIns="0" rIns="0" bIns="0" rtlCol="0">
            <a:spAutoFit/>
          </a:bodyPr>
          <a:lstStyle/>
          <a:p>
            <a:pPr>
              <a:lnSpc>
                <a:spcPts val="1812"/>
              </a:lnSpc>
            </a:pPr>
            <a:r>
              <a:rPr lang="vi-VN" sz="3245" i="1" spc="56" dirty="0">
                <a:solidFill>
                  <a:schemeClr val="bg1"/>
                </a:solidFill>
                <a:latin typeface="Calibri"/>
                <a:cs typeface="Calibri"/>
              </a:rPr>
              <a:t>Chắc chắn</a:t>
            </a:r>
            <a:endParaRPr sz="3245" dirty="0">
              <a:solidFill>
                <a:schemeClr val="bg1"/>
              </a:solidFill>
              <a:latin typeface="Calibri"/>
              <a:cs typeface="Calibri"/>
            </a:endParaRPr>
          </a:p>
        </p:txBody>
      </p:sp>
      <p:sp>
        <p:nvSpPr>
          <p:cNvPr id="10" name="object 15">
            <a:extLst>
              <a:ext uri="{FF2B5EF4-FFF2-40B4-BE49-F238E27FC236}">
                <a16:creationId xmlns:a16="http://schemas.microsoft.com/office/drawing/2014/main" id="{504D56E7-C8AC-BCAB-456F-BEA1A3BFE971}"/>
              </a:ext>
            </a:extLst>
          </p:cNvPr>
          <p:cNvSpPr txBox="1"/>
          <p:nvPr/>
        </p:nvSpPr>
        <p:spPr>
          <a:xfrm>
            <a:off x="1954252" y="4694008"/>
            <a:ext cx="1907114" cy="560923"/>
          </a:xfrm>
          <a:prstGeom prst="rect">
            <a:avLst/>
          </a:prstGeom>
          <a:solidFill>
            <a:schemeClr val="tx1"/>
          </a:solidFill>
        </p:spPr>
        <p:txBody>
          <a:bodyPr vert="horz" wrap="square" lIns="0" tIns="0" rIns="0" bIns="0" rtlCol="0">
            <a:spAutoFit/>
          </a:bodyPr>
          <a:lstStyle/>
          <a:p>
            <a:pPr>
              <a:lnSpc>
                <a:spcPts val="1812"/>
              </a:lnSpc>
            </a:pPr>
            <a:r>
              <a:rPr lang="vi-VN" sz="4635" i="1" spc="56" dirty="0">
                <a:solidFill>
                  <a:schemeClr val="tx1"/>
                </a:solidFill>
                <a:latin typeface="Calibri"/>
                <a:cs typeface="Calibri"/>
              </a:rPr>
              <a:t>Chắc chắn</a:t>
            </a:r>
            <a:endParaRPr sz="4635" dirty="0">
              <a:solidFill>
                <a:schemeClr val="tx1"/>
              </a:solidFill>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3" name="object 3"/>
          <p:cNvSpPr txBox="1">
            <a:spLocks noGrp="1"/>
          </p:cNvSpPr>
          <p:nvPr>
            <p:ph type="title"/>
          </p:nvPr>
        </p:nvSpPr>
        <p:spPr>
          <a:xfrm>
            <a:off x="1306152" y="1517298"/>
            <a:ext cx="6361100" cy="1081741"/>
          </a:xfrm>
          <a:prstGeom prst="rect">
            <a:avLst/>
          </a:prstGeom>
        </p:spPr>
        <p:txBody>
          <a:bodyPr vert="horz" wrap="square" lIns="0" tIns="11772" rIns="0" bIns="0" rtlCol="0">
            <a:spAutoFit/>
          </a:bodyPr>
          <a:lstStyle/>
          <a:p>
            <a:pPr marL="11773">
              <a:spcBef>
                <a:spcPts val="92"/>
              </a:spcBef>
            </a:pPr>
            <a:r>
              <a:rPr lang="vi-VN" spc="-140" dirty="0"/>
              <a:t>THỜI GIAN</a:t>
            </a:r>
            <a:endParaRPr spc="-140" dirty="0"/>
          </a:p>
        </p:txBody>
      </p:sp>
      <p:sp>
        <p:nvSpPr>
          <p:cNvPr id="4" name="object 4"/>
          <p:cNvSpPr txBox="1"/>
          <p:nvPr/>
        </p:nvSpPr>
        <p:spPr>
          <a:xfrm>
            <a:off x="4281881" y="3477871"/>
            <a:ext cx="4445993"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dirty="0">
                <a:solidFill>
                  <a:srgbClr val="FFFFFF"/>
                </a:solidFill>
                <a:latin typeface="Calibri"/>
                <a:cs typeface="Calibri"/>
              </a:rPr>
              <a:t>Thời gian chỉ có 1 chiều và luôn hướng đến tương lai. Đó là vì sao phân biệt hiện tại và quá khứ.</a:t>
            </a:r>
            <a:endParaRPr sz="2225" dirty="0">
              <a:latin typeface="Calibri"/>
              <a:cs typeface="Calibri"/>
            </a:endParaRPr>
          </a:p>
        </p:txBody>
      </p:sp>
      <p:sp>
        <p:nvSpPr>
          <p:cNvPr id="5" name="object 5"/>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6" name="object 6"/>
          <p:cNvGrpSpPr/>
          <p:nvPr/>
        </p:nvGrpSpPr>
        <p:grpSpPr>
          <a:xfrm>
            <a:off x="1234047" y="2952095"/>
            <a:ext cx="2512799" cy="2491019"/>
            <a:chOff x="527437" y="1958787"/>
            <a:chExt cx="2710815" cy="2687320"/>
          </a:xfrm>
        </p:grpSpPr>
        <p:sp>
          <p:nvSpPr>
            <p:cNvPr id="7" name="object 7"/>
            <p:cNvSpPr/>
            <p:nvPr/>
          </p:nvSpPr>
          <p:spPr>
            <a:xfrm>
              <a:off x="532199" y="1963549"/>
              <a:ext cx="2701290" cy="2677795"/>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763012" y="2182512"/>
              <a:ext cx="2239574" cy="2239574"/>
            </a:xfrm>
            <a:prstGeom prst="rect">
              <a:avLst/>
            </a:prstGeom>
          </p:spPr>
        </p:pic>
      </p:grpSp>
      <p:sp>
        <p:nvSpPr>
          <p:cNvPr id="9" name="object 9"/>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267612" y="1540783"/>
            <a:ext cx="4494519" cy="1010418"/>
          </a:xfrm>
          <a:prstGeom prst="rect">
            <a:avLst/>
          </a:prstGeom>
        </p:spPr>
        <p:txBody>
          <a:bodyPr vert="horz" wrap="square" lIns="0" tIns="11772" rIns="0" bIns="0" rtlCol="0">
            <a:spAutoFit/>
          </a:bodyPr>
          <a:lstStyle/>
          <a:p>
            <a:pPr marL="7652">
              <a:spcBef>
                <a:spcPts val="92"/>
              </a:spcBef>
            </a:pPr>
            <a:r>
              <a:rPr lang="vi-VN" sz="6489" dirty="0"/>
              <a:t>THÔNG TIN</a:t>
            </a:r>
            <a:endParaRPr sz="6489" dirty="0"/>
          </a:p>
        </p:txBody>
      </p:sp>
      <p:sp>
        <p:nvSpPr>
          <p:cNvPr id="5" name="object 5"/>
          <p:cNvSpPr txBox="1"/>
          <p:nvPr/>
        </p:nvSpPr>
        <p:spPr>
          <a:xfrm>
            <a:off x="4359767" y="3553997"/>
            <a:ext cx="4296358" cy="776180"/>
          </a:xfrm>
          <a:prstGeom prst="rect">
            <a:avLst/>
          </a:prstGeom>
        </p:spPr>
        <p:txBody>
          <a:bodyPr vert="horz" wrap="square" lIns="0" tIns="11772" rIns="0" bIns="0" rtlCol="0">
            <a:spAutoFit/>
          </a:bodyPr>
          <a:lstStyle/>
          <a:p>
            <a:pPr marL="11773" marR="4709">
              <a:lnSpc>
                <a:spcPct val="114999"/>
              </a:lnSpc>
              <a:spcBef>
                <a:spcPts val="92"/>
              </a:spcBef>
            </a:pPr>
            <a:r>
              <a:rPr lang="vi-VN" sz="2225" i="1" spc="92" dirty="0">
                <a:solidFill>
                  <a:srgbClr val="FFFFFF"/>
                </a:solidFill>
                <a:latin typeface="Calibri"/>
                <a:cs typeface="Calibri"/>
              </a:rPr>
              <a:t>Cách thông tin kỹ thuật số được lưu trữ, định lượng và truyền tải.</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7" name="object 7"/>
          <p:cNvSpPr txBox="1"/>
          <p:nvPr/>
        </p:nvSpPr>
        <p:spPr>
          <a:xfrm rot="19920000">
            <a:off x="2288906" y="3569572"/>
            <a:ext cx="926520" cy="248658"/>
          </a:xfrm>
          <a:prstGeom prst="rect">
            <a:avLst/>
          </a:prstGeom>
        </p:spPr>
        <p:txBody>
          <a:bodyPr vert="horz" wrap="square" lIns="0" tIns="0" rIns="0" bIns="0" rtlCol="0">
            <a:spAutoFit/>
          </a:bodyPr>
          <a:lstStyle/>
          <a:p>
            <a:pPr>
              <a:lnSpc>
                <a:spcPts val="1867"/>
              </a:lnSpc>
            </a:pPr>
            <a:r>
              <a:rPr sz="1947" spc="-217" dirty="0">
                <a:solidFill>
                  <a:srgbClr val="FFFFFF"/>
                </a:solidFill>
                <a:latin typeface="Calibri"/>
                <a:cs typeface="Calibri"/>
              </a:rPr>
              <a:t>010010110</a:t>
            </a:r>
            <a:endParaRPr sz="1947">
              <a:latin typeface="Calibri"/>
              <a:cs typeface="Calibri"/>
            </a:endParaRPr>
          </a:p>
        </p:txBody>
      </p:sp>
      <p:sp>
        <p:nvSpPr>
          <p:cNvPr id="8" name="object 8"/>
          <p:cNvSpPr txBox="1"/>
          <p:nvPr/>
        </p:nvSpPr>
        <p:spPr>
          <a:xfrm rot="19920000">
            <a:off x="2611652" y="3782482"/>
            <a:ext cx="737805" cy="248658"/>
          </a:xfrm>
          <a:prstGeom prst="rect">
            <a:avLst/>
          </a:prstGeom>
        </p:spPr>
        <p:txBody>
          <a:bodyPr vert="horz" wrap="square" lIns="0" tIns="0" rIns="0" bIns="0" rtlCol="0">
            <a:spAutoFit/>
          </a:bodyPr>
          <a:lstStyle/>
          <a:p>
            <a:pPr>
              <a:lnSpc>
                <a:spcPts val="1863"/>
              </a:lnSpc>
            </a:pPr>
            <a:r>
              <a:rPr sz="1947" spc="-217" dirty="0">
                <a:solidFill>
                  <a:srgbClr val="FFFFFF"/>
                </a:solidFill>
                <a:latin typeface="Calibri"/>
                <a:cs typeface="Calibri"/>
              </a:rPr>
              <a:t>1010111</a:t>
            </a:r>
            <a:endParaRPr sz="1947">
              <a:latin typeface="Calibri"/>
              <a:cs typeface="Calibri"/>
            </a:endParaRPr>
          </a:p>
        </p:txBody>
      </p:sp>
      <p:pic>
        <p:nvPicPr>
          <p:cNvPr id="9" name="object 9"/>
          <p:cNvPicPr/>
          <p:nvPr/>
        </p:nvPicPr>
        <p:blipFill>
          <a:blip r:embed="rId2" cstate="print"/>
          <a:stretch>
            <a:fillRect/>
          </a:stretch>
        </p:blipFill>
        <p:spPr>
          <a:xfrm>
            <a:off x="1728285" y="3619099"/>
            <a:ext cx="1301164" cy="1301164"/>
          </a:xfrm>
          <a:prstGeom prst="rect">
            <a:avLst/>
          </a:prstGeom>
        </p:spPr>
      </p:pic>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F3C72BF-6C83-895D-4387-BFFF79001AA9}"/>
              </a:ext>
            </a:extLst>
          </p:cNvPr>
          <p:cNvGrpSpPr/>
          <p:nvPr/>
        </p:nvGrpSpPr>
        <p:grpSpPr>
          <a:xfrm>
            <a:off x="851086" y="1726139"/>
            <a:ext cx="8264158" cy="3912460"/>
            <a:chOff x="114299" y="636224"/>
            <a:chExt cx="8915399" cy="4220774"/>
          </a:xfrm>
        </p:grpSpPr>
        <p:pic>
          <p:nvPicPr>
            <p:cNvPr id="2" name="object 2"/>
            <p:cNvPicPr/>
            <p:nvPr/>
          </p:nvPicPr>
          <p:blipFill>
            <a:blip r:embed="rId2" cstate="print"/>
            <a:stretch>
              <a:fillRect/>
            </a:stretch>
          </p:blipFill>
          <p:spPr>
            <a:xfrm>
              <a:off x="284300" y="636224"/>
              <a:ext cx="8575399" cy="4220774"/>
            </a:xfrm>
            <a:prstGeom prst="rect">
              <a:avLst/>
            </a:prstGeom>
          </p:spPr>
        </p:pic>
        <p:sp>
          <p:nvSpPr>
            <p:cNvPr id="3" name="object 15">
              <a:extLst>
                <a:ext uri="{FF2B5EF4-FFF2-40B4-BE49-F238E27FC236}">
                  <a16:creationId xmlns:a16="http://schemas.microsoft.com/office/drawing/2014/main" id="{9EE481C5-3556-3175-C4DA-E67862A64944}"/>
                </a:ext>
              </a:extLst>
            </p:cNvPr>
            <p:cNvSpPr txBox="1"/>
            <p:nvPr/>
          </p:nvSpPr>
          <p:spPr>
            <a:xfrm>
              <a:off x="838200" y="895350"/>
              <a:ext cx="2895600" cy="353943"/>
            </a:xfrm>
            <a:prstGeom prst="rect">
              <a:avLst/>
            </a:prstGeom>
            <a:solidFill>
              <a:schemeClr val="tx1"/>
            </a:solidFill>
          </p:spPr>
          <p:txBody>
            <a:bodyPr vert="horz" wrap="square" lIns="0" tIns="0" rIns="0" bIns="0" rtlCol="0">
              <a:spAutoFit/>
            </a:bodyPr>
            <a:lstStyle/>
            <a:p>
              <a:r>
                <a:rPr lang="vi-VN" sz="2132" b="1" spc="56" dirty="0">
                  <a:solidFill>
                    <a:schemeClr val="bg1"/>
                  </a:solidFill>
                  <a:latin typeface="Calibri"/>
                  <a:cs typeface="Calibri"/>
                </a:rPr>
                <a:t>HỆ THỐNG THÔNG TIN</a:t>
              </a:r>
              <a:endParaRPr sz="2132" b="1" dirty="0">
                <a:solidFill>
                  <a:schemeClr val="bg1"/>
                </a:solidFill>
                <a:latin typeface="Calibri"/>
                <a:cs typeface="Calibri"/>
              </a:endParaRPr>
            </a:p>
          </p:txBody>
        </p:sp>
        <p:sp>
          <p:nvSpPr>
            <p:cNvPr id="4" name="object 15">
              <a:extLst>
                <a:ext uri="{FF2B5EF4-FFF2-40B4-BE49-F238E27FC236}">
                  <a16:creationId xmlns:a16="http://schemas.microsoft.com/office/drawing/2014/main" id="{1BB665DE-1BF3-F2E0-1868-AD9B166D460F}"/>
                </a:ext>
              </a:extLst>
            </p:cNvPr>
            <p:cNvSpPr txBox="1"/>
            <p:nvPr/>
          </p:nvSpPr>
          <p:spPr>
            <a:xfrm>
              <a:off x="915297" y="1567539"/>
              <a:ext cx="1446006" cy="501504"/>
            </a:xfrm>
            <a:prstGeom prst="rect">
              <a:avLst/>
            </a:prstGeom>
            <a:solidFill>
              <a:schemeClr val="tx1"/>
            </a:solidFill>
          </p:spPr>
          <p:txBody>
            <a:bodyPr vert="horz" wrap="square" lIns="0" tIns="0" rIns="0" bIns="0" rtlCol="0">
              <a:spAutoFit/>
            </a:bodyPr>
            <a:lstStyle/>
            <a:p>
              <a:pPr algn="ctr">
                <a:lnSpc>
                  <a:spcPts val="1812"/>
                </a:lnSpc>
              </a:pPr>
              <a:r>
                <a:rPr lang="vi-VN" i="1" spc="56" dirty="0">
                  <a:solidFill>
                    <a:srgbClr val="CCCCCC"/>
                  </a:solidFill>
                  <a:latin typeface="Calibri"/>
                  <a:cs typeface="Calibri"/>
                </a:rPr>
                <a:t>Tạo ra</a:t>
              </a:r>
              <a:br>
                <a:rPr lang="vi-VN" i="1" spc="56" dirty="0">
                  <a:solidFill>
                    <a:srgbClr val="CCCCCC"/>
                  </a:solidFill>
                  <a:latin typeface="Calibri"/>
                  <a:cs typeface="Calibri"/>
                </a:rPr>
              </a:br>
              <a:r>
                <a:rPr lang="vi-VN" i="1" spc="56" dirty="0">
                  <a:solidFill>
                    <a:srgbClr val="CCCCCC"/>
                  </a:solidFill>
                  <a:latin typeface="Calibri"/>
                  <a:cs typeface="Calibri"/>
                </a:rPr>
                <a:t>thông tin</a:t>
              </a:r>
              <a:endParaRPr dirty="0">
                <a:latin typeface="Calibri"/>
                <a:cs typeface="Calibri"/>
              </a:endParaRPr>
            </a:p>
          </p:txBody>
        </p:sp>
        <p:sp>
          <p:nvSpPr>
            <p:cNvPr id="5" name="object 15">
              <a:extLst>
                <a:ext uri="{FF2B5EF4-FFF2-40B4-BE49-F238E27FC236}">
                  <a16:creationId xmlns:a16="http://schemas.microsoft.com/office/drawing/2014/main" id="{551DBC9E-CB21-6ED3-5210-1BEF4C46A077}"/>
                </a:ext>
              </a:extLst>
            </p:cNvPr>
            <p:cNvSpPr txBox="1"/>
            <p:nvPr/>
          </p:nvSpPr>
          <p:spPr>
            <a:xfrm>
              <a:off x="1031693" y="2314587"/>
              <a:ext cx="1295400" cy="750527"/>
            </a:xfrm>
            <a:prstGeom prst="rect">
              <a:avLst/>
            </a:prstGeom>
            <a:solidFill>
              <a:srgbClr val="AEAEAE"/>
            </a:solidFill>
          </p:spPr>
          <p:txBody>
            <a:bodyPr vert="horz" wrap="square" lIns="0" tIns="0" rIns="0" bIns="0" rtlCol="0">
              <a:spAutoFit/>
            </a:bodyPr>
            <a:lstStyle/>
            <a:p>
              <a:pPr algn="ctr">
                <a:lnSpc>
                  <a:spcPts val="1812"/>
                </a:lnSpc>
              </a:pPr>
              <a:r>
                <a:rPr lang="vi-VN" b="1" spc="56" dirty="0">
                  <a:solidFill>
                    <a:schemeClr val="tx1"/>
                  </a:solidFill>
                  <a:latin typeface="Calibri"/>
                  <a:cs typeface="Calibri"/>
                </a:rPr>
                <a:t>NGUỒN</a:t>
              </a:r>
              <a:br>
                <a:rPr lang="vi-VN" b="1" spc="56" dirty="0">
                  <a:solidFill>
                    <a:schemeClr val="tx1"/>
                  </a:solidFill>
                  <a:latin typeface="Calibri"/>
                  <a:cs typeface="Calibri"/>
                </a:rPr>
              </a:br>
              <a:r>
                <a:rPr lang="vi-VN" b="1" spc="56" dirty="0">
                  <a:solidFill>
                    <a:schemeClr val="tx1"/>
                  </a:solidFill>
                  <a:latin typeface="Calibri"/>
                  <a:cs typeface="Calibri"/>
                </a:rPr>
                <a:t>THÔNG </a:t>
              </a:r>
              <a:br>
                <a:rPr lang="vi-VN" b="1" spc="56" dirty="0">
                  <a:solidFill>
                    <a:schemeClr val="tx1"/>
                  </a:solidFill>
                  <a:latin typeface="Calibri"/>
                  <a:cs typeface="Calibri"/>
                </a:rPr>
              </a:br>
              <a:r>
                <a:rPr lang="vi-VN" b="1" spc="56" dirty="0">
                  <a:solidFill>
                    <a:schemeClr val="tx1"/>
                  </a:solidFill>
                  <a:latin typeface="Calibri"/>
                  <a:cs typeface="Calibri"/>
                </a:rPr>
                <a:t>TIN</a:t>
              </a:r>
              <a:endParaRPr b="1" dirty="0">
                <a:solidFill>
                  <a:schemeClr val="tx1"/>
                </a:solidFill>
                <a:latin typeface="Calibri"/>
                <a:cs typeface="Calibri"/>
              </a:endParaRPr>
            </a:p>
          </p:txBody>
        </p:sp>
        <p:sp>
          <p:nvSpPr>
            <p:cNvPr id="6" name="object 15">
              <a:extLst>
                <a:ext uri="{FF2B5EF4-FFF2-40B4-BE49-F238E27FC236}">
                  <a16:creationId xmlns:a16="http://schemas.microsoft.com/office/drawing/2014/main" id="{425EE9D9-5A64-E066-9617-B1A2B83E239F}"/>
                </a:ext>
              </a:extLst>
            </p:cNvPr>
            <p:cNvSpPr txBox="1"/>
            <p:nvPr/>
          </p:nvSpPr>
          <p:spPr>
            <a:xfrm>
              <a:off x="2801847" y="2396954"/>
              <a:ext cx="1295400" cy="501504"/>
            </a:xfrm>
            <a:prstGeom prst="rect">
              <a:avLst/>
            </a:prstGeom>
            <a:solidFill>
              <a:srgbClr val="FE4E51"/>
            </a:solidFill>
          </p:spPr>
          <p:txBody>
            <a:bodyPr vert="horz" wrap="square" lIns="0" tIns="0" rIns="0" bIns="0" rtlCol="0">
              <a:spAutoFit/>
            </a:bodyPr>
            <a:lstStyle/>
            <a:p>
              <a:pPr algn="ctr">
                <a:lnSpc>
                  <a:spcPts val="1812"/>
                </a:lnSpc>
              </a:pPr>
              <a:r>
                <a:rPr lang="vi-VN" b="1" spc="56" dirty="0">
                  <a:solidFill>
                    <a:schemeClr val="tx1"/>
                  </a:solidFill>
                  <a:latin typeface="Calibri"/>
                  <a:cs typeface="Calibri"/>
                </a:rPr>
                <a:t>THIẾT BỊ</a:t>
              </a:r>
              <a:br>
                <a:rPr lang="vi-VN" b="1" spc="56" dirty="0">
                  <a:solidFill>
                    <a:schemeClr val="tx1"/>
                  </a:solidFill>
                  <a:latin typeface="Calibri"/>
                  <a:cs typeface="Calibri"/>
                </a:rPr>
              </a:br>
              <a:r>
                <a:rPr lang="vi-VN" b="1" spc="56" dirty="0">
                  <a:solidFill>
                    <a:schemeClr val="tx1"/>
                  </a:solidFill>
                  <a:latin typeface="Calibri"/>
                  <a:cs typeface="Calibri"/>
                </a:rPr>
                <a:t>ĐƯA TIN</a:t>
              </a:r>
              <a:endParaRPr b="1" dirty="0">
                <a:solidFill>
                  <a:schemeClr val="tx1"/>
                </a:solidFill>
                <a:latin typeface="Calibri"/>
                <a:cs typeface="Calibri"/>
              </a:endParaRPr>
            </a:p>
          </p:txBody>
        </p:sp>
        <p:sp>
          <p:nvSpPr>
            <p:cNvPr id="7" name="object 15">
              <a:extLst>
                <a:ext uri="{FF2B5EF4-FFF2-40B4-BE49-F238E27FC236}">
                  <a16:creationId xmlns:a16="http://schemas.microsoft.com/office/drawing/2014/main" id="{FCD1075B-7C5D-4EFF-5CC8-7B43EC1E2FAF}"/>
                </a:ext>
              </a:extLst>
            </p:cNvPr>
            <p:cNvSpPr txBox="1"/>
            <p:nvPr/>
          </p:nvSpPr>
          <p:spPr>
            <a:xfrm>
              <a:off x="5046755" y="2393133"/>
              <a:ext cx="1295400" cy="501504"/>
            </a:xfrm>
            <a:prstGeom prst="rect">
              <a:avLst/>
            </a:prstGeom>
            <a:solidFill>
              <a:srgbClr val="FE4E51"/>
            </a:solidFill>
          </p:spPr>
          <p:txBody>
            <a:bodyPr vert="horz" wrap="square" lIns="0" tIns="0" rIns="0" bIns="0" rtlCol="0">
              <a:spAutoFit/>
            </a:bodyPr>
            <a:lstStyle/>
            <a:p>
              <a:pPr algn="ctr">
                <a:lnSpc>
                  <a:spcPts val="1812"/>
                </a:lnSpc>
              </a:pPr>
              <a:r>
                <a:rPr lang="vi-VN" b="1" spc="56" dirty="0">
                  <a:solidFill>
                    <a:schemeClr val="tx1"/>
                  </a:solidFill>
                  <a:latin typeface="Calibri"/>
                  <a:cs typeface="Calibri"/>
                </a:rPr>
                <a:t>THIẾT BỊ</a:t>
              </a:r>
              <a:br>
                <a:rPr lang="vi-VN" b="1" spc="56" dirty="0">
                  <a:solidFill>
                    <a:schemeClr val="tx1"/>
                  </a:solidFill>
                  <a:latin typeface="Calibri"/>
                  <a:cs typeface="Calibri"/>
                </a:rPr>
              </a:br>
              <a:r>
                <a:rPr lang="vi-VN" b="1" spc="56" dirty="0">
                  <a:solidFill>
                    <a:schemeClr val="tx1"/>
                  </a:solidFill>
                  <a:latin typeface="Calibri"/>
                  <a:cs typeface="Calibri"/>
                </a:rPr>
                <a:t>NHẬN TIN</a:t>
              </a:r>
              <a:endParaRPr b="1" dirty="0">
                <a:solidFill>
                  <a:schemeClr val="tx1"/>
                </a:solidFill>
                <a:latin typeface="Calibri"/>
                <a:cs typeface="Calibri"/>
              </a:endParaRPr>
            </a:p>
          </p:txBody>
        </p:sp>
        <p:sp>
          <p:nvSpPr>
            <p:cNvPr id="8" name="object 15">
              <a:extLst>
                <a:ext uri="{FF2B5EF4-FFF2-40B4-BE49-F238E27FC236}">
                  <a16:creationId xmlns:a16="http://schemas.microsoft.com/office/drawing/2014/main" id="{5A17102A-4AF6-EBCB-5B5A-CDFE14A946CD}"/>
                </a:ext>
              </a:extLst>
            </p:cNvPr>
            <p:cNvSpPr txBox="1"/>
            <p:nvPr/>
          </p:nvSpPr>
          <p:spPr>
            <a:xfrm>
              <a:off x="6875510" y="2525195"/>
              <a:ext cx="1295400" cy="252481"/>
            </a:xfrm>
            <a:prstGeom prst="rect">
              <a:avLst/>
            </a:prstGeom>
            <a:solidFill>
              <a:srgbClr val="AEAEAE"/>
            </a:solidFill>
          </p:spPr>
          <p:txBody>
            <a:bodyPr vert="horz" wrap="square" lIns="0" tIns="0" rIns="0" bIns="0" rtlCol="0">
              <a:spAutoFit/>
            </a:bodyPr>
            <a:lstStyle/>
            <a:p>
              <a:pPr algn="ctr">
                <a:lnSpc>
                  <a:spcPts val="1812"/>
                </a:lnSpc>
              </a:pPr>
              <a:r>
                <a:rPr lang="vi-VN" b="1" spc="56" dirty="0">
                  <a:solidFill>
                    <a:schemeClr val="tx1"/>
                  </a:solidFill>
                  <a:latin typeface="Calibri"/>
                  <a:cs typeface="Calibri"/>
                </a:rPr>
                <a:t>ĐIỂM ĐẾN</a:t>
              </a:r>
              <a:endParaRPr b="1" dirty="0">
                <a:solidFill>
                  <a:schemeClr val="tx1"/>
                </a:solidFill>
                <a:latin typeface="Calibri"/>
                <a:cs typeface="Calibri"/>
              </a:endParaRPr>
            </a:p>
          </p:txBody>
        </p:sp>
        <p:sp>
          <p:nvSpPr>
            <p:cNvPr id="9" name="object 15">
              <a:extLst>
                <a:ext uri="{FF2B5EF4-FFF2-40B4-BE49-F238E27FC236}">
                  <a16:creationId xmlns:a16="http://schemas.microsoft.com/office/drawing/2014/main" id="{C0118AAE-BED2-8FF2-733B-61A3A062733C}"/>
                </a:ext>
              </a:extLst>
            </p:cNvPr>
            <p:cNvSpPr txBox="1"/>
            <p:nvPr/>
          </p:nvSpPr>
          <p:spPr>
            <a:xfrm>
              <a:off x="4191001" y="3333751"/>
              <a:ext cx="855754" cy="486563"/>
            </a:xfrm>
            <a:prstGeom prst="rect">
              <a:avLst/>
            </a:prstGeom>
            <a:solidFill>
              <a:srgbClr val="F7D73C"/>
            </a:solidFill>
          </p:spPr>
          <p:txBody>
            <a:bodyPr vert="horz" wrap="square" lIns="0" tIns="0" rIns="0" bIns="0" rtlCol="0">
              <a:spAutoFit/>
            </a:bodyPr>
            <a:lstStyle/>
            <a:p>
              <a:pPr algn="ctr">
                <a:lnSpc>
                  <a:spcPts val="1812"/>
                </a:lnSpc>
              </a:pPr>
              <a:r>
                <a:rPr lang="vi-VN" sz="1390" b="1" spc="56" dirty="0">
                  <a:solidFill>
                    <a:schemeClr val="tx1"/>
                  </a:solidFill>
                  <a:latin typeface="Calibri"/>
                  <a:cs typeface="Calibri"/>
                </a:rPr>
                <a:t>NHIỄU</a:t>
              </a:r>
              <a:br>
                <a:rPr lang="vi-VN" sz="1390" b="1" spc="56" dirty="0">
                  <a:solidFill>
                    <a:schemeClr val="tx1"/>
                  </a:solidFill>
                  <a:latin typeface="Calibri"/>
                  <a:cs typeface="Calibri"/>
                </a:rPr>
              </a:br>
              <a:r>
                <a:rPr lang="vi-VN" sz="1390" b="1" spc="56" dirty="0">
                  <a:solidFill>
                    <a:schemeClr val="tx1"/>
                  </a:solidFill>
                  <a:latin typeface="Calibri"/>
                  <a:cs typeface="Calibri"/>
                </a:rPr>
                <a:t>TÍN HIỆU</a:t>
              </a:r>
              <a:endParaRPr sz="1390" b="1" dirty="0">
                <a:solidFill>
                  <a:schemeClr val="tx1"/>
                </a:solidFill>
                <a:latin typeface="Calibri"/>
                <a:cs typeface="Calibri"/>
              </a:endParaRPr>
            </a:p>
          </p:txBody>
        </p:sp>
        <p:sp>
          <p:nvSpPr>
            <p:cNvPr id="10" name="object 15">
              <a:extLst>
                <a:ext uri="{FF2B5EF4-FFF2-40B4-BE49-F238E27FC236}">
                  <a16:creationId xmlns:a16="http://schemas.microsoft.com/office/drawing/2014/main" id="{23D5A646-8082-4D2E-BF6C-9A76AD88829D}"/>
                </a:ext>
              </a:extLst>
            </p:cNvPr>
            <p:cNvSpPr txBox="1"/>
            <p:nvPr/>
          </p:nvSpPr>
          <p:spPr>
            <a:xfrm>
              <a:off x="6800206" y="1553269"/>
              <a:ext cx="1446006" cy="501504"/>
            </a:xfrm>
            <a:prstGeom prst="rect">
              <a:avLst/>
            </a:prstGeom>
            <a:solidFill>
              <a:schemeClr val="tx1"/>
            </a:solidFill>
          </p:spPr>
          <p:txBody>
            <a:bodyPr vert="horz" wrap="square" lIns="0" tIns="0" rIns="0" bIns="0" rtlCol="0">
              <a:spAutoFit/>
            </a:bodyPr>
            <a:lstStyle/>
            <a:p>
              <a:pPr algn="ctr">
                <a:lnSpc>
                  <a:spcPts val="1812"/>
                </a:lnSpc>
              </a:pPr>
              <a:r>
                <a:rPr lang="vi-VN" i="1" spc="56" dirty="0">
                  <a:solidFill>
                    <a:srgbClr val="CCCCCC"/>
                  </a:solidFill>
                  <a:latin typeface="Calibri"/>
                  <a:cs typeface="Calibri"/>
                </a:rPr>
                <a:t>Điểm nhận thông tin</a:t>
              </a:r>
              <a:endParaRPr dirty="0">
                <a:latin typeface="Calibri"/>
                <a:cs typeface="Calibri"/>
              </a:endParaRPr>
            </a:p>
          </p:txBody>
        </p:sp>
        <p:sp>
          <p:nvSpPr>
            <p:cNvPr id="11" name="object 15">
              <a:extLst>
                <a:ext uri="{FF2B5EF4-FFF2-40B4-BE49-F238E27FC236}">
                  <a16:creationId xmlns:a16="http://schemas.microsoft.com/office/drawing/2014/main" id="{470CAB08-2C0C-628F-D8F9-656BD195FD6C}"/>
                </a:ext>
              </a:extLst>
            </p:cNvPr>
            <p:cNvSpPr txBox="1"/>
            <p:nvPr/>
          </p:nvSpPr>
          <p:spPr>
            <a:xfrm>
              <a:off x="3943507" y="857013"/>
              <a:ext cx="1446006" cy="752533"/>
            </a:xfrm>
            <a:prstGeom prst="rect">
              <a:avLst/>
            </a:prstGeom>
            <a:solidFill>
              <a:schemeClr val="tx1"/>
            </a:solidFill>
          </p:spPr>
          <p:txBody>
            <a:bodyPr vert="horz" wrap="square" lIns="0" tIns="0" rIns="0" bIns="0" rtlCol="0">
              <a:spAutoFit/>
            </a:bodyPr>
            <a:lstStyle/>
            <a:p>
              <a:pPr algn="l">
                <a:lnSpc>
                  <a:spcPts val="1812"/>
                </a:lnSpc>
              </a:pPr>
              <a:r>
                <a:rPr lang="vi-VN" sz="1854" i="1" spc="56" dirty="0">
                  <a:solidFill>
                    <a:srgbClr val="CCCCCC"/>
                  </a:solidFill>
                  <a:latin typeface="Calibri"/>
                  <a:cs typeface="Calibri"/>
                </a:rPr>
                <a:t>Các kênh</a:t>
              </a:r>
              <a:br>
                <a:rPr lang="vi-VN" sz="1854" i="1" spc="56" dirty="0">
                  <a:solidFill>
                    <a:srgbClr val="CCCCCC"/>
                  </a:solidFill>
                  <a:latin typeface="Calibri"/>
                  <a:cs typeface="Calibri"/>
                </a:rPr>
              </a:br>
              <a:r>
                <a:rPr lang="vi-VN" sz="1854" i="1" spc="56" dirty="0">
                  <a:solidFill>
                    <a:srgbClr val="CCCCCC"/>
                  </a:solidFill>
                  <a:latin typeface="Calibri"/>
                  <a:cs typeface="Calibri"/>
                </a:rPr>
                <a:t>trung chuyển </a:t>
              </a:r>
              <a:br>
                <a:rPr lang="vi-VN" sz="1854" i="1" spc="56" dirty="0">
                  <a:solidFill>
                    <a:srgbClr val="CCCCCC"/>
                  </a:solidFill>
                  <a:latin typeface="Calibri"/>
                  <a:cs typeface="Calibri"/>
                </a:rPr>
              </a:br>
              <a:r>
                <a:rPr lang="vi-VN" sz="1854" i="1" spc="56">
                  <a:solidFill>
                    <a:srgbClr val="EF6464"/>
                  </a:solidFill>
                  <a:latin typeface="Calibri"/>
                  <a:cs typeface="Calibri"/>
                </a:rPr>
                <a:t>tín</a:t>
              </a:r>
              <a:r>
                <a:rPr lang="en-US" sz="1854" i="1" spc="56" dirty="0">
                  <a:solidFill>
                    <a:srgbClr val="EF6464"/>
                  </a:solidFill>
                  <a:latin typeface="Calibri"/>
                  <a:cs typeface="Calibri"/>
                </a:rPr>
                <a:t> </a:t>
              </a:r>
              <a:r>
                <a:rPr lang="vi-VN" sz="1854" i="1" spc="56" dirty="0">
                  <a:solidFill>
                    <a:srgbClr val="EF6464"/>
                  </a:solidFill>
                  <a:latin typeface="Calibri"/>
                  <a:cs typeface="Calibri"/>
                </a:rPr>
                <a:t>hiệu</a:t>
              </a:r>
              <a:endParaRPr sz="1854" dirty="0">
                <a:solidFill>
                  <a:srgbClr val="EF6464"/>
                </a:solidFill>
                <a:latin typeface="Calibri"/>
                <a:cs typeface="Calibri"/>
              </a:endParaRPr>
            </a:p>
          </p:txBody>
        </p:sp>
        <p:sp>
          <p:nvSpPr>
            <p:cNvPr id="12" name="object 15">
              <a:extLst>
                <a:ext uri="{FF2B5EF4-FFF2-40B4-BE49-F238E27FC236}">
                  <a16:creationId xmlns:a16="http://schemas.microsoft.com/office/drawing/2014/main" id="{9F51FF14-27E8-AC05-69B7-DBCC9AA2FB76}"/>
                </a:ext>
              </a:extLst>
            </p:cNvPr>
            <p:cNvSpPr txBox="1"/>
            <p:nvPr/>
          </p:nvSpPr>
          <p:spPr>
            <a:xfrm>
              <a:off x="2666999" y="1706282"/>
              <a:ext cx="1752817" cy="503511"/>
            </a:xfrm>
            <a:prstGeom prst="rect">
              <a:avLst/>
            </a:prstGeom>
            <a:solidFill>
              <a:schemeClr val="tx1"/>
            </a:solidFill>
          </p:spPr>
          <p:txBody>
            <a:bodyPr vert="horz" wrap="square" lIns="0" tIns="0" rIns="0" bIns="0" rtlCol="0">
              <a:spAutoFit/>
            </a:bodyPr>
            <a:lstStyle/>
            <a:p>
              <a:pPr algn="l">
                <a:lnSpc>
                  <a:spcPts val="1812"/>
                </a:lnSpc>
              </a:pPr>
              <a:r>
                <a:rPr lang="vi-VN" sz="1854" i="1" spc="56" dirty="0">
                  <a:solidFill>
                    <a:srgbClr val="CCCCCC"/>
                  </a:solidFill>
                  <a:latin typeface="Calibri"/>
                  <a:cs typeface="Calibri"/>
                </a:rPr>
                <a:t> </a:t>
              </a:r>
              <a:r>
                <a:rPr lang="vi-VN" sz="1854" i="1" spc="56" dirty="0">
                  <a:solidFill>
                    <a:srgbClr val="EF6464"/>
                  </a:solidFill>
                  <a:latin typeface="Calibri"/>
                  <a:cs typeface="Calibri"/>
                </a:rPr>
                <a:t>Chuyển hóa thành tín</a:t>
              </a:r>
              <a:r>
                <a:rPr lang="en-US" sz="1854" i="1" spc="56" dirty="0">
                  <a:solidFill>
                    <a:srgbClr val="EF6464"/>
                  </a:solidFill>
                  <a:latin typeface="Calibri"/>
                  <a:cs typeface="Calibri"/>
                </a:rPr>
                <a:t> </a:t>
              </a:r>
              <a:r>
                <a:rPr lang="vi-VN" sz="1854" i="1" spc="56" dirty="0">
                  <a:solidFill>
                    <a:srgbClr val="EF6464"/>
                  </a:solidFill>
                  <a:latin typeface="Calibri"/>
                  <a:cs typeface="Calibri"/>
                </a:rPr>
                <a:t>hiệu</a:t>
              </a:r>
              <a:endParaRPr sz="1854" dirty="0">
                <a:solidFill>
                  <a:srgbClr val="EF6464"/>
                </a:solidFill>
                <a:latin typeface="Calibri"/>
                <a:cs typeface="Calibri"/>
              </a:endParaRPr>
            </a:p>
          </p:txBody>
        </p:sp>
        <p:sp>
          <p:nvSpPr>
            <p:cNvPr id="13" name="object 15">
              <a:extLst>
                <a:ext uri="{FF2B5EF4-FFF2-40B4-BE49-F238E27FC236}">
                  <a16:creationId xmlns:a16="http://schemas.microsoft.com/office/drawing/2014/main" id="{CD702670-5CB4-9CD0-7F8C-2428D77AC4D4}"/>
                </a:ext>
              </a:extLst>
            </p:cNvPr>
            <p:cNvSpPr txBox="1"/>
            <p:nvPr/>
          </p:nvSpPr>
          <p:spPr>
            <a:xfrm>
              <a:off x="4809332" y="1705274"/>
              <a:ext cx="1973367" cy="503511"/>
            </a:xfrm>
            <a:prstGeom prst="rect">
              <a:avLst/>
            </a:prstGeom>
            <a:solidFill>
              <a:schemeClr val="tx1"/>
            </a:solidFill>
          </p:spPr>
          <p:txBody>
            <a:bodyPr vert="horz" wrap="square" lIns="0" tIns="0" rIns="0" bIns="0" rtlCol="0">
              <a:spAutoFit/>
            </a:bodyPr>
            <a:lstStyle/>
            <a:p>
              <a:pPr algn="l">
                <a:lnSpc>
                  <a:spcPts val="1812"/>
                </a:lnSpc>
              </a:pPr>
              <a:r>
                <a:rPr lang="vi-VN" sz="1854" i="1" spc="56">
                  <a:solidFill>
                    <a:srgbClr val="EF6464"/>
                  </a:solidFill>
                  <a:latin typeface="Calibri"/>
                  <a:cs typeface="Calibri"/>
                </a:rPr>
                <a:t>Tái tạo lại thông tin từ tín</a:t>
              </a:r>
              <a:r>
                <a:rPr lang="en-US" sz="1854" i="1" spc="56" dirty="0">
                  <a:solidFill>
                    <a:srgbClr val="EF6464"/>
                  </a:solidFill>
                  <a:latin typeface="Calibri"/>
                  <a:cs typeface="Calibri"/>
                </a:rPr>
                <a:t> </a:t>
              </a:r>
              <a:r>
                <a:rPr lang="vi-VN" sz="1854" i="1" spc="56" dirty="0">
                  <a:solidFill>
                    <a:srgbClr val="EF6464"/>
                  </a:solidFill>
                  <a:latin typeface="Calibri"/>
                  <a:cs typeface="Calibri"/>
                </a:rPr>
                <a:t>hiệu</a:t>
              </a:r>
              <a:endParaRPr sz="1854" dirty="0">
                <a:solidFill>
                  <a:srgbClr val="EF6464"/>
                </a:solidFill>
                <a:latin typeface="Calibri"/>
                <a:cs typeface="Calibri"/>
              </a:endParaRPr>
            </a:p>
          </p:txBody>
        </p:sp>
        <p:sp>
          <p:nvSpPr>
            <p:cNvPr id="14" name="object 15">
              <a:extLst>
                <a:ext uri="{FF2B5EF4-FFF2-40B4-BE49-F238E27FC236}">
                  <a16:creationId xmlns:a16="http://schemas.microsoft.com/office/drawing/2014/main" id="{D834FFD5-F6C6-1A1B-B319-7A9474D2F7B3}"/>
                </a:ext>
              </a:extLst>
            </p:cNvPr>
            <p:cNvSpPr txBox="1"/>
            <p:nvPr/>
          </p:nvSpPr>
          <p:spPr>
            <a:xfrm>
              <a:off x="3700848" y="3929122"/>
              <a:ext cx="2318952" cy="252481"/>
            </a:xfrm>
            <a:prstGeom prst="rect">
              <a:avLst/>
            </a:prstGeom>
            <a:solidFill>
              <a:schemeClr val="tx1"/>
            </a:solidFill>
          </p:spPr>
          <p:txBody>
            <a:bodyPr vert="horz" wrap="square" lIns="0" tIns="0" rIns="0" bIns="0" rtlCol="0">
              <a:spAutoFit/>
            </a:bodyPr>
            <a:lstStyle/>
            <a:p>
              <a:pPr algn="ctr">
                <a:lnSpc>
                  <a:spcPts val="1812"/>
                </a:lnSpc>
              </a:pPr>
              <a:r>
                <a:rPr lang="vi-VN" i="1" spc="56" dirty="0">
                  <a:solidFill>
                    <a:srgbClr val="F7D73C"/>
                  </a:solidFill>
                  <a:latin typeface="Calibri"/>
                  <a:cs typeface="Calibri"/>
                </a:rPr>
                <a:t>Ảnh hưởng bên ngoài</a:t>
              </a:r>
              <a:endParaRPr dirty="0">
                <a:solidFill>
                  <a:srgbClr val="F7D73C"/>
                </a:solidFill>
                <a:latin typeface="Calibri"/>
                <a:cs typeface="Calibri"/>
              </a:endParaRPr>
            </a:p>
          </p:txBody>
        </p:sp>
        <p:sp>
          <p:nvSpPr>
            <p:cNvPr id="15" name="object 15">
              <a:extLst>
                <a:ext uri="{FF2B5EF4-FFF2-40B4-BE49-F238E27FC236}">
                  <a16:creationId xmlns:a16="http://schemas.microsoft.com/office/drawing/2014/main" id="{01CADEE6-BDEA-026A-B442-FEBF72E9B43B}"/>
                </a:ext>
              </a:extLst>
            </p:cNvPr>
            <p:cNvSpPr txBox="1"/>
            <p:nvPr/>
          </p:nvSpPr>
          <p:spPr>
            <a:xfrm>
              <a:off x="114299" y="4515168"/>
              <a:ext cx="8915399" cy="237539"/>
            </a:xfrm>
            <a:prstGeom prst="rect">
              <a:avLst/>
            </a:prstGeom>
            <a:solidFill>
              <a:schemeClr val="tx1"/>
            </a:solidFill>
          </p:spPr>
          <p:txBody>
            <a:bodyPr vert="horz" wrap="square" lIns="0" tIns="0" rIns="0" bIns="0" rtlCol="0">
              <a:spAutoFit/>
            </a:bodyPr>
            <a:lstStyle/>
            <a:p>
              <a:pPr algn="ctr">
                <a:lnSpc>
                  <a:spcPts val="1812"/>
                </a:lnSpc>
              </a:pPr>
              <a:r>
                <a:rPr lang="vi-VN" sz="1390" i="1" spc="56" dirty="0">
                  <a:solidFill>
                    <a:schemeClr val="bg1">
                      <a:lumMod val="50000"/>
                    </a:schemeClr>
                  </a:solidFill>
                  <a:latin typeface="Calibri"/>
                  <a:cs typeface="Calibri"/>
                </a:rPr>
                <a:t>Trích từ cuốn sách A Mathematical Theory of Communication của Claude Shannon (1949)</a:t>
              </a:r>
              <a:endParaRPr sz="1390" dirty="0">
                <a:solidFill>
                  <a:schemeClr val="bg1">
                    <a:lumMod val="50000"/>
                  </a:schemeClr>
                </a:solidFill>
                <a:latin typeface="Calibri"/>
                <a:cs typeface="Calibri"/>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9394" y="2235795"/>
            <a:ext cx="6062149" cy="1805648"/>
          </a:xfrm>
          <a:prstGeom prst="rect">
            <a:avLst/>
          </a:prstGeom>
        </p:spPr>
        <p:txBody>
          <a:bodyPr vert="horz" wrap="square" lIns="0" tIns="11772" rIns="0" bIns="0" rtlCol="0">
            <a:spAutoFit/>
          </a:bodyPr>
          <a:lstStyle/>
          <a:p>
            <a:pPr marL="11773" marR="4709" indent="3532" algn="ctr">
              <a:lnSpc>
                <a:spcPct val="114999"/>
              </a:lnSpc>
              <a:spcBef>
                <a:spcPts val="92"/>
              </a:spcBef>
            </a:pPr>
            <a:r>
              <a:rPr sz="2503" i="1" spc="51" dirty="0">
                <a:solidFill>
                  <a:srgbClr val="B7B7B7"/>
                </a:solidFill>
              </a:rPr>
              <a:t>"</a:t>
            </a:r>
            <a:r>
              <a:rPr lang="vi-VN" sz="2503" i="1" spc="51" dirty="0">
                <a:solidFill>
                  <a:srgbClr val="B7B7B7"/>
                </a:solidFill>
              </a:rPr>
              <a:t>Vấn đề cơ bản của việc truyền thông là việc truyền đạt lại thông điệp chính xác hay một cách tương đối tại hai điểm khác nhau</a:t>
            </a:r>
            <a:r>
              <a:rPr sz="2503" i="1" spc="-10" dirty="0">
                <a:solidFill>
                  <a:srgbClr val="B7B7B7"/>
                </a:solidFill>
              </a:rPr>
              <a:t>."</a:t>
            </a:r>
            <a:endParaRPr sz="2503" dirty="0"/>
          </a:p>
          <a:p>
            <a:pPr marL="5887" algn="ctr">
              <a:spcBef>
                <a:spcPts val="441"/>
              </a:spcBef>
            </a:pPr>
            <a:r>
              <a:rPr sz="2688" spc="-852" dirty="0">
                <a:solidFill>
                  <a:srgbClr val="FF595E"/>
                </a:solidFill>
              </a:rPr>
              <a:t>—</a:t>
            </a:r>
            <a:r>
              <a:rPr sz="2688" spc="-492" dirty="0">
                <a:solidFill>
                  <a:srgbClr val="FF595E"/>
                </a:solidFill>
              </a:rPr>
              <a:t>CLAUDE</a:t>
            </a:r>
            <a:r>
              <a:rPr sz="2688" spc="-163" dirty="0">
                <a:solidFill>
                  <a:srgbClr val="FF595E"/>
                </a:solidFill>
              </a:rPr>
              <a:t> </a:t>
            </a:r>
            <a:r>
              <a:rPr sz="2688" spc="-551" dirty="0">
                <a:solidFill>
                  <a:srgbClr val="FF595E"/>
                </a:solidFill>
              </a:rPr>
              <a:t>SHANNON</a:t>
            </a:r>
            <a:endParaRPr sz="2688"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3" name="object 3"/>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ĐỊNH LUẬT </a:t>
            </a:r>
            <a:r>
              <a:rPr sz="6118" spc="-140" dirty="0"/>
              <a:t>MOORE</a:t>
            </a:r>
          </a:p>
        </p:txBody>
      </p:sp>
      <p:sp>
        <p:nvSpPr>
          <p:cNvPr id="4" name="object 4"/>
          <p:cNvSpPr txBox="1"/>
          <p:nvPr/>
        </p:nvSpPr>
        <p:spPr>
          <a:xfrm>
            <a:off x="4351796" y="3353289"/>
            <a:ext cx="4376077" cy="1169886"/>
          </a:xfrm>
          <a:prstGeom prst="rect">
            <a:avLst/>
          </a:prstGeom>
        </p:spPr>
        <p:txBody>
          <a:bodyPr vert="horz" wrap="square" lIns="0" tIns="11772" rIns="0" bIns="0" rtlCol="0">
            <a:spAutoFit/>
          </a:bodyPr>
          <a:lstStyle/>
          <a:p>
            <a:pPr marL="11773" marR="4709" algn="just">
              <a:lnSpc>
                <a:spcPct val="114999"/>
              </a:lnSpc>
              <a:spcBef>
                <a:spcPts val="92"/>
              </a:spcBef>
            </a:pPr>
            <a:r>
              <a:rPr lang="vi-VN" sz="2225" i="1" spc="84" dirty="0">
                <a:solidFill>
                  <a:srgbClr val="FFFFFF"/>
                </a:solidFill>
                <a:latin typeface="Calibri"/>
                <a:cs typeface="Calibri"/>
              </a:rPr>
              <a:t>Thiết bị bán dẫn trên vi mạch máy tính thường tăng gấp đôi sau mỗi hai năm.</a:t>
            </a:r>
            <a:endParaRPr sz="2225" dirty="0">
              <a:latin typeface="Calibri"/>
              <a:cs typeface="Calibri"/>
            </a:endParaRPr>
          </a:p>
        </p:txBody>
      </p:sp>
      <p:grpSp>
        <p:nvGrpSpPr>
          <p:cNvPr id="5" name="object 5"/>
          <p:cNvGrpSpPr/>
          <p:nvPr/>
        </p:nvGrpSpPr>
        <p:grpSpPr>
          <a:xfrm>
            <a:off x="1229628" y="2932991"/>
            <a:ext cx="2535755" cy="2524571"/>
            <a:chOff x="522675" y="1938172"/>
            <a:chExt cx="2735580" cy="2723515"/>
          </a:xfrm>
        </p:grpSpPr>
        <p:pic>
          <p:nvPicPr>
            <p:cNvPr id="6" name="object 6"/>
            <p:cNvPicPr/>
            <p:nvPr/>
          </p:nvPicPr>
          <p:blipFill>
            <a:blip r:embed="rId2" cstate="print"/>
            <a:stretch>
              <a:fillRect/>
            </a:stretch>
          </p:blipFill>
          <p:spPr>
            <a:xfrm>
              <a:off x="532200" y="1947697"/>
              <a:ext cx="2716049" cy="2704365"/>
            </a:xfrm>
            <a:prstGeom prst="rect">
              <a:avLst/>
            </a:prstGeom>
          </p:spPr>
        </p:pic>
        <p:sp>
          <p:nvSpPr>
            <p:cNvPr id="7" name="object 7"/>
            <p:cNvSpPr/>
            <p:nvPr/>
          </p:nvSpPr>
          <p:spPr>
            <a:xfrm>
              <a:off x="527437" y="1942935"/>
              <a:ext cx="2726055" cy="2713990"/>
            </a:xfrm>
            <a:custGeom>
              <a:avLst/>
              <a:gdLst/>
              <a:ahLst/>
              <a:cxnLst/>
              <a:rect l="l" t="t" r="r" b="b"/>
              <a:pathLst>
                <a:path w="2726054" h="2713990">
                  <a:moveTo>
                    <a:pt x="0" y="0"/>
                  </a:moveTo>
                  <a:lnTo>
                    <a:pt x="2725574" y="0"/>
                  </a:lnTo>
                  <a:lnTo>
                    <a:pt x="2725574" y="2713890"/>
                  </a:lnTo>
                  <a:lnTo>
                    <a:pt x="0" y="2713890"/>
                  </a:lnTo>
                  <a:lnTo>
                    <a:pt x="0" y="0"/>
                  </a:lnTo>
                  <a:close/>
                </a:path>
              </a:pathLst>
            </a:custGeom>
            <a:ln w="9524">
              <a:solidFill>
                <a:srgbClr val="FFFFFF"/>
              </a:solidFill>
            </a:ln>
          </p:spPr>
          <p:txBody>
            <a:bodyPr wrap="square" lIns="0" tIns="0" rIns="0" bIns="0" rtlCol="0"/>
            <a:lstStyle/>
            <a:p>
              <a:endParaRPr/>
            </a:p>
          </p:txBody>
        </p:sp>
      </p:grpSp>
      <p:sp>
        <p:nvSpPr>
          <p:cNvPr id="8" name="object 8"/>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9" name="object 9"/>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1081741"/>
          </a:xfrm>
          <a:prstGeom prst="rect">
            <a:avLst/>
          </a:prstGeom>
        </p:spPr>
        <p:txBody>
          <a:bodyPr vert="horz" wrap="square" lIns="0" tIns="11772" rIns="0" bIns="0" rtlCol="0">
            <a:spAutoFit/>
          </a:bodyPr>
          <a:lstStyle/>
          <a:p>
            <a:pPr marL="17070">
              <a:spcBef>
                <a:spcPts val="92"/>
              </a:spcBef>
            </a:pPr>
            <a:r>
              <a:rPr lang="vi-VN" sz="6118" spc="-140" dirty="0"/>
              <a:t>THẶNG</a:t>
            </a:r>
            <a:r>
              <a:rPr lang="vi-VN" spc="-1335" dirty="0"/>
              <a:t> </a:t>
            </a:r>
            <a:r>
              <a:rPr lang="vi-VN" sz="6118" spc="-140" dirty="0"/>
              <a:t>DƯ TIỀN TỆ</a:t>
            </a:r>
            <a:endParaRPr sz="6118" spc="-140" dirty="0"/>
          </a:p>
        </p:txBody>
      </p:sp>
      <p:sp>
        <p:nvSpPr>
          <p:cNvPr id="5" name="object 5"/>
          <p:cNvSpPr txBox="1"/>
          <p:nvPr/>
        </p:nvSpPr>
        <p:spPr>
          <a:xfrm>
            <a:off x="4351796" y="3377688"/>
            <a:ext cx="3578192" cy="1362875"/>
          </a:xfrm>
          <a:prstGeom prst="rect">
            <a:avLst/>
          </a:prstGeom>
        </p:spPr>
        <p:txBody>
          <a:bodyPr vert="horz" wrap="square" lIns="0" tIns="11772" rIns="0" bIns="0" rtlCol="0">
            <a:spAutoFit/>
          </a:bodyPr>
          <a:lstStyle/>
          <a:p>
            <a:pPr marL="11773" marR="4709">
              <a:lnSpc>
                <a:spcPct val="114999"/>
              </a:lnSpc>
              <a:spcBef>
                <a:spcPts val="92"/>
              </a:spcBef>
            </a:pPr>
            <a:r>
              <a:rPr lang="vi-VN" sz="2596" i="1" spc="79" dirty="0">
                <a:solidFill>
                  <a:srgbClr val="FFFFFF"/>
                </a:solidFill>
                <a:latin typeface="Calibri"/>
                <a:cs typeface="Calibri"/>
              </a:rPr>
              <a:t>Sức mua của 1 loại tiền vượt quá giá trị sử dụng của tiền tệ đó</a:t>
            </a:r>
            <a:endParaRPr sz="2596"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7" name="object 7"/>
          <p:cNvSpPr/>
          <p:nvPr/>
        </p:nvSpPr>
        <p:spPr>
          <a:xfrm>
            <a:off x="2854021" y="3382906"/>
            <a:ext cx="125963" cy="494437"/>
          </a:xfrm>
          <a:custGeom>
            <a:avLst/>
            <a:gdLst/>
            <a:ahLst/>
            <a:cxnLst/>
            <a:rect l="l" t="t" r="r" b="b"/>
            <a:pathLst>
              <a:path w="135889" h="533400">
                <a:moveTo>
                  <a:pt x="0" y="0"/>
                </a:moveTo>
                <a:lnTo>
                  <a:pt x="13259" y="1311"/>
                </a:lnTo>
                <a:lnTo>
                  <a:pt x="25888" y="5149"/>
                </a:lnTo>
                <a:lnTo>
                  <a:pt x="56284" y="30117"/>
                </a:lnTo>
                <a:lnTo>
                  <a:pt x="67649" y="67649"/>
                </a:lnTo>
                <a:lnTo>
                  <a:pt x="67649" y="198749"/>
                </a:lnTo>
                <a:lnTo>
                  <a:pt x="72966" y="225082"/>
                </a:lnTo>
                <a:lnTo>
                  <a:pt x="87464" y="246585"/>
                </a:lnTo>
                <a:lnTo>
                  <a:pt x="108967" y="261083"/>
                </a:lnTo>
                <a:lnTo>
                  <a:pt x="135299" y="266399"/>
                </a:lnTo>
                <a:lnTo>
                  <a:pt x="108967" y="271716"/>
                </a:lnTo>
                <a:lnTo>
                  <a:pt x="87464" y="286214"/>
                </a:lnTo>
                <a:lnTo>
                  <a:pt x="72966" y="307717"/>
                </a:lnTo>
                <a:lnTo>
                  <a:pt x="67649" y="334049"/>
                </a:lnTo>
                <a:lnTo>
                  <a:pt x="67649" y="465149"/>
                </a:lnTo>
                <a:lnTo>
                  <a:pt x="62333" y="491482"/>
                </a:lnTo>
                <a:lnTo>
                  <a:pt x="47835" y="512985"/>
                </a:lnTo>
                <a:lnTo>
                  <a:pt x="26332" y="527483"/>
                </a:lnTo>
                <a:lnTo>
                  <a:pt x="0" y="532799"/>
                </a:lnTo>
              </a:path>
            </a:pathLst>
          </a:custGeom>
          <a:ln w="19049">
            <a:solidFill>
              <a:srgbClr val="FFFFFF"/>
            </a:solidFill>
          </a:ln>
        </p:spPr>
        <p:txBody>
          <a:bodyPr wrap="square" lIns="0" tIns="0" rIns="0" bIns="0" rtlCol="0"/>
          <a:lstStyle/>
          <a:p>
            <a:endParaRPr/>
          </a:p>
        </p:txBody>
      </p:sp>
      <p:grpSp>
        <p:nvGrpSpPr>
          <p:cNvPr id="8" name="object 8"/>
          <p:cNvGrpSpPr/>
          <p:nvPr/>
        </p:nvGrpSpPr>
        <p:grpSpPr>
          <a:xfrm>
            <a:off x="1915080" y="3373689"/>
            <a:ext cx="1150743" cy="1750541"/>
            <a:chOff x="1262137" y="2413599"/>
            <a:chExt cx="1241425" cy="1888489"/>
          </a:xfrm>
        </p:grpSpPr>
        <p:sp>
          <p:nvSpPr>
            <p:cNvPr id="9" name="object 9"/>
            <p:cNvSpPr/>
            <p:nvPr/>
          </p:nvSpPr>
          <p:spPr>
            <a:xfrm>
              <a:off x="1625099" y="2956299"/>
              <a:ext cx="515620" cy="1314450"/>
            </a:xfrm>
            <a:custGeom>
              <a:avLst/>
              <a:gdLst/>
              <a:ahLst/>
              <a:cxnLst/>
              <a:rect l="l" t="t" r="r" b="b"/>
              <a:pathLst>
                <a:path w="515619" h="1314450">
                  <a:moveTo>
                    <a:pt x="515399" y="1314299"/>
                  </a:moveTo>
                  <a:lnTo>
                    <a:pt x="0" y="1314299"/>
                  </a:lnTo>
                  <a:lnTo>
                    <a:pt x="0" y="0"/>
                  </a:lnTo>
                  <a:lnTo>
                    <a:pt x="515399" y="0"/>
                  </a:lnTo>
                  <a:lnTo>
                    <a:pt x="515399" y="1314299"/>
                  </a:lnTo>
                  <a:close/>
                </a:path>
              </a:pathLst>
            </a:custGeom>
            <a:solidFill>
              <a:srgbClr val="FFFFFF"/>
            </a:solidFill>
          </p:spPr>
          <p:txBody>
            <a:bodyPr wrap="square" lIns="0" tIns="0" rIns="0" bIns="0" rtlCol="0"/>
            <a:lstStyle/>
            <a:p>
              <a:endParaRPr/>
            </a:p>
          </p:txBody>
        </p:sp>
        <p:sp>
          <p:nvSpPr>
            <p:cNvPr id="10" name="object 10"/>
            <p:cNvSpPr/>
            <p:nvPr/>
          </p:nvSpPr>
          <p:spPr>
            <a:xfrm>
              <a:off x="1625099" y="2423124"/>
              <a:ext cx="515620" cy="533400"/>
            </a:xfrm>
            <a:custGeom>
              <a:avLst/>
              <a:gdLst/>
              <a:ahLst/>
              <a:cxnLst/>
              <a:rect l="l" t="t" r="r" b="b"/>
              <a:pathLst>
                <a:path w="515619" h="533400">
                  <a:moveTo>
                    <a:pt x="515399" y="533099"/>
                  </a:moveTo>
                  <a:lnTo>
                    <a:pt x="0" y="533099"/>
                  </a:lnTo>
                  <a:lnTo>
                    <a:pt x="0" y="0"/>
                  </a:lnTo>
                  <a:lnTo>
                    <a:pt x="515399" y="0"/>
                  </a:lnTo>
                  <a:lnTo>
                    <a:pt x="515399" y="533099"/>
                  </a:lnTo>
                  <a:close/>
                </a:path>
              </a:pathLst>
            </a:custGeom>
            <a:solidFill>
              <a:srgbClr val="FF595E"/>
            </a:solidFill>
          </p:spPr>
          <p:txBody>
            <a:bodyPr wrap="square" lIns="0" tIns="0" rIns="0" bIns="0" rtlCol="0"/>
            <a:lstStyle/>
            <a:p>
              <a:endParaRPr/>
            </a:p>
          </p:txBody>
        </p:sp>
        <p:sp>
          <p:nvSpPr>
            <p:cNvPr id="11" name="object 11"/>
            <p:cNvSpPr/>
            <p:nvPr/>
          </p:nvSpPr>
          <p:spPr>
            <a:xfrm>
              <a:off x="1625099" y="2423124"/>
              <a:ext cx="515620" cy="533400"/>
            </a:xfrm>
            <a:custGeom>
              <a:avLst/>
              <a:gdLst/>
              <a:ahLst/>
              <a:cxnLst/>
              <a:rect l="l" t="t" r="r" b="b"/>
              <a:pathLst>
                <a:path w="515619" h="533400">
                  <a:moveTo>
                    <a:pt x="0" y="0"/>
                  </a:moveTo>
                  <a:lnTo>
                    <a:pt x="515399" y="0"/>
                  </a:lnTo>
                  <a:lnTo>
                    <a:pt x="515399" y="533099"/>
                  </a:lnTo>
                  <a:lnTo>
                    <a:pt x="0" y="533099"/>
                  </a:lnTo>
                  <a:lnTo>
                    <a:pt x="0" y="0"/>
                  </a:lnTo>
                  <a:close/>
                </a:path>
              </a:pathLst>
            </a:custGeom>
            <a:ln w="19049">
              <a:solidFill>
                <a:srgbClr val="FFFFFF"/>
              </a:solidFill>
            </a:ln>
          </p:spPr>
          <p:txBody>
            <a:bodyPr wrap="square" lIns="0" tIns="0" rIns="0" bIns="0" rtlCol="0"/>
            <a:lstStyle/>
            <a:p>
              <a:endParaRPr/>
            </a:p>
          </p:txBody>
        </p:sp>
        <p:sp>
          <p:nvSpPr>
            <p:cNvPr id="12" name="object 12"/>
            <p:cNvSpPr/>
            <p:nvPr/>
          </p:nvSpPr>
          <p:spPr>
            <a:xfrm>
              <a:off x="1266899" y="4294449"/>
              <a:ext cx="1231900" cy="3175"/>
            </a:xfrm>
            <a:custGeom>
              <a:avLst/>
              <a:gdLst/>
              <a:ahLst/>
              <a:cxnLst/>
              <a:rect l="l" t="t" r="r" b="b"/>
              <a:pathLst>
                <a:path w="1231900" h="3175">
                  <a:moveTo>
                    <a:pt x="0" y="0"/>
                  </a:moveTo>
                  <a:lnTo>
                    <a:pt x="1231799" y="2699"/>
                  </a:lnTo>
                </a:path>
              </a:pathLst>
            </a:custGeom>
            <a:ln w="9524">
              <a:solidFill>
                <a:srgbClr val="595959"/>
              </a:solidFill>
            </a:ln>
          </p:spPr>
          <p:txBody>
            <a:bodyPr wrap="square" lIns="0" tIns="0" rIns="0" bIns="0" rtlCol="0"/>
            <a:lstStyle/>
            <a:p>
              <a:endParaRPr/>
            </a:p>
          </p:txBody>
        </p:sp>
      </p:grpSp>
      <p:sp>
        <p:nvSpPr>
          <p:cNvPr id="13" name="object 13"/>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7" name="Group 6">
            <a:extLst>
              <a:ext uri="{FF2B5EF4-FFF2-40B4-BE49-F238E27FC236}">
                <a16:creationId xmlns:a16="http://schemas.microsoft.com/office/drawing/2014/main" id="{F6FF8692-E4A5-664F-2561-561CB2BE251C}"/>
              </a:ext>
            </a:extLst>
          </p:cNvPr>
          <p:cNvGrpSpPr/>
          <p:nvPr/>
        </p:nvGrpSpPr>
        <p:grpSpPr>
          <a:xfrm>
            <a:off x="2309841" y="1277662"/>
            <a:ext cx="5346653" cy="4485248"/>
            <a:chOff x="1688012" y="152400"/>
            <a:chExt cx="5767986" cy="4838699"/>
          </a:xfrm>
        </p:grpSpPr>
        <p:pic>
          <p:nvPicPr>
            <p:cNvPr id="2" name="object 2"/>
            <p:cNvPicPr/>
            <p:nvPr/>
          </p:nvPicPr>
          <p:blipFill>
            <a:blip r:embed="rId2" cstate="print"/>
            <a:stretch>
              <a:fillRect/>
            </a:stretch>
          </p:blipFill>
          <p:spPr>
            <a:xfrm>
              <a:off x="1688012" y="152400"/>
              <a:ext cx="5767986" cy="4838699"/>
            </a:xfrm>
            <a:prstGeom prst="rect">
              <a:avLst/>
            </a:prstGeom>
          </p:spPr>
        </p:pic>
        <p:sp>
          <p:nvSpPr>
            <p:cNvPr id="4" name="object 15">
              <a:extLst>
                <a:ext uri="{FF2B5EF4-FFF2-40B4-BE49-F238E27FC236}">
                  <a16:creationId xmlns:a16="http://schemas.microsoft.com/office/drawing/2014/main" id="{6B7E4F7C-B856-3AA0-98B3-E6C28DADF268}"/>
                </a:ext>
              </a:extLst>
            </p:cNvPr>
            <p:cNvSpPr txBox="1"/>
            <p:nvPr/>
          </p:nvSpPr>
          <p:spPr>
            <a:xfrm>
              <a:off x="4191000" y="971550"/>
              <a:ext cx="2743200" cy="1061829"/>
            </a:xfrm>
            <a:prstGeom prst="rect">
              <a:avLst/>
            </a:prstGeom>
            <a:solidFill>
              <a:schemeClr val="tx1"/>
            </a:solidFill>
          </p:spPr>
          <p:txBody>
            <a:bodyPr vert="horz" wrap="square" lIns="0" tIns="0" rIns="0" bIns="0" rtlCol="0">
              <a:spAutoFit/>
            </a:bodyPr>
            <a:lstStyle/>
            <a:p>
              <a:r>
                <a:rPr lang="vi-VN" sz="2132" b="1" dirty="0">
                  <a:solidFill>
                    <a:schemeClr val="bg1"/>
                  </a:solidFill>
                  <a:latin typeface="Calibri"/>
                  <a:cs typeface="Calibri"/>
                </a:rPr>
                <a:t>CHI PHÍ PHẦN CỨNG</a:t>
              </a:r>
              <a:br>
                <a:rPr lang="vi-VN" sz="2132" b="1" dirty="0">
                  <a:solidFill>
                    <a:schemeClr val="bg1"/>
                  </a:solidFill>
                  <a:latin typeface="Calibri"/>
                  <a:cs typeface="Calibri"/>
                </a:rPr>
              </a:br>
              <a:r>
                <a:rPr lang="vi-VN" sz="2132" b="1" dirty="0">
                  <a:solidFill>
                    <a:schemeClr val="bg1"/>
                  </a:solidFill>
                  <a:latin typeface="Calibri"/>
                  <a:cs typeface="Calibri"/>
                </a:rPr>
                <a:t>ĐỂ CHẠY </a:t>
              </a:r>
              <a:br>
                <a:rPr lang="vi-VN" sz="2132" b="1" dirty="0">
                  <a:solidFill>
                    <a:schemeClr val="bg1"/>
                  </a:solidFill>
                  <a:latin typeface="Calibri"/>
                  <a:cs typeface="Calibri"/>
                </a:rPr>
              </a:br>
              <a:r>
                <a:rPr lang="vi-VN" sz="2132" b="1" dirty="0">
                  <a:solidFill>
                    <a:schemeClr val="bg1"/>
                  </a:solidFill>
                  <a:latin typeface="Calibri"/>
                  <a:cs typeface="Calibri"/>
                </a:rPr>
                <a:t>MỘT BITCOIN NODE</a:t>
              </a:r>
              <a:endParaRPr sz="2132" b="1" dirty="0">
                <a:solidFill>
                  <a:schemeClr val="bg1"/>
                </a:solidFill>
                <a:latin typeface="Calibri"/>
                <a:cs typeface="Calibri"/>
              </a:endParaRPr>
            </a:p>
          </p:txBody>
        </p:sp>
        <p:sp>
          <p:nvSpPr>
            <p:cNvPr id="5" name="object 15">
              <a:extLst>
                <a:ext uri="{FF2B5EF4-FFF2-40B4-BE49-F238E27FC236}">
                  <a16:creationId xmlns:a16="http://schemas.microsoft.com/office/drawing/2014/main" id="{8B4EA78F-EAD6-069C-A166-9DF62DD96D37}"/>
                </a:ext>
              </a:extLst>
            </p:cNvPr>
            <p:cNvSpPr txBox="1"/>
            <p:nvPr/>
          </p:nvSpPr>
          <p:spPr>
            <a:xfrm rot="16200000">
              <a:off x="938972" y="2166178"/>
              <a:ext cx="2743200" cy="353943"/>
            </a:xfrm>
            <a:prstGeom prst="rect">
              <a:avLst/>
            </a:prstGeom>
            <a:solidFill>
              <a:schemeClr val="tx1"/>
            </a:solidFill>
          </p:spPr>
          <p:txBody>
            <a:bodyPr vert="horz" wrap="square" lIns="0" tIns="0" rIns="0" bIns="0" rtlCol="0">
              <a:spAutoFit/>
            </a:bodyPr>
            <a:lstStyle/>
            <a:p>
              <a:r>
                <a:rPr lang="vi-VN" sz="2132" b="1" i="1" dirty="0">
                  <a:solidFill>
                    <a:schemeClr val="bg1">
                      <a:lumMod val="65000"/>
                    </a:schemeClr>
                  </a:solidFill>
                  <a:latin typeface="Calibri"/>
                  <a:cs typeface="Calibri"/>
                </a:rPr>
                <a:t>CHI PHÍ PHẦN CỨNG</a:t>
              </a:r>
              <a:endParaRPr sz="2132" b="1" i="1" dirty="0">
                <a:solidFill>
                  <a:schemeClr val="bg1">
                    <a:lumMod val="65000"/>
                  </a:schemeClr>
                </a:solidFill>
                <a:latin typeface="Calibri"/>
                <a:cs typeface="Calibri"/>
              </a:endParaRPr>
            </a:p>
          </p:txBody>
        </p:sp>
        <p:sp>
          <p:nvSpPr>
            <p:cNvPr id="6" name="object 15">
              <a:extLst>
                <a:ext uri="{FF2B5EF4-FFF2-40B4-BE49-F238E27FC236}">
                  <a16:creationId xmlns:a16="http://schemas.microsoft.com/office/drawing/2014/main" id="{D870B506-8712-9E93-48E6-44CD5DABE5C8}"/>
                </a:ext>
              </a:extLst>
            </p:cNvPr>
            <p:cNvSpPr txBox="1"/>
            <p:nvPr/>
          </p:nvSpPr>
          <p:spPr>
            <a:xfrm>
              <a:off x="3276600" y="4171950"/>
              <a:ext cx="2743200" cy="353943"/>
            </a:xfrm>
            <a:prstGeom prst="rect">
              <a:avLst/>
            </a:prstGeom>
            <a:solidFill>
              <a:schemeClr val="tx1"/>
            </a:solidFill>
          </p:spPr>
          <p:txBody>
            <a:bodyPr vert="horz" wrap="square" lIns="0" tIns="0" rIns="0" bIns="0" rtlCol="0">
              <a:spAutoFit/>
            </a:bodyPr>
            <a:lstStyle/>
            <a:p>
              <a:pPr algn="ctr"/>
              <a:r>
                <a:rPr lang="vi-VN" sz="2132" b="1" i="1" dirty="0">
                  <a:solidFill>
                    <a:schemeClr val="bg1">
                      <a:lumMod val="65000"/>
                    </a:schemeClr>
                  </a:solidFill>
                  <a:latin typeface="Calibri"/>
                  <a:cs typeface="Calibri"/>
                </a:rPr>
                <a:t>THỜI GIAN</a:t>
              </a:r>
              <a:endParaRPr sz="2132" b="1" i="1" dirty="0">
                <a:solidFill>
                  <a:schemeClr val="bg1">
                    <a:lumMod val="65000"/>
                  </a:schemeClr>
                </a:solidFill>
                <a:latin typeface="Calibri"/>
                <a:cs typeface="Calibri"/>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3" name="object 3"/>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TIẾN HÓA</a:t>
            </a:r>
            <a:endParaRPr sz="6118" spc="-140" dirty="0"/>
          </a:p>
        </p:txBody>
      </p:sp>
      <p:sp>
        <p:nvSpPr>
          <p:cNvPr id="4" name="object 4"/>
          <p:cNvSpPr txBox="1"/>
          <p:nvPr/>
        </p:nvSpPr>
        <p:spPr>
          <a:xfrm>
            <a:off x="4351796" y="3353289"/>
            <a:ext cx="4304330"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64" dirty="0">
                <a:solidFill>
                  <a:srgbClr val="FFFFFF"/>
                </a:solidFill>
                <a:latin typeface="Calibri"/>
                <a:cs typeface="Calibri"/>
              </a:rPr>
              <a:t>Nhanh chóng sử dụng các vòng lặp phản hồi từ các biến động và bất ngờ để tiến hóa.</a:t>
            </a:r>
            <a:endParaRPr sz="2225" dirty="0">
              <a:latin typeface="Calibri"/>
              <a:cs typeface="Calibri"/>
            </a:endParaRPr>
          </a:p>
        </p:txBody>
      </p:sp>
      <p:sp>
        <p:nvSpPr>
          <p:cNvPr id="5" name="object 5"/>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6" name="object 6"/>
          <p:cNvGrpSpPr/>
          <p:nvPr/>
        </p:nvGrpSpPr>
        <p:grpSpPr>
          <a:xfrm>
            <a:off x="1229629" y="2933075"/>
            <a:ext cx="2535755" cy="2524571"/>
            <a:chOff x="522676" y="1938264"/>
            <a:chExt cx="2735580" cy="2723515"/>
          </a:xfrm>
        </p:grpSpPr>
        <p:pic>
          <p:nvPicPr>
            <p:cNvPr id="7" name="object 7"/>
            <p:cNvPicPr/>
            <p:nvPr/>
          </p:nvPicPr>
          <p:blipFill>
            <a:blip r:embed="rId2" cstate="print"/>
            <a:stretch>
              <a:fillRect/>
            </a:stretch>
          </p:blipFill>
          <p:spPr>
            <a:xfrm>
              <a:off x="532201" y="1947789"/>
              <a:ext cx="2716049" cy="2704150"/>
            </a:xfrm>
            <a:prstGeom prst="rect">
              <a:avLst/>
            </a:prstGeom>
          </p:spPr>
        </p:pic>
        <p:sp>
          <p:nvSpPr>
            <p:cNvPr id="8" name="object 8"/>
            <p:cNvSpPr/>
            <p:nvPr/>
          </p:nvSpPr>
          <p:spPr>
            <a:xfrm>
              <a:off x="527439" y="1943026"/>
              <a:ext cx="2726055" cy="2713990"/>
            </a:xfrm>
            <a:custGeom>
              <a:avLst/>
              <a:gdLst/>
              <a:ahLst/>
              <a:cxnLst/>
              <a:rect l="l" t="t" r="r" b="b"/>
              <a:pathLst>
                <a:path w="2726054" h="2713990">
                  <a:moveTo>
                    <a:pt x="0" y="0"/>
                  </a:moveTo>
                  <a:lnTo>
                    <a:pt x="2725574" y="0"/>
                  </a:lnTo>
                  <a:lnTo>
                    <a:pt x="2725574" y="2713675"/>
                  </a:lnTo>
                  <a:lnTo>
                    <a:pt x="0" y="2713675"/>
                  </a:lnTo>
                  <a:lnTo>
                    <a:pt x="0" y="0"/>
                  </a:lnTo>
                  <a:close/>
                </a:path>
              </a:pathLst>
            </a:custGeom>
            <a:ln w="9524">
              <a:solidFill>
                <a:srgbClr val="FFFFFF"/>
              </a:solidFill>
            </a:ln>
          </p:spPr>
          <p:txBody>
            <a:bodyPr wrap="square" lIns="0" tIns="0" rIns="0" bIns="0" rtlCol="0"/>
            <a:lstStyle/>
            <a:p>
              <a:endParaRPr/>
            </a:p>
          </p:txBody>
        </p:sp>
      </p:grpSp>
      <p:sp>
        <p:nvSpPr>
          <p:cNvPr id="9" name="object 9"/>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7" name="Group 6">
            <a:extLst>
              <a:ext uri="{FF2B5EF4-FFF2-40B4-BE49-F238E27FC236}">
                <a16:creationId xmlns:a16="http://schemas.microsoft.com/office/drawing/2014/main" id="{3030494B-9FEF-4D7F-57F4-A9185D09E493}"/>
              </a:ext>
            </a:extLst>
          </p:cNvPr>
          <p:cNvGrpSpPr/>
          <p:nvPr/>
        </p:nvGrpSpPr>
        <p:grpSpPr>
          <a:xfrm>
            <a:off x="2254936" y="1317708"/>
            <a:ext cx="5456463" cy="4308663"/>
            <a:chOff x="1628775" y="195600"/>
            <a:chExt cx="5886449" cy="4648199"/>
          </a:xfrm>
        </p:grpSpPr>
        <p:pic>
          <p:nvPicPr>
            <p:cNvPr id="2" name="object 2"/>
            <p:cNvPicPr/>
            <p:nvPr/>
          </p:nvPicPr>
          <p:blipFill>
            <a:blip r:embed="rId2" cstate="print"/>
            <a:stretch>
              <a:fillRect/>
            </a:stretch>
          </p:blipFill>
          <p:spPr>
            <a:xfrm>
              <a:off x="1628775" y="195600"/>
              <a:ext cx="5886449" cy="4648199"/>
            </a:xfrm>
            <a:prstGeom prst="rect">
              <a:avLst/>
            </a:prstGeom>
          </p:spPr>
        </p:pic>
        <p:sp>
          <p:nvSpPr>
            <p:cNvPr id="4" name="object 15">
              <a:extLst>
                <a:ext uri="{FF2B5EF4-FFF2-40B4-BE49-F238E27FC236}">
                  <a16:creationId xmlns:a16="http://schemas.microsoft.com/office/drawing/2014/main" id="{402FBB37-C87A-80EB-42A6-4027881539EB}"/>
                </a:ext>
              </a:extLst>
            </p:cNvPr>
            <p:cNvSpPr txBox="1"/>
            <p:nvPr/>
          </p:nvSpPr>
          <p:spPr>
            <a:xfrm>
              <a:off x="3276600" y="514350"/>
              <a:ext cx="4038600" cy="430887"/>
            </a:xfrm>
            <a:prstGeom prst="rect">
              <a:avLst/>
            </a:prstGeom>
            <a:solidFill>
              <a:schemeClr val="tx1"/>
            </a:solidFill>
          </p:spPr>
          <p:txBody>
            <a:bodyPr vert="horz" wrap="square" lIns="0" tIns="0" rIns="0" bIns="0" rtlCol="0">
              <a:spAutoFit/>
            </a:bodyPr>
            <a:lstStyle/>
            <a:p>
              <a:r>
                <a:rPr lang="vi-VN" sz="2596" b="1" dirty="0">
                  <a:solidFill>
                    <a:schemeClr val="bg1"/>
                  </a:solidFill>
                  <a:latin typeface="Calibri"/>
                  <a:cs typeface="Calibri"/>
                </a:rPr>
                <a:t>TỐC ĐỘ MÃ HÓA BITCOIN</a:t>
              </a:r>
              <a:endParaRPr sz="2596" b="1" dirty="0">
                <a:solidFill>
                  <a:schemeClr val="bg1"/>
                </a:solidFill>
                <a:latin typeface="Calibri"/>
                <a:cs typeface="Calibri"/>
              </a:endParaRPr>
            </a:p>
          </p:txBody>
        </p:sp>
        <p:sp>
          <p:nvSpPr>
            <p:cNvPr id="5" name="object 15">
              <a:extLst>
                <a:ext uri="{FF2B5EF4-FFF2-40B4-BE49-F238E27FC236}">
                  <a16:creationId xmlns:a16="http://schemas.microsoft.com/office/drawing/2014/main" id="{1B8752B2-B919-8A18-09CE-A76852854915}"/>
                </a:ext>
              </a:extLst>
            </p:cNvPr>
            <p:cNvSpPr txBox="1"/>
            <p:nvPr/>
          </p:nvSpPr>
          <p:spPr>
            <a:xfrm>
              <a:off x="4343400" y="1379196"/>
              <a:ext cx="1446006" cy="750527"/>
            </a:xfrm>
            <a:prstGeom prst="rect">
              <a:avLst/>
            </a:prstGeom>
            <a:solidFill>
              <a:schemeClr val="tx1"/>
            </a:solidFill>
          </p:spPr>
          <p:txBody>
            <a:bodyPr vert="horz" wrap="square" lIns="0" tIns="0" rIns="0" bIns="0" rtlCol="0">
              <a:spAutoFit/>
            </a:bodyPr>
            <a:lstStyle/>
            <a:p>
              <a:pPr algn="ctr">
                <a:lnSpc>
                  <a:spcPts val="1812"/>
                </a:lnSpc>
              </a:pPr>
              <a:r>
                <a:rPr lang="vi-VN" i="1" spc="56">
                  <a:solidFill>
                    <a:srgbClr val="CCCCCC"/>
                  </a:solidFill>
                  <a:latin typeface="Calibri"/>
                  <a:cs typeface="Calibri"/>
                </a:rPr>
                <a:t>Trung Quốc cấm đào Bitcoin</a:t>
              </a:r>
              <a:endParaRPr dirty="0">
                <a:latin typeface="Calibri"/>
                <a:cs typeface="Calibri"/>
              </a:endParaRPr>
            </a:p>
          </p:txBody>
        </p:sp>
        <p:sp>
          <p:nvSpPr>
            <p:cNvPr id="6" name="object 15">
              <a:extLst>
                <a:ext uri="{FF2B5EF4-FFF2-40B4-BE49-F238E27FC236}">
                  <a16:creationId xmlns:a16="http://schemas.microsoft.com/office/drawing/2014/main" id="{CE068636-8443-A9CD-BE4E-D984635BD100}"/>
                </a:ext>
              </a:extLst>
            </p:cNvPr>
            <p:cNvSpPr txBox="1"/>
            <p:nvPr/>
          </p:nvSpPr>
          <p:spPr>
            <a:xfrm rot="16200000">
              <a:off x="710371" y="2242378"/>
              <a:ext cx="2743200" cy="353943"/>
            </a:xfrm>
            <a:prstGeom prst="rect">
              <a:avLst/>
            </a:prstGeom>
            <a:solidFill>
              <a:schemeClr val="tx1"/>
            </a:solidFill>
          </p:spPr>
          <p:txBody>
            <a:bodyPr vert="horz" wrap="square" lIns="0" tIns="0" rIns="0" bIns="0" rtlCol="0">
              <a:spAutoFit/>
            </a:bodyPr>
            <a:lstStyle/>
            <a:p>
              <a:r>
                <a:rPr lang="vi-VN" sz="2132" b="1" i="1" dirty="0">
                  <a:solidFill>
                    <a:schemeClr val="bg1">
                      <a:lumMod val="65000"/>
                    </a:schemeClr>
                  </a:solidFill>
                  <a:latin typeface="Calibri"/>
                  <a:cs typeface="Calibri"/>
                </a:rPr>
                <a:t>MÃ HÓA / giây</a:t>
              </a:r>
              <a:endParaRPr sz="2132" b="1" i="1" dirty="0">
                <a:solidFill>
                  <a:schemeClr val="bg1">
                    <a:lumMod val="65000"/>
                  </a:schemeClr>
                </a:solidFill>
                <a:latin typeface="Calibri"/>
                <a:cs typeface="Calibri"/>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ĐỊNH LUẬT </a:t>
            </a:r>
            <a:r>
              <a:rPr sz="6118" spc="-140" dirty="0"/>
              <a:t>GALL</a:t>
            </a:r>
          </a:p>
        </p:txBody>
      </p:sp>
      <p:sp>
        <p:nvSpPr>
          <p:cNvPr id="5" name="object 5"/>
          <p:cNvSpPr txBox="1"/>
          <p:nvPr/>
        </p:nvSpPr>
        <p:spPr>
          <a:xfrm>
            <a:off x="4351791" y="3353284"/>
            <a:ext cx="4376078" cy="1563592"/>
          </a:xfrm>
          <a:prstGeom prst="rect">
            <a:avLst/>
          </a:prstGeom>
        </p:spPr>
        <p:txBody>
          <a:bodyPr vert="horz" wrap="square" lIns="0" tIns="11772" rIns="0" bIns="0" rtlCol="0">
            <a:spAutoFit/>
          </a:bodyPr>
          <a:lstStyle/>
          <a:p>
            <a:pPr marL="11773" marR="4709">
              <a:lnSpc>
                <a:spcPct val="114999"/>
              </a:lnSpc>
              <a:spcBef>
                <a:spcPts val="92"/>
              </a:spcBef>
            </a:pPr>
            <a:r>
              <a:rPr lang="vi-VN" sz="2225" i="1" dirty="0">
                <a:solidFill>
                  <a:srgbClr val="FFFFFF"/>
                </a:solidFill>
                <a:latin typeface="Calibri"/>
                <a:cs typeface="Calibri"/>
              </a:rPr>
              <a:t>Việc từng bước cải tiến 1 hệ thống là một chiến thuật vượt trội so với việc tạo ra một hệ thống phức tạp ngay từ đầu.</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625904" y="3330723"/>
            <a:ext cx="1729000" cy="1729000"/>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68935" y="1874115"/>
            <a:ext cx="7487186" cy="1266350"/>
          </a:xfrm>
          <a:prstGeom prst="rect">
            <a:avLst/>
          </a:prstGeom>
        </p:spPr>
        <p:txBody>
          <a:bodyPr vert="horz" wrap="square" lIns="0" tIns="11772" rIns="0" bIns="0" rtlCol="0">
            <a:spAutoFit/>
          </a:bodyPr>
          <a:lstStyle/>
          <a:p>
            <a:pPr marL="11773" marR="4709" algn="ctr">
              <a:lnSpc>
                <a:spcPct val="114999"/>
              </a:lnSpc>
              <a:spcBef>
                <a:spcPts val="92"/>
              </a:spcBef>
            </a:pPr>
            <a:r>
              <a:rPr sz="2410" i="1" dirty="0">
                <a:solidFill>
                  <a:srgbClr val="B7B7B7"/>
                </a:solidFill>
              </a:rPr>
              <a:t>“Bitcoin</a:t>
            </a:r>
            <a:r>
              <a:rPr sz="2410" i="1" spc="120" dirty="0">
                <a:solidFill>
                  <a:srgbClr val="B7B7B7"/>
                </a:solidFill>
              </a:rPr>
              <a:t> </a:t>
            </a:r>
            <a:r>
              <a:rPr lang="vi-VN" sz="2410" i="1" spc="120" dirty="0">
                <a:solidFill>
                  <a:srgbClr val="B7B7B7"/>
                </a:solidFill>
              </a:rPr>
              <a:t>quan trọng hơn việc theo đuổi phương châm của Silicon Valley – nhanh và phá vỡ mọi thứ</a:t>
            </a:r>
            <a:r>
              <a:rPr sz="2410" i="1" spc="102" dirty="0">
                <a:solidFill>
                  <a:srgbClr val="B7B7B7"/>
                </a:solidFill>
              </a:rPr>
              <a:t>.</a:t>
            </a:r>
            <a:r>
              <a:rPr lang="vi-VN" sz="2410" i="1" spc="102" dirty="0">
                <a:solidFill>
                  <a:srgbClr val="B7B7B7"/>
                </a:solidFill>
              </a:rPr>
              <a:t> Thay vào đó, nó phát triển chậm và không phá vỡ thứ gì cả.</a:t>
            </a:r>
            <a:endParaRPr sz="2410" dirty="0"/>
          </a:p>
        </p:txBody>
      </p:sp>
      <p:sp>
        <p:nvSpPr>
          <p:cNvPr id="3" name="object 3"/>
          <p:cNvSpPr txBox="1"/>
          <p:nvPr/>
        </p:nvSpPr>
        <p:spPr>
          <a:xfrm>
            <a:off x="1902175" y="3303744"/>
            <a:ext cx="6155738" cy="1740431"/>
          </a:xfrm>
          <a:prstGeom prst="rect">
            <a:avLst/>
          </a:prstGeom>
        </p:spPr>
        <p:txBody>
          <a:bodyPr vert="horz" wrap="square" lIns="0" tIns="11772" rIns="0" bIns="0" rtlCol="0">
            <a:spAutoFit/>
          </a:bodyPr>
          <a:lstStyle/>
          <a:p>
            <a:pPr marL="11773" marR="4709" indent="1178" algn="ctr">
              <a:lnSpc>
                <a:spcPct val="114999"/>
              </a:lnSpc>
              <a:spcBef>
                <a:spcPts val="92"/>
              </a:spcBef>
            </a:pPr>
            <a:r>
              <a:rPr lang="vi-VN" sz="2410" i="1" spc="-10" dirty="0">
                <a:solidFill>
                  <a:srgbClr val="B7B7B7"/>
                </a:solidFill>
                <a:latin typeface="Calibri"/>
                <a:cs typeface="Calibri"/>
              </a:rPr>
              <a:t>Để xây một hệ thống tài chính toàn cầu dựa trên nền tảng phi tập trung thì nền tảng của hệ thống phải được bảo vệ bằng mọi giá</a:t>
            </a:r>
            <a:r>
              <a:rPr sz="2410" i="1" spc="-10" dirty="0">
                <a:solidFill>
                  <a:srgbClr val="B7B7B7"/>
                </a:solidFill>
                <a:latin typeface="Calibri"/>
                <a:cs typeface="Calibri"/>
              </a:rPr>
              <a:t>.”</a:t>
            </a:r>
            <a:endParaRPr sz="2410" dirty="0">
              <a:latin typeface="Calibri"/>
              <a:cs typeface="Calibri"/>
            </a:endParaRPr>
          </a:p>
          <a:p>
            <a:pPr marL="6475" algn="ctr">
              <a:spcBef>
                <a:spcPts val="425"/>
              </a:spcBef>
            </a:pPr>
            <a:r>
              <a:rPr sz="2596" spc="-895" dirty="0">
                <a:solidFill>
                  <a:srgbClr val="FF595E"/>
                </a:solidFill>
                <a:latin typeface="Calibri"/>
                <a:cs typeface="Calibri"/>
              </a:rPr>
              <a:t>—</a:t>
            </a:r>
            <a:r>
              <a:rPr sz="2596" spc="-402" dirty="0">
                <a:solidFill>
                  <a:srgbClr val="FF595E"/>
                </a:solidFill>
                <a:latin typeface="Calibri"/>
                <a:cs typeface="Calibri"/>
              </a:rPr>
              <a:t>PARKER</a:t>
            </a:r>
            <a:r>
              <a:rPr sz="2596" spc="-163" dirty="0">
                <a:solidFill>
                  <a:srgbClr val="FF595E"/>
                </a:solidFill>
                <a:latin typeface="Calibri"/>
                <a:cs typeface="Calibri"/>
              </a:rPr>
              <a:t> </a:t>
            </a:r>
            <a:r>
              <a:rPr sz="2596" spc="-375" dirty="0">
                <a:solidFill>
                  <a:srgbClr val="FF595E"/>
                </a:solidFill>
                <a:latin typeface="Calibri"/>
                <a:cs typeface="Calibri"/>
              </a:rPr>
              <a:t>LEWIS</a:t>
            </a:r>
            <a:endParaRPr sz="2596" dirty="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9" y="1540789"/>
            <a:ext cx="6649286" cy="953359"/>
          </a:xfrm>
          <a:prstGeom prst="rect">
            <a:avLst/>
          </a:prstGeom>
        </p:spPr>
        <p:txBody>
          <a:bodyPr vert="horz" wrap="square" lIns="0" tIns="11772" rIns="0" bIns="0" rtlCol="0">
            <a:spAutoFit/>
          </a:bodyPr>
          <a:lstStyle/>
          <a:p>
            <a:pPr marL="7652">
              <a:spcBef>
                <a:spcPts val="92"/>
              </a:spcBef>
            </a:pPr>
            <a:r>
              <a:rPr lang="vi-VN" sz="6118" spc="-140" dirty="0"/>
              <a:t>TẤN CÔNG BỀ MẶT</a:t>
            </a:r>
            <a:endParaRPr sz="6118" spc="-140" dirty="0"/>
          </a:p>
        </p:txBody>
      </p:sp>
      <p:sp>
        <p:nvSpPr>
          <p:cNvPr id="5" name="object 5"/>
          <p:cNvSpPr txBox="1"/>
          <p:nvPr/>
        </p:nvSpPr>
        <p:spPr>
          <a:xfrm>
            <a:off x="4316085" y="3495345"/>
            <a:ext cx="4411789" cy="776180"/>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Tổng các lỗ hổng an ninh tiềm ẩn từ các điểm truy cập tiềm ẩn.</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721265" y="3428333"/>
            <a:ext cx="1538278" cy="1538278"/>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63487" y="1836611"/>
            <a:ext cx="5439394" cy="3268999"/>
          </a:xfrm>
          <a:prstGeom prst="rect">
            <a:avLst/>
          </a:prstGeom>
          <a:ln w="9524">
            <a:solidFill>
              <a:srgbClr val="FFFFFF"/>
            </a:solidFill>
          </a:ln>
        </p:spPr>
        <p:txBody>
          <a:bodyPr vert="horz" wrap="square" lIns="0" tIns="72988" rIns="0" bIns="0" rtlCol="0">
            <a:spAutoFit/>
          </a:bodyPr>
          <a:lstStyle/>
          <a:p>
            <a:pPr marL="79465">
              <a:spcBef>
                <a:spcPts val="574"/>
              </a:spcBef>
            </a:pPr>
            <a:r>
              <a:rPr sz="1298" dirty="0">
                <a:solidFill>
                  <a:srgbClr val="FF595E"/>
                </a:solidFill>
                <a:latin typeface="Consolas"/>
                <a:cs typeface="Consolas"/>
              </a:rPr>
              <a:t>CAmount</a:t>
            </a:r>
            <a:r>
              <a:rPr sz="1298" spc="-69" dirty="0">
                <a:solidFill>
                  <a:srgbClr val="FF595E"/>
                </a:solidFill>
                <a:latin typeface="Consolas"/>
                <a:cs typeface="Consolas"/>
              </a:rPr>
              <a:t> </a:t>
            </a:r>
            <a:r>
              <a:rPr sz="1298" b="1" spc="-10" dirty="0">
                <a:solidFill>
                  <a:srgbClr val="FFFFFF"/>
                </a:solidFill>
                <a:latin typeface="Consolas"/>
                <a:cs typeface="Consolas"/>
              </a:rPr>
              <a:t>GetBlockSubsidy</a:t>
            </a:r>
            <a:r>
              <a:rPr sz="1298" spc="-10" dirty="0">
                <a:solidFill>
                  <a:srgbClr val="FF595E"/>
                </a:solidFill>
                <a:latin typeface="Consolas"/>
                <a:cs typeface="Consolas"/>
              </a:rPr>
              <a:t>(</a:t>
            </a:r>
            <a:r>
              <a:rPr sz="1298" b="1" spc="-10" dirty="0">
                <a:solidFill>
                  <a:srgbClr val="FF595E"/>
                </a:solidFill>
                <a:latin typeface="Consolas"/>
                <a:cs typeface="Consolas"/>
              </a:rPr>
              <a:t>int</a:t>
            </a:r>
            <a:r>
              <a:rPr sz="1298" b="1" spc="-74" dirty="0">
                <a:solidFill>
                  <a:srgbClr val="FF595E"/>
                </a:solidFill>
                <a:latin typeface="Consolas"/>
                <a:cs typeface="Consolas"/>
              </a:rPr>
              <a:t> </a:t>
            </a:r>
            <a:r>
              <a:rPr sz="1298" dirty="0">
                <a:solidFill>
                  <a:srgbClr val="FF595E"/>
                </a:solidFill>
                <a:latin typeface="Consolas"/>
                <a:cs typeface="Consolas"/>
              </a:rPr>
              <a:t>nHeight,</a:t>
            </a:r>
            <a:r>
              <a:rPr sz="1298" spc="-64" dirty="0">
                <a:solidFill>
                  <a:srgbClr val="FF595E"/>
                </a:solidFill>
                <a:latin typeface="Consolas"/>
                <a:cs typeface="Consolas"/>
              </a:rPr>
              <a:t> </a:t>
            </a:r>
            <a:r>
              <a:rPr sz="1298" b="1" spc="-10" dirty="0">
                <a:solidFill>
                  <a:srgbClr val="FF595E"/>
                </a:solidFill>
                <a:latin typeface="Consolas"/>
                <a:cs typeface="Consolas"/>
              </a:rPr>
              <a:t>const</a:t>
            </a:r>
            <a:endParaRPr sz="1298" dirty="0">
              <a:latin typeface="Consolas"/>
              <a:cs typeface="Consolas"/>
            </a:endParaRPr>
          </a:p>
          <a:p>
            <a:pPr marL="79465"/>
            <a:r>
              <a:rPr sz="1298" spc="-10" dirty="0">
                <a:solidFill>
                  <a:srgbClr val="FF595E"/>
                </a:solidFill>
                <a:latin typeface="Consolas"/>
                <a:cs typeface="Consolas"/>
              </a:rPr>
              <a:t>Consensus</a:t>
            </a:r>
            <a:r>
              <a:rPr sz="1298" b="1" spc="-10" dirty="0">
                <a:solidFill>
                  <a:srgbClr val="FF595E"/>
                </a:solidFill>
                <a:latin typeface="Consolas"/>
                <a:cs typeface="Consolas"/>
              </a:rPr>
              <a:t>::</a:t>
            </a:r>
            <a:r>
              <a:rPr sz="1298" spc="-10" dirty="0">
                <a:solidFill>
                  <a:srgbClr val="FF595E"/>
                </a:solidFill>
                <a:latin typeface="Consolas"/>
                <a:cs typeface="Consolas"/>
              </a:rPr>
              <a:t>Params</a:t>
            </a:r>
            <a:r>
              <a:rPr sz="1298" b="1" spc="-10" dirty="0">
                <a:solidFill>
                  <a:srgbClr val="FF595E"/>
                </a:solidFill>
                <a:latin typeface="Consolas"/>
                <a:cs typeface="Consolas"/>
              </a:rPr>
              <a:t>&amp;</a:t>
            </a:r>
            <a:r>
              <a:rPr sz="1298" b="1" spc="-28" dirty="0">
                <a:solidFill>
                  <a:srgbClr val="FF595E"/>
                </a:solidFill>
                <a:latin typeface="Consolas"/>
                <a:cs typeface="Consolas"/>
              </a:rPr>
              <a:t> </a:t>
            </a:r>
            <a:r>
              <a:rPr sz="1298" spc="-10" dirty="0">
                <a:solidFill>
                  <a:srgbClr val="FF595E"/>
                </a:solidFill>
                <a:latin typeface="Consolas"/>
                <a:cs typeface="Consolas"/>
              </a:rPr>
              <a:t>consensusParams)</a:t>
            </a:r>
            <a:endParaRPr sz="1298" dirty="0">
              <a:latin typeface="Consolas"/>
              <a:cs typeface="Consolas"/>
            </a:endParaRPr>
          </a:p>
          <a:p>
            <a:pPr marL="79465"/>
            <a:r>
              <a:rPr sz="1298" spc="-46" dirty="0">
                <a:solidFill>
                  <a:srgbClr val="FF595E"/>
                </a:solidFill>
                <a:latin typeface="Consolas"/>
                <a:cs typeface="Consolas"/>
              </a:rPr>
              <a:t>{</a:t>
            </a:r>
            <a:endParaRPr sz="1298" dirty="0">
              <a:latin typeface="Consolas"/>
              <a:cs typeface="Consolas"/>
            </a:endParaRPr>
          </a:p>
          <a:p>
            <a:pPr marL="441476"/>
            <a:r>
              <a:rPr sz="1298" b="1" dirty="0">
                <a:solidFill>
                  <a:srgbClr val="FF595E"/>
                </a:solidFill>
                <a:latin typeface="Consolas"/>
                <a:cs typeface="Consolas"/>
              </a:rPr>
              <a:t>int</a:t>
            </a:r>
            <a:r>
              <a:rPr sz="1298" b="1" spc="-61" dirty="0">
                <a:solidFill>
                  <a:srgbClr val="FF595E"/>
                </a:solidFill>
                <a:latin typeface="Consolas"/>
                <a:cs typeface="Consolas"/>
              </a:rPr>
              <a:t> </a:t>
            </a:r>
            <a:r>
              <a:rPr sz="1298" dirty="0">
                <a:solidFill>
                  <a:srgbClr val="FF595E"/>
                </a:solidFill>
                <a:latin typeface="Consolas"/>
                <a:cs typeface="Consolas"/>
              </a:rPr>
              <a:t>halvings</a:t>
            </a:r>
            <a:r>
              <a:rPr sz="1298" spc="-51" dirty="0">
                <a:solidFill>
                  <a:srgbClr val="FF595E"/>
                </a:solidFill>
                <a:latin typeface="Consolas"/>
                <a:cs typeface="Consolas"/>
              </a:rPr>
              <a:t> </a:t>
            </a:r>
            <a:r>
              <a:rPr sz="1298" b="1" dirty="0">
                <a:solidFill>
                  <a:srgbClr val="FF595E"/>
                </a:solidFill>
                <a:latin typeface="Consolas"/>
                <a:cs typeface="Consolas"/>
              </a:rPr>
              <a:t>=</a:t>
            </a:r>
            <a:r>
              <a:rPr sz="1298" b="1" spc="-56" dirty="0">
                <a:solidFill>
                  <a:srgbClr val="FF595E"/>
                </a:solidFill>
                <a:latin typeface="Consolas"/>
                <a:cs typeface="Consolas"/>
              </a:rPr>
              <a:t> </a:t>
            </a:r>
            <a:r>
              <a:rPr sz="1298" dirty="0">
                <a:solidFill>
                  <a:srgbClr val="FF595E"/>
                </a:solidFill>
                <a:latin typeface="Consolas"/>
                <a:cs typeface="Consolas"/>
              </a:rPr>
              <a:t>nHeight</a:t>
            </a:r>
            <a:r>
              <a:rPr sz="1298" spc="-51" dirty="0">
                <a:solidFill>
                  <a:srgbClr val="FF595E"/>
                </a:solidFill>
                <a:latin typeface="Consolas"/>
                <a:cs typeface="Consolas"/>
              </a:rPr>
              <a:t> </a:t>
            </a:r>
            <a:r>
              <a:rPr sz="1298" b="1" spc="-46" dirty="0">
                <a:solidFill>
                  <a:srgbClr val="FF595E"/>
                </a:solidFill>
                <a:latin typeface="Consolas"/>
                <a:cs typeface="Consolas"/>
              </a:rPr>
              <a:t>/</a:t>
            </a:r>
            <a:endParaRPr sz="1298" dirty="0">
              <a:latin typeface="Consolas"/>
              <a:cs typeface="Consolas"/>
            </a:endParaRPr>
          </a:p>
          <a:p>
            <a:pPr marL="79465"/>
            <a:r>
              <a:rPr sz="1298" spc="-10" dirty="0">
                <a:solidFill>
                  <a:srgbClr val="FF595E"/>
                </a:solidFill>
                <a:latin typeface="Consolas"/>
                <a:cs typeface="Consolas"/>
              </a:rPr>
              <a:t>consensusParams.nSubsidyHalvingInterval;</a:t>
            </a:r>
            <a:endParaRPr sz="1298" dirty="0">
              <a:latin typeface="Consolas"/>
              <a:cs typeface="Consolas"/>
            </a:endParaRPr>
          </a:p>
          <a:p>
            <a:pPr marL="79465" marR="556848" indent="362010"/>
            <a:r>
              <a:rPr sz="1298" i="1" dirty="0">
                <a:solidFill>
                  <a:srgbClr val="B7B7B7"/>
                </a:solidFill>
                <a:latin typeface="Consolas"/>
                <a:cs typeface="Consolas"/>
              </a:rPr>
              <a:t>//</a:t>
            </a:r>
            <a:r>
              <a:rPr sz="1298" i="1" spc="-51" dirty="0">
                <a:solidFill>
                  <a:srgbClr val="B7B7B7"/>
                </a:solidFill>
                <a:latin typeface="Consolas"/>
                <a:cs typeface="Consolas"/>
              </a:rPr>
              <a:t> </a:t>
            </a:r>
            <a:r>
              <a:rPr lang="vi-VN" sz="1298" i="1" spc="-51" dirty="0">
                <a:solidFill>
                  <a:srgbClr val="B7B7B7"/>
                </a:solidFill>
                <a:latin typeface="Consolas"/>
                <a:cs typeface="Consolas"/>
              </a:rPr>
              <a:t>Sẽ không có phần thưởng cho những hành vi không được định nghĩa trong phần mềm.</a:t>
            </a:r>
            <a:endParaRPr sz="1298" dirty="0">
              <a:latin typeface="Consolas"/>
              <a:cs typeface="Consolas"/>
            </a:endParaRPr>
          </a:p>
          <a:p>
            <a:pPr marL="441476"/>
            <a:r>
              <a:rPr sz="1298" b="1" dirty="0">
                <a:solidFill>
                  <a:srgbClr val="FF595E"/>
                </a:solidFill>
                <a:latin typeface="Consolas"/>
                <a:cs typeface="Consolas"/>
              </a:rPr>
              <a:t>if</a:t>
            </a:r>
            <a:r>
              <a:rPr sz="1298" b="1" spc="-51" dirty="0">
                <a:solidFill>
                  <a:srgbClr val="FF595E"/>
                </a:solidFill>
                <a:latin typeface="Consolas"/>
                <a:cs typeface="Consolas"/>
              </a:rPr>
              <a:t> </a:t>
            </a:r>
            <a:r>
              <a:rPr sz="1298" dirty="0">
                <a:solidFill>
                  <a:srgbClr val="FF595E"/>
                </a:solidFill>
                <a:latin typeface="Consolas"/>
                <a:cs typeface="Consolas"/>
              </a:rPr>
              <a:t>(halvings</a:t>
            </a:r>
            <a:r>
              <a:rPr sz="1298" spc="-46" dirty="0">
                <a:solidFill>
                  <a:srgbClr val="FF595E"/>
                </a:solidFill>
                <a:latin typeface="Consolas"/>
                <a:cs typeface="Consolas"/>
              </a:rPr>
              <a:t> </a:t>
            </a:r>
            <a:r>
              <a:rPr sz="1298" b="1" dirty="0">
                <a:solidFill>
                  <a:srgbClr val="FF595E"/>
                </a:solidFill>
                <a:latin typeface="Consolas"/>
                <a:cs typeface="Consolas"/>
              </a:rPr>
              <a:t>&gt;=</a:t>
            </a:r>
            <a:r>
              <a:rPr sz="1298" b="1" spc="-51" dirty="0">
                <a:solidFill>
                  <a:srgbClr val="FF595E"/>
                </a:solidFill>
                <a:latin typeface="Consolas"/>
                <a:cs typeface="Consolas"/>
              </a:rPr>
              <a:t> </a:t>
            </a:r>
            <a:r>
              <a:rPr sz="1298" spc="-23" dirty="0">
                <a:solidFill>
                  <a:srgbClr val="FFFFFF"/>
                </a:solidFill>
                <a:latin typeface="Consolas"/>
                <a:cs typeface="Consolas"/>
              </a:rPr>
              <a:t>64</a:t>
            </a:r>
            <a:r>
              <a:rPr sz="1298" spc="-23" dirty="0">
                <a:solidFill>
                  <a:srgbClr val="FF595E"/>
                </a:solidFill>
                <a:latin typeface="Consolas"/>
                <a:cs typeface="Consolas"/>
              </a:rPr>
              <a:t>)</a:t>
            </a:r>
            <a:endParaRPr sz="1298" dirty="0">
              <a:latin typeface="Consolas"/>
              <a:cs typeface="Consolas"/>
            </a:endParaRPr>
          </a:p>
          <a:p>
            <a:pPr marL="803486"/>
            <a:r>
              <a:rPr sz="1298" b="1" dirty="0">
                <a:solidFill>
                  <a:srgbClr val="FF595E"/>
                </a:solidFill>
                <a:latin typeface="Consolas"/>
                <a:cs typeface="Consolas"/>
              </a:rPr>
              <a:t>return</a:t>
            </a:r>
            <a:r>
              <a:rPr sz="1298" b="1" spc="-69" dirty="0">
                <a:solidFill>
                  <a:srgbClr val="FF595E"/>
                </a:solidFill>
                <a:latin typeface="Consolas"/>
                <a:cs typeface="Consolas"/>
              </a:rPr>
              <a:t> </a:t>
            </a:r>
            <a:r>
              <a:rPr sz="1298" spc="-23" dirty="0">
                <a:solidFill>
                  <a:srgbClr val="FFFFFF"/>
                </a:solidFill>
                <a:latin typeface="Consolas"/>
                <a:cs typeface="Consolas"/>
              </a:rPr>
              <a:t>0</a:t>
            </a:r>
            <a:r>
              <a:rPr sz="1298" spc="-23" dirty="0">
                <a:solidFill>
                  <a:srgbClr val="FF595E"/>
                </a:solidFill>
                <a:latin typeface="Consolas"/>
                <a:cs typeface="Consolas"/>
              </a:rPr>
              <a:t>;</a:t>
            </a:r>
            <a:endParaRPr sz="1298" dirty="0">
              <a:latin typeface="Consolas"/>
              <a:cs typeface="Consolas"/>
            </a:endParaRPr>
          </a:p>
          <a:p>
            <a:pPr>
              <a:spcBef>
                <a:spcPts val="33"/>
              </a:spcBef>
            </a:pPr>
            <a:endParaRPr sz="1298" dirty="0">
              <a:latin typeface="Consolas"/>
              <a:cs typeface="Consolas"/>
            </a:endParaRPr>
          </a:p>
          <a:p>
            <a:pPr marL="440887">
              <a:spcBef>
                <a:spcPts val="5"/>
              </a:spcBef>
            </a:pPr>
            <a:r>
              <a:rPr sz="1298" dirty="0">
                <a:solidFill>
                  <a:srgbClr val="FF595E"/>
                </a:solidFill>
                <a:latin typeface="Consolas"/>
                <a:cs typeface="Consolas"/>
              </a:rPr>
              <a:t>CAmount</a:t>
            </a:r>
            <a:r>
              <a:rPr sz="1298" spc="-46" dirty="0">
                <a:solidFill>
                  <a:srgbClr val="FF595E"/>
                </a:solidFill>
                <a:latin typeface="Consolas"/>
                <a:cs typeface="Consolas"/>
              </a:rPr>
              <a:t> </a:t>
            </a:r>
            <a:r>
              <a:rPr sz="1298" dirty="0">
                <a:solidFill>
                  <a:srgbClr val="FF595E"/>
                </a:solidFill>
                <a:latin typeface="Consolas"/>
                <a:cs typeface="Consolas"/>
              </a:rPr>
              <a:t>nSubsidy</a:t>
            </a:r>
            <a:r>
              <a:rPr sz="1298" spc="-33" dirty="0">
                <a:solidFill>
                  <a:srgbClr val="FF595E"/>
                </a:solidFill>
                <a:latin typeface="Consolas"/>
                <a:cs typeface="Consolas"/>
              </a:rPr>
              <a:t> </a:t>
            </a:r>
            <a:r>
              <a:rPr sz="1298" b="1" dirty="0">
                <a:solidFill>
                  <a:srgbClr val="FF595E"/>
                </a:solidFill>
                <a:latin typeface="Consolas"/>
                <a:cs typeface="Consolas"/>
              </a:rPr>
              <a:t>=</a:t>
            </a:r>
            <a:r>
              <a:rPr sz="1298" b="1" spc="-46" dirty="0">
                <a:solidFill>
                  <a:srgbClr val="FF595E"/>
                </a:solidFill>
                <a:latin typeface="Consolas"/>
                <a:cs typeface="Consolas"/>
              </a:rPr>
              <a:t> </a:t>
            </a:r>
            <a:r>
              <a:rPr sz="1298" dirty="0">
                <a:solidFill>
                  <a:srgbClr val="FFFFFF"/>
                </a:solidFill>
                <a:latin typeface="Consolas"/>
                <a:cs typeface="Consolas"/>
              </a:rPr>
              <a:t>50</a:t>
            </a:r>
            <a:r>
              <a:rPr sz="1298" spc="-41" dirty="0">
                <a:solidFill>
                  <a:srgbClr val="FFFFFF"/>
                </a:solidFill>
                <a:latin typeface="Consolas"/>
                <a:cs typeface="Consolas"/>
              </a:rPr>
              <a:t> </a:t>
            </a:r>
            <a:r>
              <a:rPr sz="1298" b="1" dirty="0">
                <a:solidFill>
                  <a:srgbClr val="FF595E"/>
                </a:solidFill>
                <a:latin typeface="Consolas"/>
                <a:cs typeface="Consolas"/>
              </a:rPr>
              <a:t>*</a:t>
            </a:r>
            <a:r>
              <a:rPr sz="1298" b="1" spc="-46" dirty="0">
                <a:solidFill>
                  <a:srgbClr val="FF595E"/>
                </a:solidFill>
                <a:latin typeface="Consolas"/>
                <a:cs typeface="Consolas"/>
              </a:rPr>
              <a:t> </a:t>
            </a:r>
            <a:r>
              <a:rPr sz="1298" spc="-10" dirty="0">
                <a:solidFill>
                  <a:srgbClr val="FF595E"/>
                </a:solidFill>
                <a:latin typeface="Consolas"/>
                <a:cs typeface="Consolas"/>
              </a:rPr>
              <a:t>COIN;</a:t>
            </a:r>
            <a:endParaRPr sz="1298" dirty="0">
              <a:latin typeface="Consolas"/>
              <a:cs typeface="Consolas"/>
            </a:endParaRPr>
          </a:p>
          <a:p>
            <a:pPr marL="79465" marR="285488" indent="362010"/>
            <a:r>
              <a:rPr sz="1298" i="1" dirty="0">
                <a:solidFill>
                  <a:srgbClr val="B7B7B7"/>
                </a:solidFill>
                <a:latin typeface="Consolas"/>
                <a:cs typeface="Consolas"/>
              </a:rPr>
              <a:t>//</a:t>
            </a:r>
            <a:r>
              <a:rPr sz="1298" i="1" spc="-51" dirty="0">
                <a:solidFill>
                  <a:srgbClr val="B7B7B7"/>
                </a:solidFill>
                <a:latin typeface="Consolas"/>
                <a:cs typeface="Consolas"/>
              </a:rPr>
              <a:t> </a:t>
            </a:r>
            <a:r>
              <a:rPr lang="vi-VN" sz="1298" i="1" spc="-51" dirty="0">
                <a:solidFill>
                  <a:srgbClr val="B7B7B7"/>
                </a:solidFill>
                <a:latin typeface="Consolas"/>
                <a:cs typeface="Consolas"/>
              </a:rPr>
              <a:t>lượng cung Bitcoin bị cắt đi một phần hai cứ mỗi 4 năm hay còn đươc hiểu là khi phát hành</a:t>
            </a:r>
            <a:r>
              <a:rPr sz="1298" i="1" spc="-51" dirty="0">
                <a:solidFill>
                  <a:srgbClr val="B7B7B7"/>
                </a:solidFill>
                <a:latin typeface="Consolas"/>
                <a:cs typeface="Consolas"/>
              </a:rPr>
              <a:t> </a:t>
            </a:r>
            <a:r>
              <a:rPr sz="1298" i="1" dirty="0">
                <a:solidFill>
                  <a:srgbClr val="B7B7B7"/>
                </a:solidFill>
                <a:latin typeface="Consolas"/>
                <a:cs typeface="Consolas"/>
              </a:rPr>
              <a:t>210,000</a:t>
            </a:r>
            <a:r>
              <a:rPr sz="1298" i="1" spc="-51" dirty="0">
                <a:solidFill>
                  <a:srgbClr val="B7B7B7"/>
                </a:solidFill>
                <a:latin typeface="Consolas"/>
                <a:cs typeface="Consolas"/>
              </a:rPr>
              <a:t> </a:t>
            </a:r>
            <a:r>
              <a:rPr lang="vi-VN" sz="1298" i="1" spc="-51" dirty="0">
                <a:solidFill>
                  <a:srgbClr val="B7B7B7"/>
                </a:solidFill>
                <a:latin typeface="Consolas"/>
                <a:cs typeface="Consolas"/>
              </a:rPr>
              <a:t>khối</a:t>
            </a:r>
            <a:r>
              <a:rPr sz="1298" i="1" spc="-10" dirty="0">
                <a:solidFill>
                  <a:srgbClr val="B7B7B7"/>
                </a:solidFill>
                <a:latin typeface="Consolas"/>
                <a:cs typeface="Consolas"/>
              </a:rPr>
              <a:t>.</a:t>
            </a:r>
            <a:endParaRPr sz="1298" dirty="0">
              <a:latin typeface="Consolas"/>
              <a:cs typeface="Consolas"/>
            </a:endParaRPr>
          </a:p>
          <a:p>
            <a:pPr marL="440887"/>
            <a:r>
              <a:rPr sz="1298" dirty="0">
                <a:solidFill>
                  <a:srgbClr val="FF595E"/>
                </a:solidFill>
                <a:latin typeface="Consolas"/>
                <a:cs typeface="Consolas"/>
              </a:rPr>
              <a:t>nSubsidy</a:t>
            </a:r>
            <a:r>
              <a:rPr sz="1298" spc="-61" dirty="0">
                <a:solidFill>
                  <a:srgbClr val="FF595E"/>
                </a:solidFill>
                <a:latin typeface="Consolas"/>
                <a:cs typeface="Consolas"/>
              </a:rPr>
              <a:t> </a:t>
            </a:r>
            <a:r>
              <a:rPr sz="1298" b="1" dirty="0">
                <a:solidFill>
                  <a:srgbClr val="FF595E"/>
                </a:solidFill>
                <a:latin typeface="Consolas"/>
                <a:cs typeface="Consolas"/>
              </a:rPr>
              <a:t>&gt;&gt;=</a:t>
            </a:r>
            <a:r>
              <a:rPr sz="1298" b="1" spc="-64" dirty="0">
                <a:solidFill>
                  <a:srgbClr val="FF595E"/>
                </a:solidFill>
                <a:latin typeface="Consolas"/>
                <a:cs typeface="Consolas"/>
              </a:rPr>
              <a:t> </a:t>
            </a:r>
            <a:r>
              <a:rPr sz="1298" spc="-10" dirty="0">
                <a:solidFill>
                  <a:srgbClr val="FF595E"/>
                </a:solidFill>
                <a:latin typeface="Consolas"/>
                <a:cs typeface="Consolas"/>
              </a:rPr>
              <a:t>halvings;</a:t>
            </a:r>
            <a:endParaRPr sz="1298" dirty="0">
              <a:latin typeface="Consolas"/>
              <a:cs typeface="Consolas"/>
            </a:endParaRPr>
          </a:p>
          <a:p>
            <a:pPr marL="441476"/>
            <a:r>
              <a:rPr sz="1298" b="1" dirty="0">
                <a:solidFill>
                  <a:srgbClr val="FF595E"/>
                </a:solidFill>
                <a:latin typeface="Consolas"/>
                <a:cs typeface="Consolas"/>
              </a:rPr>
              <a:t>return</a:t>
            </a:r>
            <a:r>
              <a:rPr sz="1298" b="1" spc="-69" dirty="0">
                <a:solidFill>
                  <a:srgbClr val="FF595E"/>
                </a:solidFill>
                <a:latin typeface="Consolas"/>
                <a:cs typeface="Consolas"/>
              </a:rPr>
              <a:t> </a:t>
            </a:r>
            <a:r>
              <a:rPr sz="1298" spc="-10" dirty="0">
                <a:solidFill>
                  <a:srgbClr val="FF595E"/>
                </a:solidFill>
                <a:latin typeface="Consolas"/>
                <a:cs typeface="Consolas"/>
              </a:rPr>
              <a:t>nSubsidy;</a:t>
            </a:r>
            <a:endParaRPr sz="1298" dirty="0">
              <a:latin typeface="Consolas"/>
              <a:cs typeface="Consolas"/>
            </a:endParaRPr>
          </a:p>
          <a:p>
            <a:pPr marL="79465"/>
            <a:r>
              <a:rPr sz="1298" spc="-46" dirty="0">
                <a:solidFill>
                  <a:srgbClr val="FF595E"/>
                </a:solidFill>
                <a:latin typeface="Consolas"/>
                <a:cs typeface="Consolas"/>
              </a:rPr>
              <a:t>}</a:t>
            </a:r>
            <a:endParaRPr sz="1298" dirty="0">
              <a:latin typeface="Consolas"/>
              <a:cs typeface="Consolas"/>
            </a:endParaRPr>
          </a:p>
        </p:txBody>
      </p:sp>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6509" y="2561017"/>
            <a:ext cx="6587082" cy="1805648"/>
          </a:xfrm>
          <a:prstGeom prst="rect">
            <a:avLst/>
          </a:prstGeom>
        </p:spPr>
        <p:txBody>
          <a:bodyPr vert="horz" wrap="square" lIns="0" tIns="11772" rIns="0" bIns="0" rtlCol="0">
            <a:spAutoFit/>
          </a:bodyPr>
          <a:lstStyle/>
          <a:p>
            <a:pPr marL="11184" marR="4709" indent="4709" algn="ctr">
              <a:lnSpc>
                <a:spcPct val="114999"/>
              </a:lnSpc>
              <a:spcBef>
                <a:spcPts val="92"/>
              </a:spcBef>
            </a:pPr>
            <a:r>
              <a:rPr sz="2503" i="1" spc="51" dirty="0">
                <a:solidFill>
                  <a:srgbClr val="B7B7B7"/>
                </a:solidFill>
              </a:rPr>
              <a:t>“</a:t>
            </a:r>
            <a:r>
              <a:rPr lang="vi-VN" sz="2503" i="1" spc="51" dirty="0">
                <a:solidFill>
                  <a:srgbClr val="B7B7B7"/>
                </a:solidFill>
              </a:rPr>
              <a:t>Bất kỳ ai cũng có thể kiểm tra mã nguồn mở một cách độc lập</a:t>
            </a:r>
            <a:r>
              <a:rPr sz="2503" i="1" spc="-10" dirty="0">
                <a:solidFill>
                  <a:srgbClr val="B7B7B7"/>
                </a:solidFill>
              </a:rPr>
              <a:t>.</a:t>
            </a:r>
            <a:r>
              <a:rPr lang="vi-VN" sz="2503" i="1" spc="-10" dirty="0">
                <a:solidFill>
                  <a:srgbClr val="B7B7B7"/>
                </a:solidFill>
              </a:rPr>
              <a:t> Ngược lại, không ai có thể xác minh được tính bảo mật của một mã nguồn đóng.</a:t>
            </a:r>
            <a:r>
              <a:rPr sz="2503" i="1" spc="-10" dirty="0">
                <a:solidFill>
                  <a:srgbClr val="B7B7B7"/>
                </a:solidFill>
              </a:rPr>
              <a:t>”</a:t>
            </a:r>
            <a:endParaRPr sz="2503" dirty="0"/>
          </a:p>
          <a:p>
            <a:pPr marL="11184" algn="ctr">
              <a:spcBef>
                <a:spcPts val="441"/>
              </a:spcBef>
            </a:pPr>
            <a:r>
              <a:rPr sz="2688" spc="-904" dirty="0">
                <a:solidFill>
                  <a:srgbClr val="FF595E"/>
                </a:solidFill>
              </a:rPr>
              <a:t>—</a:t>
            </a:r>
            <a:r>
              <a:rPr sz="2688" spc="-445" dirty="0">
                <a:solidFill>
                  <a:srgbClr val="FF595E"/>
                </a:solidFill>
              </a:rPr>
              <a:t>SATOSHI</a:t>
            </a:r>
            <a:r>
              <a:rPr sz="2688" spc="-158" dirty="0">
                <a:solidFill>
                  <a:srgbClr val="FF595E"/>
                </a:solidFill>
              </a:rPr>
              <a:t> </a:t>
            </a:r>
            <a:r>
              <a:rPr sz="2688" spc="-570" dirty="0">
                <a:solidFill>
                  <a:srgbClr val="FF595E"/>
                </a:solidFill>
              </a:rPr>
              <a:t>NAKAMOTO</a:t>
            </a:r>
            <a:endParaRPr sz="2688"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7652">
              <a:spcBef>
                <a:spcPts val="92"/>
              </a:spcBef>
            </a:pPr>
            <a:r>
              <a:rPr lang="vi-VN" sz="6118" spc="-140" dirty="0"/>
              <a:t>CHẤT XÚC TÁC</a:t>
            </a:r>
            <a:endParaRPr sz="6118" spc="-140" dirty="0"/>
          </a:p>
        </p:txBody>
      </p:sp>
      <p:sp>
        <p:nvSpPr>
          <p:cNvPr id="5" name="object 5"/>
          <p:cNvSpPr txBox="1"/>
          <p:nvPr/>
        </p:nvSpPr>
        <p:spPr>
          <a:xfrm>
            <a:off x="4351791" y="3673901"/>
            <a:ext cx="4376078" cy="1170089"/>
          </a:xfrm>
          <a:prstGeom prst="rect">
            <a:avLst/>
          </a:prstGeom>
        </p:spPr>
        <p:txBody>
          <a:bodyPr vert="horz" wrap="square" lIns="0" tIns="11772" rIns="0" bIns="0" rtlCol="0">
            <a:spAutoFit/>
          </a:bodyPr>
          <a:lstStyle/>
          <a:p>
            <a:pPr marL="11773" marR="4709">
              <a:lnSpc>
                <a:spcPct val="114999"/>
              </a:lnSpc>
              <a:spcBef>
                <a:spcPts val="92"/>
              </a:spcBef>
            </a:pPr>
            <a:r>
              <a:rPr lang="vi-VN" sz="2225" i="1" spc="61" dirty="0">
                <a:solidFill>
                  <a:srgbClr val="FFFFFF"/>
                </a:solidFill>
                <a:latin typeface="Calibri"/>
                <a:cs typeface="Calibri"/>
              </a:rPr>
              <a:t>Khởi động một chuỗi phản ứng nhưng không phải là chất phản ứng.</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749335" y="3329171"/>
            <a:ext cx="1482133" cy="1646357"/>
            <a:chOff x="1083337" y="2365574"/>
            <a:chExt cx="1598930" cy="1776095"/>
          </a:xfrm>
        </p:grpSpPr>
        <p:sp>
          <p:nvSpPr>
            <p:cNvPr id="8" name="object 8"/>
            <p:cNvSpPr/>
            <p:nvPr/>
          </p:nvSpPr>
          <p:spPr>
            <a:xfrm>
              <a:off x="1088099" y="3015701"/>
              <a:ext cx="1589405" cy="1121410"/>
            </a:xfrm>
            <a:custGeom>
              <a:avLst/>
              <a:gdLst/>
              <a:ahLst/>
              <a:cxnLst/>
              <a:rect l="l" t="t" r="r" b="b"/>
              <a:pathLst>
                <a:path w="1589405" h="1121410">
                  <a:moveTo>
                    <a:pt x="1589399" y="1120799"/>
                  </a:moveTo>
                  <a:lnTo>
                    <a:pt x="0" y="1120799"/>
                  </a:lnTo>
                  <a:lnTo>
                    <a:pt x="458395" y="0"/>
                  </a:lnTo>
                  <a:lnTo>
                    <a:pt x="1131004" y="0"/>
                  </a:lnTo>
                  <a:lnTo>
                    <a:pt x="1589399" y="1120799"/>
                  </a:lnTo>
                  <a:close/>
                </a:path>
              </a:pathLst>
            </a:custGeom>
            <a:solidFill>
              <a:srgbClr val="CCCCCC"/>
            </a:solidFill>
          </p:spPr>
          <p:txBody>
            <a:bodyPr wrap="square" lIns="0" tIns="0" rIns="0" bIns="0" rtlCol="0"/>
            <a:lstStyle/>
            <a:p>
              <a:endParaRPr/>
            </a:p>
          </p:txBody>
        </p:sp>
        <p:sp>
          <p:nvSpPr>
            <p:cNvPr id="9" name="object 9"/>
            <p:cNvSpPr/>
            <p:nvPr/>
          </p:nvSpPr>
          <p:spPr>
            <a:xfrm>
              <a:off x="1088099" y="3015701"/>
              <a:ext cx="1589405" cy="1121410"/>
            </a:xfrm>
            <a:custGeom>
              <a:avLst/>
              <a:gdLst/>
              <a:ahLst/>
              <a:cxnLst/>
              <a:rect l="l" t="t" r="r" b="b"/>
              <a:pathLst>
                <a:path w="1589405" h="1121410">
                  <a:moveTo>
                    <a:pt x="0" y="1120799"/>
                  </a:moveTo>
                  <a:lnTo>
                    <a:pt x="458395" y="0"/>
                  </a:lnTo>
                  <a:lnTo>
                    <a:pt x="1131004" y="0"/>
                  </a:lnTo>
                  <a:lnTo>
                    <a:pt x="1589399" y="1120799"/>
                  </a:lnTo>
                  <a:lnTo>
                    <a:pt x="0" y="1120799"/>
                  </a:lnTo>
                  <a:close/>
                </a:path>
              </a:pathLst>
            </a:custGeom>
            <a:ln w="9524">
              <a:solidFill>
                <a:srgbClr val="595959"/>
              </a:solidFill>
            </a:ln>
          </p:spPr>
          <p:txBody>
            <a:bodyPr wrap="square" lIns="0" tIns="0" rIns="0" bIns="0" rtlCol="0"/>
            <a:lstStyle/>
            <a:p>
              <a:endParaRPr/>
            </a:p>
          </p:txBody>
        </p:sp>
        <p:sp>
          <p:nvSpPr>
            <p:cNvPr id="10" name="object 10"/>
            <p:cNvSpPr/>
            <p:nvPr/>
          </p:nvSpPr>
          <p:spPr>
            <a:xfrm>
              <a:off x="1478673" y="2457030"/>
              <a:ext cx="808355" cy="748030"/>
            </a:xfrm>
            <a:custGeom>
              <a:avLst/>
              <a:gdLst/>
              <a:ahLst/>
              <a:cxnLst/>
              <a:rect l="l" t="t" r="r" b="b"/>
              <a:pathLst>
                <a:path w="808355" h="748030">
                  <a:moveTo>
                    <a:pt x="807897" y="0"/>
                  </a:moveTo>
                  <a:lnTo>
                    <a:pt x="0" y="0"/>
                  </a:lnTo>
                  <a:lnTo>
                    <a:pt x="0" y="116103"/>
                  </a:lnTo>
                  <a:lnTo>
                    <a:pt x="77635" y="116103"/>
                  </a:lnTo>
                  <a:lnTo>
                    <a:pt x="77635" y="747737"/>
                  </a:lnTo>
                  <a:lnTo>
                    <a:pt x="730732" y="747737"/>
                  </a:lnTo>
                  <a:lnTo>
                    <a:pt x="730732" y="116103"/>
                  </a:lnTo>
                  <a:lnTo>
                    <a:pt x="807897" y="116103"/>
                  </a:lnTo>
                  <a:lnTo>
                    <a:pt x="807897" y="0"/>
                  </a:lnTo>
                  <a:close/>
                </a:path>
              </a:pathLst>
            </a:custGeom>
            <a:solidFill>
              <a:srgbClr val="CCCCCC"/>
            </a:solidFill>
          </p:spPr>
          <p:txBody>
            <a:bodyPr wrap="square" lIns="0" tIns="0" rIns="0" bIns="0" rtlCol="0"/>
            <a:lstStyle/>
            <a:p>
              <a:endParaRPr/>
            </a:p>
          </p:txBody>
        </p:sp>
        <p:pic>
          <p:nvPicPr>
            <p:cNvPr id="11" name="object 11"/>
            <p:cNvPicPr/>
            <p:nvPr/>
          </p:nvPicPr>
          <p:blipFill>
            <a:blip r:embed="rId2" cstate="print"/>
            <a:stretch>
              <a:fillRect/>
            </a:stretch>
          </p:blipFill>
          <p:spPr>
            <a:xfrm>
              <a:off x="1354141" y="3665816"/>
              <a:ext cx="1056899" cy="311399"/>
            </a:xfrm>
            <a:prstGeom prst="rect">
              <a:avLst/>
            </a:prstGeom>
          </p:spPr>
        </p:pic>
        <p:pic>
          <p:nvPicPr>
            <p:cNvPr id="12" name="object 12"/>
            <p:cNvPicPr/>
            <p:nvPr/>
          </p:nvPicPr>
          <p:blipFill>
            <a:blip r:embed="rId3" cstate="print"/>
            <a:stretch>
              <a:fillRect/>
            </a:stretch>
          </p:blipFill>
          <p:spPr>
            <a:xfrm>
              <a:off x="1702497" y="3284448"/>
              <a:ext cx="229799" cy="207599"/>
            </a:xfrm>
            <a:prstGeom prst="rect">
              <a:avLst/>
            </a:prstGeom>
          </p:spPr>
        </p:pic>
        <p:pic>
          <p:nvPicPr>
            <p:cNvPr id="13" name="object 13"/>
            <p:cNvPicPr/>
            <p:nvPr/>
          </p:nvPicPr>
          <p:blipFill>
            <a:blip r:embed="rId4" cstate="print"/>
            <a:stretch>
              <a:fillRect/>
            </a:stretch>
          </p:blipFill>
          <p:spPr>
            <a:xfrm>
              <a:off x="1885334" y="2903103"/>
              <a:ext cx="229799" cy="207599"/>
            </a:xfrm>
            <a:prstGeom prst="rect">
              <a:avLst/>
            </a:prstGeom>
          </p:spPr>
        </p:pic>
        <p:pic>
          <p:nvPicPr>
            <p:cNvPr id="14" name="object 14"/>
            <p:cNvPicPr/>
            <p:nvPr/>
          </p:nvPicPr>
          <p:blipFill>
            <a:blip r:embed="rId4" cstate="print"/>
            <a:stretch>
              <a:fillRect/>
            </a:stretch>
          </p:blipFill>
          <p:spPr>
            <a:xfrm>
              <a:off x="1655508" y="2365574"/>
              <a:ext cx="229799" cy="207599"/>
            </a:xfrm>
            <a:prstGeom prst="rect">
              <a:avLst/>
            </a:prstGeom>
          </p:spPr>
        </p:pic>
        <p:pic>
          <p:nvPicPr>
            <p:cNvPr id="15" name="object 15"/>
            <p:cNvPicPr/>
            <p:nvPr/>
          </p:nvPicPr>
          <p:blipFill>
            <a:blip r:embed="rId4" cstate="print"/>
            <a:stretch>
              <a:fillRect/>
            </a:stretch>
          </p:blipFill>
          <p:spPr>
            <a:xfrm>
              <a:off x="2056913" y="3622565"/>
              <a:ext cx="229799" cy="207599"/>
            </a:xfrm>
            <a:prstGeom prst="rect">
              <a:avLst/>
            </a:prstGeom>
          </p:spPr>
        </p:pic>
      </p:grpSp>
      <p:sp>
        <p:nvSpPr>
          <p:cNvPr id="16" name="object 16"/>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8" y="1540789"/>
            <a:ext cx="6508019" cy="953359"/>
          </a:xfrm>
          <a:prstGeom prst="rect">
            <a:avLst/>
          </a:prstGeom>
        </p:spPr>
        <p:txBody>
          <a:bodyPr vert="horz" wrap="square" lIns="0" tIns="11772" rIns="0" bIns="0" rtlCol="0">
            <a:spAutoFit/>
          </a:bodyPr>
          <a:lstStyle/>
          <a:p>
            <a:pPr marL="7652">
              <a:spcBef>
                <a:spcPts val="92"/>
              </a:spcBef>
            </a:pPr>
            <a:r>
              <a:rPr lang="vi-VN" sz="6118" spc="-140" dirty="0"/>
              <a:t>LỰC CẢN</a:t>
            </a:r>
            <a:endParaRPr sz="6118" spc="-140" dirty="0"/>
          </a:p>
        </p:txBody>
      </p:sp>
      <p:sp>
        <p:nvSpPr>
          <p:cNvPr id="5" name="object 5"/>
          <p:cNvSpPr txBox="1"/>
          <p:nvPr/>
        </p:nvSpPr>
        <p:spPr>
          <a:xfrm>
            <a:off x="4351795" y="3391365"/>
            <a:ext cx="4304330" cy="776180"/>
          </a:xfrm>
          <a:prstGeom prst="rect">
            <a:avLst/>
          </a:prstGeom>
        </p:spPr>
        <p:txBody>
          <a:bodyPr vert="horz" wrap="square" lIns="0" tIns="11772" rIns="0" bIns="0" rtlCol="0">
            <a:spAutoFit/>
          </a:bodyPr>
          <a:lstStyle/>
          <a:p>
            <a:pPr marL="11773" marR="4709">
              <a:lnSpc>
                <a:spcPct val="114999"/>
              </a:lnSpc>
              <a:spcBef>
                <a:spcPts val="92"/>
              </a:spcBef>
            </a:pPr>
            <a:r>
              <a:rPr lang="vi-VN" sz="2225" i="1" spc="102" dirty="0">
                <a:solidFill>
                  <a:srgbClr val="FFFFFF"/>
                </a:solidFill>
                <a:latin typeface="Calibri"/>
                <a:cs typeface="Calibri"/>
              </a:rPr>
              <a:t>Một lực chống lại sự di chuyển tương đối của một cái gì đó.</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450710" y="3082810"/>
            <a:ext cx="1974688" cy="2229346"/>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13" name="Group 12">
            <a:extLst>
              <a:ext uri="{FF2B5EF4-FFF2-40B4-BE49-F238E27FC236}">
                <a16:creationId xmlns:a16="http://schemas.microsoft.com/office/drawing/2014/main" id="{71111C38-FA39-CDC3-B281-4AD3F7440BC9}"/>
              </a:ext>
            </a:extLst>
          </p:cNvPr>
          <p:cNvGrpSpPr/>
          <p:nvPr/>
        </p:nvGrpSpPr>
        <p:grpSpPr>
          <a:xfrm>
            <a:off x="2226387" y="1311150"/>
            <a:ext cx="5513560" cy="4418265"/>
            <a:chOff x="1597977" y="188531"/>
            <a:chExt cx="5948045" cy="4766438"/>
          </a:xfrm>
        </p:grpSpPr>
        <p:sp>
          <p:nvSpPr>
            <p:cNvPr id="2" name="object 2"/>
            <p:cNvSpPr txBox="1"/>
            <p:nvPr/>
          </p:nvSpPr>
          <p:spPr>
            <a:xfrm>
              <a:off x="2832765" y="4757479"/>
              <a:ext cx="3590925" cy="197490"/>
            </a:xfrm>
            <a:prstGeom prst="rect">
              <a:avLst/>
            </a:prstGeom>
          </p:spPr>
          <p:txBody>
            <a:bodyPr vert="horz" wrap="square" lIns="0" tIns="11772" rIns="0" bIns="0" rtlCol="0">
              <a:spAutoFit/>
            </a:bodyPr>
            <a:lstStyle/>
            <a:p>
              <a:pPr marL="11773">
                <a:spcBef>
                  <a:spcPts val="92"/>
                </a:spcBef>
              </a:pPr>
              <a:r>
                <a:rPr lang="vi-VN" sz="1112" dirty="0">
                  <a:solidFill>
                    <a:srgbClr val="B7B7B7"/>
                  </a:solidFill>
                  <a:latin typeface="Calibri"/>
                  <a:cs typeface="Calibri"/>
                </a:rPr>
                <a:t>N</a:t>
              </a:r>
              <a:r>
                <a:rPr lang="en-AU" sz="1112" dirty="0" err="1">
                  <a:solidFill>
                    <a:srgbClr val="B7B7B7"/>
                  </a:solidFill>
                  <a:latin typeface="Calibri"/>
                  <a:cs typeface="Calibri"/>
                </a:rPr>
                <a:t>guồn</a:t>
              </a:r>
              <a:r>
                <a:rPr sz="1112" dirty="0">
                  <a:solidFill>
                    <a:srgbClr val="B7B7B7"/>
                  </a:solidFill>
                  <a:latin typeface="Calibri"/>
                  <a:cs typeface="Calibri"/>
                </a:rPr>
                <a:t>:</a:t>
              </a:r>
              <a:r>
                <a:rPr sz="1112" spc="135" dirty="0">
                  <a:solidFill>
                    <a:srgbClr val="B7B7B7"/>
                  </a:solidFill>
                  <a:latin typeface="Calibri"/>
                  <a:cs typeface="Calibri"/>
                </a:rPr>
                <a:t> </a:t>
              </a:r>
              <a:r>
                <a:rPr sz="1112" i="1" dirty="0">
                  <a:solidFill>
                    <a:srgbClr val="B7B7B7"/>
                  </a:solidFill>
                  <a:latin typeface="Calibri"/>
                  <a:cs typeface="Calibri"/>
                </a:rPr>
                <a:t>‘The</a:t>
              </a:r>
              <a:r>
                <a:rPr sz="1112" i="1" spc="125" dirty="0">
                  <a:solidFill>
                    <a:srgbClr val="B7B7B7"/>
                  </a:solidFill>
                  <a:latin typeface="Calibri"/>
                  <a:cs typeface="Calibri"/>
                </a:rPr>
                <a:t> </a:t>
              </a:r>
              <a:r>
                <a:rPr sz="1112" i="1" dirty="0">
                  <a:solidFill>
                    <a:srgbClr val="B7B7B7"/>
                  </a:solidFill>
                  <a:latin typeface="Calibri"/>
                  <a:cs typeface="Calibri"/>
                </a:rPr>
                <a:t>Bullish</a:t>
              </a:r>
              <a:r>
                <a:rPr sz="1112" i="1" spc="130" dirty="0">
                  <a:solidFill>
                    <a:srgbClr val="B7B7B7"/>
                  </a:solidFill>
                  <a:latin typeface="Calibri"/>
                  <a:cs typeface="Calibri"/>
                </a:rPr>
                <a:t> </a:t>
              </a:r>
              <a:r>
                <a:rPr sz="1112" i="1" spc="84" dirty="0">
                  <a:solidFill>
                    <a:srgbClr val="B7B7B7"/>
                  </a:solidFill>
                  <a:latin typeface="Calibri"/>
                  <a:cs typeface="Calibri"/>
                </a:rPr>
                <a:t>Case</a:t>
              </a:r>
              <a:r>
                <a:rPr sz="1112" i="1" spc="130" dirty="0">
                  <a:solidFill>
                    <a:srgbClr val="B7B7B7"/>
                  </a:solidFill>
                  <a:latin typeface="Calibri"/>
                  <a:cs typeface="Calibri"/>
                </a:rPr>
                <a:t> </a:t>
              </a:r>
              <a:r>
                <a:rPr sz="1112" i="1" dirty="0">
                  <a:solidFill>
                    <a:srgbClr val="B7B7B7"/>
                  </a:solidFill>
                  <a:latin typeface="Calibri"/>
                  <a:cs typeface="Calibri"/>
                </a:rPr>
                <a:t>for</a:t>
              </a:r>
              <a:r>
                <a:rPr sz="1112" i="1" spc="130" dirty="0">
                  <a:solidFill>
                    <a:srgbClr val="B7B7B7"/>
                  </a:solidFill>
                  <a:latin typeface="Calibri"/>
                  <a:cs typeface="Calibri"/>
                </a:rPr>
                <a:t> </a:t>
              </a:r>
              <a:r>
                <a:rPr sz="1112" i="1" dirty="0">
                  <a:solidFill>
                    <a:srgbClr val="B7B7B7"/>
                  </a:solidFill>
                  <a:latin typeface="Calibri"/>
                  <a:cs typeface="Calibri"/>
                </a:rPr>
                <a:t>Bitcoin’</a:t>
              </a:r>
              <a:r>
                <a:rPr sz="1112" i="1" spc="143" dirty="0">
                  <a:solidFill>
                    <a:srgbClr val="B7B7B7"/>
                  </a:solidFill>
                  <a:latin typeface="Calibri"/>
                  <a:cs typeface="Calibri"/>
                </a:rPr>
                <a:t> </a:t>
              </a:r>
              <a:r>
                <a:rPr sz="1112" dirty="0">
                  <a:solidFill>
                    <a:srgbClr val="B7B7B7"/>
                  </a:solidFill>
                  <a:latin typeface="Calibri"/>
                  <a:cs typeface="Calibri"/>
                </a:rPr>
                <a:t>by</a:t>
              </a:r>
              <a:r>
                <a:rPr sz="1112" spc="130" dirty="0">
                  <a:solidFill>
                    <a:srgbClr val="B7B7B7"/>
                  </a:solidFill>
                  <a:latin typeface="Calibri"/>
                  <a:cs typeface="Calibri"/>
                </a:rPr>
                <a:t> </a:t>
              </a:r>
              <a:r>
                <a:rPr sz="1112" dirty="0">
                  <a:solidFill>
                    <a:srgbClr val="B7B7B7"/>
                  </a:solidFill>
                  <a:latin typeface="Calibri"/>
                  <a:cs typeface="Calibri"/>
                </a:rPr>
                <a:t>Vijay</a:t>
              </a:r>
              <a:r>
                <a:rPr sz="1112" spc="130" dirty="0">
                  <a:solidFill>
                    <a:srgbClr val="B7B7B7"/>
                  </a:solidFill>
                  <a:latin typeface="Calibri"/>
                  <a:cs typeface="Calibri"/>
                </a:rPr>
                <a:t> </a:t>
              </a:r>
              <a:r>
                <a:rPr sz="1112" spc="-10" dirty="0">
                  <a:solidFill>
                    <a:srgbClr val="B7B7B7"/>
                  </a:solidFill>
                  <a:latin typeface="Calibri"/>
                  <a:cs typeface="Calibri"/>
                </a:rPr>
                <a:t>Boyapati</a:t>
              </a:r>
              <a:endParaRPr sz="1112" dirty="0">
                <a:latin typeface="Calibri"/>
                <a:cs typeface="Calibri"/>
              </a:endParaRPr>
            </a:p>
          </p:txBody>
        </p:sp>
        <p:grpSp>
          <p:nvGrpSpPr>
            <p:cNvPr id="4" name="object 4"/>
            <p:cNvGrpSpPr/>
            <p:nvPr/>
          </p:nvGrpSpPr>
          <p:grpSpPr>
            <a:xfrm>
              <a:off x="1597977" y="188531"/>
              <a:ext cx="5948045" cy="4404995"/>
              <a:chOff x="1598175" y="174600"/>
              <a:chExt cx="5948045" cy="4404995"/>
            </a:xfrm>
          </p:grpSpPr>
          <p:pic>
            <p:nvPicPr>
              <p:cNvPr id="5" name="object 5"/>
              <p:cNvPicPr/>
              <p:nvPr/>
            </p:nvPicPr>
            <p:blipFill>
              <a:blip r:embed="rId2" cstate="print"/>
              <a:stretch>
                <a:fillRect/>
              </a:stretch>
            </p:blipFill>
            <p:spPr>
              <a:xfrm>
                <a:off x="1607700" y="184125"/>
                <a:ext cx="5928594" cy="4385750"/>
              </a:xfrm>
              <a:prstGeom prst="rect">
                <a:avLst/>
              </a:prstGeom>
            </p:spPr>
          </p:pic>
          <p:sp>
            <p:nvSpPr>
              <p:cNvPr id="6" name="object 6"/>
              <p:cNvSpPr/>
              <p:nvPr/>
            </p:nvSpPr>
            <p:spPr>
              <a:xfrm>
                <a:off x="1602937" y="179362"/>
                <a:ext cx="5938520" cy="4395470"/>
              </a:xfrm>
              <a:custGeom>
                <a:avLst/>
                <a:gdLst/>
                <a:ahLst/>
                <a:cxnLst/>
                <a:rect l="l" t="t" r="r" b="b"/>
                <a:pathLst>
                  <a:path w="5938520" h="4395470">
                    <a:moveTo>
                      <a:pt x="0" y="0"/>
                    </a:moveTo>
                    <a:lnTo>
                      <a:pt x="5938119" y="0"/>
                    </a:lnTo>
                    <a:lnTo>
                      <a:pt x="5938119" y="4395275"/>
                    </a:lnTo>
                    <a:lnTo>
                      <a:pt x="0" y="4395275"/>
                    </a:lnTo>
                    <a:lnTo>
                      <a:pt x="0" y="0"/>
                    </a:lnTo>
                    <a:close/>
                  </a:path>
                </a:pathLst>
              </a:custGeom>
              <a:ln w="9524">
                <a:solidFill>
                  <a:srgbClr val="FFFFFF"/>
                </a:solidFill>
              </a:ln>
            </p:spPr>
            <p:txBody>
              <a:bodyPr wrap="square" lIns="0" tIns="0" rIns="0" bIns="0" rtlCol="0"/>
              <a:lstStyle/>
              <a:p>
                <a:endParaRPr/>
              </a:p>
            </p:txBody>
          </p:sp>
        </p:grpSp>
        <p:sp>
          <p:nvSpPr>
            <p:cNvPr id="7" name="TextBox 6">
              <a:extLst>
                <a:ext uri="{FF2B5EF4-FFF2-40B4-BE49-F238E27FC236}">
                  <a16:creationId xmlns:a16="http://schemas.microsoft.com/office/drawing/2014/main" id="{85FF5453-1277-1AC9-99DD-AA99020288AB}"/>
                </a:ext>
              </a:extLst>
            </p:cNvPr>
            <p:cNvSpPr txBox="1"/>
            <p:nvPr/>
          </p:nvSpPr>
          <p:spPr>
            <a:xfrm>
              <a:off x="6096000" y="4018356"/>
              <a:ext cx="1118208" cy="697264"/>
            </a:xfrm>
            <a:prstGeom prst="rect">
              <a:avLst/>
            </a:prstGeom>
            <a:solidFill>
              <a:schemeClr val="tx1"/>
            </a:solidFill>
          </p:spPr>
          <p:txBody>
            <a:bodyPr wrap="square" rtlCol="0">
              <a:spAutoFit/>
            </a:bodyPr>
            <a:lstStyle/>
            <a:p>
              <a:r>
                <a:rPr lang="vi-VN" dirty="0">
                  <a:solidFill>
                    <a:schemeClr val="bg1"/>
                  </a:solidFill>
                </a:rPr>
                <a:t>BITCOIN</a:t>
              </a:r>
              <a:endParaRPr lang="en-AU" dirty="0">
                <a:solidFill>
                  <a:schemeClr val="bg1"/>
                </a:solidFill>
              </a:endParaRPr>
            </a:p>
          </p:txBody>
        </p:sp>
        <p:sp>
          <p:nvSpPr>
            <p:cNvPr id="8" name="TextBox 7">
              <a:extLst>
                <a:ext uri="{FF2B5EF4-FFF2-40B4-BE49-F238E27FC236}">
                  <a16:creationId xmlns:a16="http://schemas.microsoft.com/office/drawing/2014/main" id="{72361BFE-8E33-614F-D008-6BA11BFC1471}"/>
                </a:ext>
              </a:extLst>
            </p:cNvPr>
            <p:cNvSpPr txBox="1"/>
            <p:nvPr/>
          </p:nvSpPr>
          <p:spPr>
            <a:xfrm>
              <a:off x="4783311" y="4024388"/>
              <a:ext cx="990603" cy="398437"/>
            </a:xfrm>
            <a:prstGeom prst="rect">
              <a:avLst/>
            </a:prstGeom>
            <a:solidFill>
              <a:schemeClr val="tx1"/>
            </a:solidFill>
          </p:spPr>
          <p:txBody>
            <a:bodyPr wrap="square" rtlCol="0">
              <a:spAutoFit/>
            </a:bodyPr>
            <a:lstStyle/>
            <a:p>
              <a:r>
                <a:rPr lang="vi-VN" dirty="0">
                  <a:solidFill>
                    <a:schemeClr val="bg1"/>
                  </a:solidFill>
                </a:rPr>
                <a:t>VÀNG</a:t>
              </a:r>
              <a:endParaRPr lang="en-AU" dirty="0">
                <a:solidFill>
                  <a:schemeClr val="bg1"/>
                </a:solidFill>
              </a:endParaRPr>
            </a:p>
          </p:txBody>
        </p:sp>
        <p:sp>
          <p:nvSpPr>
            <p:cNvPr id="9" name="TextBox 8">
              <a:extLst>
                <a:ext uri="{FF2B5EF4-FFF2-40B4-BE49-F238E27FC236}">
                  <a16:creationId xmlns:a16="http://schemas.microsoft.com/office/drawing/2014/main" id="{55554C22-FC29-3535-B414-B4D5243C2323}"/>
                </a:ext>
              </a:extLst>
            </p:cNvPr>
            <p:cNvSpPr txBox="1"/>
            <p:nvPr/>
          </p:nvSpPr>
          <p:spPr>
            <a:xfrm>
              <a:off x="3276632" y="4018356"/>
              <a:ext cx="990603" cy="398437"/>
            </a:xfrm>
            <a:prstGeom prst="rect">
              <a:avLst/>
            </a:prstGeom>
            <a:solidFill>
              <a:schemeClr val="tx1"/>
            </a:solidFill>
          </p:spPr>
          <p:txBody>
            <a:bodyPr wrap="square" rtlCol="0">
              <a:spAutoFit/>
            </a:bodyPr>
            <a:lstStyle/>
            <a:p>
              <a:pPr algn="ctr"/>
              <a:r>
                <a:rPr lang="vi-VN" dirty="0">
                  <a:solidFill>
                    <a:schemeClr val="bg1"/>
                  </a:solidFill>
                </a:rPr>
                <a:t>BẠC</a:t>
              </a:r>
              <a:endParaRPr lang="en-AU" dirty="0">
                <a:solidFill>
                  <a:schemeClr val="bg1"/>
                </a:solidFill>
              </a:endParaRPr>
            </a:p>
          </p:txBody>
        </p:sp>
        <p:sp>
          <p:nvSpPr>
            <p:cNvPr id="10" name="TextBox 9">
              <a:extLst>
                <a:ext uri="{FF2B5EF4-FFF2-40B4-BE49-F238E27FC236}">
                  <a16:creationId xmlns:a16="http://schemas.microsoft.com/office/drawing/2014/main" id="{E96BCDF4-18E6-0446-C167-5EEED3F5A989}"/>
                </a:ext>
              </a:extLst>
            </p:cNvPr>
            <p:cNvSpPr txBox="1"/>
            <p:nvPr/>
          </p:nvSpPr>
          <p:spPr>
            <a:xfrm rot="16200000">
              <a:off x="546911" y="1836006"/>
              <a:ext cx="2933109" cy="398436"/>
            </a:xfrm>
            <a:prstGeom prst="rect">
              <a:avLst/>
            </a:prstGeom>
            <a:solidFill>
              <a:schemeClr val="tx1"/>
            </a:solidFill>
          </p:spPr>
          <p:txBody>
            <a:bodyPr wrap="square" rtlCol="0">
              <a:spAutoFit/>
            </a:bodyPr>
            <a:lstStyle/>
            <a:p>
              <a:r>
                <a:rPr lang="vi-VN" dirty="0">
                  <a:solidFill>
                    <a:schemeClr val="bg1"/>
                  </a:solidFill>
                </a:rPr>
                <a:t>TỔNG NHU CẦU</a:t>
              </a:r>
              <a:endParaRPr lang="en-AU" dirty="0">
                <a:solidFill>
                  <a:schemeClr val="bg1"/>
                </a:solidFill>
              </a:endParaRPr>
            </a:p>
          </p:txBody>
        </p:sp>
        <p:sp>
          <p:nvSpPr>
            <p:cNvPr id="11" name="TextBox 10">
              <a:extLst>
                <a:ext uri="{FF2B5EF4-FFF2-40B4-BE49-F238E27FC236}">
                  <a16:creationId xmlns:a16="http://schemas.microsoft.com/office/drawing/2014/main" id="{E27294B2-4F26-6C5D-6D4A-D7C7525C4F6A}"/>
                </a:ext>
              </a:extLst>
            </p:cNvPr>
            <p:cNvSpPr txBox="1"/>
            <p:nvPr/>
          </p:nvSpPr>
          <p:spPr>
            <a:xfrm rot="16200000">
              <a:off x="2518409" y="2377962"/>
              <a:ext cx="2305853" cy="407428"/>
            </a:xfrm>
            <a:prstGeom prst="rect">
              <a:avLst/>
            </a:prstGeom>
            <a:solidFill>
              <a:schemeClr val="bg1"/>
            </a:solidFill>
          </p:spPr>
          <p:txBody>
            <a:bodyPr wrap="square" rtlCol="0">
              <a:spAutoFit/>
            </a:bodyPr>
            <a:lstStyle/>
            <a:p>
              <a:r>
                <a:rPr lang="vi-VN" sz="1854" b="1" dirty="0">
                  <a:solidFill>
                    <a:schemeClr val="tx1"/>
                  </a:solidFill>
                </a:rPr>
                <a:t>Công nghiệp</a:t>
              </a:r>
              <a:endParaRPr lang="en-AU" sz="1854" b="1" dirty="0">
                <a:solidFill>
                  <a:schemeClr val="tx1"/>
                </a:solidFill>
              </a:endParaRPr>
            </a:p>
          </p:txBody>
        </p:sp>
        <p:sp>
          <p:nvSpPr>
            <p:cNvPr id="12" name="TextBox 11">
              <a:extLst>
                <a:ext uri="{FF2B5EF4-FFF2-40B4-BE49-F238E27FC236}">
                  <a16:creationId xmlns:a16="http://schemas.microsoft.com/office/drawing/2014/main" id="{A19E4409-258F-3F07-BC70-932018FA68C4}"/>
                </a:ext>
              </a:extLst>
            </p:cNvPr>
            <p:cNvSpPr txBox="1"/>
            <p:nvPr/>
          </p:nvSpPr>
          <p:spPr>
            <a:xfrm rot="16200000">
              <a:off x="5320798" y="2248989"/>
              <a:ext cx="2505106" cy="407428"/>
            </a:xfrm>
            <a:prstGeom prst="rect">
              <a:avLst/>
            </a:prstGeom>
            <a:solidFill>
              <a:srgbClr val="FE4E51"/>
            </a:solidFill>
          </p:spPr>
          <p:txBody>
            <a:bodyPr wrap="square" rtlCol="0">
              <a:spAutoFit/>
            </a:bodyPr>
            <a:lstStyle/>
            <a:p>
              <a:r>
                <a:rPr lang="vi-VN" sz="1854" b="1" dirty="0">
                  <a:solidFill>
                    <a:schemeClr val="bg1"/>
                  </a:solidFill>
                </a:rPr>
                <a:t>Giá trị thặng dư</a:t>
              </a:r>
              <a:endParaRPr lang="en-AU" sz="1854" b="1" dirty="0">
                <a:solidFill>
                  <a:schemeClr val="bg1"/>
                </a:solidFil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7" name="Group 6">
            <a:extLst>
              <a:ext uri="{FF2B5EF4-FFF2-40B4-BE49-F238E27FC236}">
                <a16:creationId xmlns:a16="http://schemas.microsoft.com/office/drawing/2014/main" id="{EC2044BE-D8FB-E578-2FEC-3659CD4B4228}"/>
              </a:ext>
            </a:extLst>
          </p:cNvPr>
          <p:cNvGrpSpPr/>
          <p:nvPr/>
        </p:nvGrpSpPr>
        <p:grpSpPr>
          <a:xfrm>
            <a:off x="2383411" y="1244338"/>
            <a:ext cx="5199508" cy="4485248"/>
            <a:chOff x="1767375" y="116450"/>
            <a:chExt cx="5609245" cy="4838699"/>
          </a:xfrm>
        </p:grpSpPr>
        <p:pic>
          <p:nvPicPr>
            <p:cNvPr id="2" name="object 2"/>
            <p:cNvPicPr/>
            <p:nvPr/>
          </p:nvPicPr>
          <p:blipFill>
            <a:blip r:embed="rId2" cstate="print"/>
            <a:stretch>
              <a:fillRect/>
            </a:stretch>
          </p:blipFill>
          <p:spPr>
            <a:xfrm>
              <a:off x="1767375" y="116450"/>
              <a:ext cx="5609245" cy="4838699"/>
            </a:xfrm>
            <a:prstGeom prst="rect">
              <a:avLst/>
            </a:prstGeom>
          </p:spPr>
        </p:pic>
        <p:sp>
          <p:nvSpPr>
            <p:cNvPr id="4" name="object 15">
              <a:extLst>
                <a:ext uri="{FF2B5EF4-FFF2-40B4-BE49-F238E27FC236}">
                  <a16:creationId xmlns:a16="http://schemas.microsoft.com/office/drawing/2014/main" id="{30158335-D969-DF10-F513-B2139E1515F0}"/>
                </a:ext>
              </a:extLst>
            </p:cNvPr>
            <p:cNvSpPr txBox="1"/>
            <p:nvPr/>
          </p:nvSpPr>
          <p:spPr>
            <a:xfrm rot="18814362">
              <a:off x="3637208" y="1255617"/>
              <a:ext cx="2607020" cy="353943"/>
            </a:xfrm>
            <a:prstGeom prst="rect">
              <a:avLst/>
            </a:prstGeom>
            <a:solidFill>
              <a:schemeClr val="tx1"/>
            </a:solidFill>
          </p:spPr>
          <p:txBody>
            <a:bodyPr vert="horz" wrap="square" lIns="0" tIns="0" rIns="0" bIns="0" rtlCol="0">
              <a:spAutoFit/>
            </a:bodyPr>
            <a:lstStyle/>
            <a:p>
              <a:r>
                <a:rPr lang="vi-VN" sz="2132" i="1" dirty="0">
                  <a:solidFill>
                    <a:schemeClr val="bg1">
                      <a:lumMod val="65000"/>
                    </a:schemeClr>
                  </a:solidFill>
                  <a:latin typeface="Calibri"/>
                  <a:cs typeface="Calibri"/>
                </a:rPr>
                <a:t>Cổng thanh toán</a:t>
              </a:r>
              <a:endParaRPr sz="2132" i="1" dirty="0">
                <a:solidFill>
                  <a:schemeClr val="bg1">
                    <a:lumMod val="65000"/>
                  </a:schemeClr>
                </a:solidFill>
                <a:latin typeface="Calibri"/>
                <a:cs typeface="Calibri"/>
              </a:endParaRPr>
            </a:p>
          </p:txBody>
        </p:sp>
        <p:sp>
          <p:nvSpPr>
            <p:cNvPr id="5" name="object 15">
              <a:extLst>
                <a:ext uri="{FF2B5EF4-FFF2-40B4-BE49-F238E27FC236}">
                  <a16:creationId xmlns:a16="http://schemas.microsoft.com/office/drawing/2014/main" id="{60867501-5C7F-E672-53AF-7E6C4415E05A}"/>
                </a:ext>
              </a:extLst>
            </p:cNvPr>
            <p:cNvSpPr txBox="1"/>
            <p:nvPr/>
          </p:nvSpPr>
          <p:spPr>
            <a:xfrm rot="18814362">
              <a:off x="4447583" y="1248924"/>
              <a:ext cx="2607020" cy="353943"/>
            </a:xfrm>
            <a:prstGeom prst="rect">
              <a:avLst/>
            </a:prstGeom>
            <a:solidFill>
              <a:schemeClr val="tx1"/>
            </a:solidFill>
          </p:spPr>
          <p:txBody>
            <a:bodyPr vert="horz" wrap="square" lIns="0" tIns="0" rIns="0" bIns="0" rtlCol="0">
              <a:spAutoFit/>
            </a:bodyPr>
            <a:lstStyle/>
            <a:p>
              <a:r>
                <a:rPr lang="vi-VN" sz="2132" i="1" dirty="0">
                  <a:solidFill>
                    <a:schemeClr val="bg1">
                      <a:lumMod val="65000"/>
                    </a:schemeClr>
                  </a:solidFill>
                  <a:latin typeface="Calibri"/>
                  <a:cs typeface="Calibri"/>
                </a:rPr>
                <a:t>Ngân hàng phát hành</a:t>
              </a:r>
              <a:endParaRPr sz="2132" i="1" dirty="0">
                <a:solidFill>
                  <a:schemeClr val="bg1">
                    <a:lumMod val="65000"/>
                  </a:schemeClr>
                </a:solidFill>
                <a:latin typeface="Calibri"/>
                <a:cs typeface="Calibri"/>
              </a:endParaRPr>
            </a:p>
          </p:txBody>
        </p:sp>
        <p:sp>
          <p:nvSpPr>
            <p:cNvPr id="6" name="object 15">
              <a:extLst>
                <a:ext uri="{FF2B5EF4-FFF2-40B4-BE49-F238E27FC236}">
                  <a16:creationId xmlns:a16="http://schemas.microsoft.com/office/drawing/2014/main" id="{5F80E5A4-5BF6-3923-445C-97C09D740447}"/>
                </a:ext>
              </a:extLst>
            </p:cNvPr>
            <p:cNvSpPr txBox="1"/>
            <p:nvPr/>
          </p:nvSpPr>
          <p:spPr>
            <a:xfrm rot="18814362">
              <a:off x="5265405" y="1400762"/>
              <a:ext cx="2033599" cy="707886"/>
            </a:xfrm>
            <a:prstGeom prst="rect">
              <a:avLst/>
            </a:prstGeom>
            <a:solidFill>
              <a:schemeClr val="tx1"/>
            </a:solidFill>
          </p:spPr>
          <p:txBody>
            <a:bodyPr vert="horz" wrap="square" lIns="0" tIns="0" rIns="0" bIns="0" rtlCol="0">
              <a:spAutoFit/>
            </a:bodyPr>
            <a:lstStyle/>
            <a:p>
              <a:r>
                <a:rPr lang="vi-VN" sz="2132" i="1" dirty="0">
                  <a:solidFill>
                    <a:schemeClr val="bg1">
                      <a:lumMod val="65000"/>
                    </a:schemeClr>
                  </a:solidFill>
                  <a:latin typeface="Calibri"/>
                  <a:cs typeface="Calibri"/>
                </a:rPr>
                <a:t>Ngân hàng</a:t>
              </a:r>
              <a:br>
                <a:rPr lang="vi-VN" sz="2132" i="1" dirty="0">
                  <a:solidFill>
                    <a:schemeClr val="bg1">
                      <a:lumMod val="65000"/>
                    </a:schemeClr>
                  </a:solidFill>
                  <a:latin typeface="Calibri"/>
                  <a:cs typeface="Calibri"/>
                </a:rPr>
              </a:br>
              <a:r>
                <a:rPr lang="vi-VN" sz="2132" i="1" dirty="0">
                  <a:solidFill>
                    <a:schemeClr val="bg1">
                      <a:lumMod val="65000"/>
                    </a:schemeClr>
                  </a:solidFill>
                  <a:latin typeface="Calibri"/>
                  <a:cs typeface="Calibri"/>
                </a:rPr>
                <a:t> thương mại</a:t>
              </a:r>
              <a:endParaRPr sz="2132" i="1" dirty="0">
                <a:solidFill>
                  <a:schemeClr val="bg1">
                    <a:lumMod val="65000"/>
                  </a:schemeClr>
                </a:solidFill>
                <a:latin typeface="Calibri"/>
                <a:cs typeface="Calibri"/>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1"/>
            <a:ext cx="9966325" cy="7040562"/>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FF595E"/>
          </a:solidFill>
        </p:spPr>
        <p:txBody>
          <a:bodyPr wrap="square" lIns="0" tIns="0" rIns="0" bIns="0" rtlCol="0"/>
          <a:lstStyle/>
          <a:p>
            <a:endParaRPr/>
          </a:p>
        </p:txBody>
      </p:sp>
      <p:sp>
        <p:nvSpPr>
          <p:cNvPr id="3" name="object 3"/>
          <p:cNvSpPr/>
          <p:nvPr/>
        </p:nvSpPr>
        <p:spPr>
          <a:xfrm>
            <a:off x="1671440" y="2802686"/>
            <a:ext cx="6623688" cy="1435633"/>
          </a:xfrm>
          <a:custGeom>
            <a:avLst/>
            <a:gdLst/>
            <a:ahLst/>
            <a:cxnLst/>
            <a:rect l="l" t="t" r="r" b="b"/>
            <a:pathLst>
              <a:path w="7145655" h="1548764">
                <a:moveTo>
                  <a:pt x="0" y="0"/>
                </a:moveTo>
                <a:lnTo>
                  <a:pt x="7145399" y="0"/>
                </a:lnTo>
                <a:lnTo>
                  <a:pt x="7145399" y="1548299"/>
                </a:lnTo>
                <a:lnTo>
                  <a:pt x="0" y="1548299"/>
                </a:lnTo>
                <a:lnTo>
                  <a:pt x="0" y="0"/>
                </a:lnTo>
                <a:close/>
              </a:path>
            </a:pathLst>
          </a:custGeom>
          <a:ln w="9524">
            <a:solidFill>
              <a:srgbClr val="000000"/>
            </a:solidFill>
          </a:ln>
        </p:spPr>
        <p:txBody>
          <a:bodyPr wrap="square" lIns="0" tIns="0" rIns="0" bIns="0" rtlCol="0"/>
          <a:lstStyle/>
          <a:p>
            <a:endParaRPr/>
          </a:p>
        </p:txBody>
      </p:sp>
      <p:sp>
        <p:nvSpPr>
          <p:cNvPr id="4" name="object 4"/>
          <p:cNvSpPr txBox="1">
            <a:spLocks noGrp="1"/>
          </p:cNvSpPr>
          <p:nvPr>
            <p:ph type="title"/>
          </p:nvPr>
        </p:nvSpPr>
        <p:spPr>
          <a:xfrm>
            <a:off x="1920008" y="2825166"/>
            <a:ext cx="6128662" cy="1379715"/>
          </a:xfrm>
          <a:prstGeom prst="rect">
            <a:avLst/>
          </a:prstGeom>
        </p:spPr>
        <p:txBody>
          <a:bodyPr vert="horz" wrap="square" lIns="0" tIns="11772" rIns="0" bIns="0" rtlCol="0">
            <a:spAutoFit/>
          </a:bodyPr>
          <a:lstStyle/>
          <a:p>
            <a:pPr marL="11773">
              <a:spcBef>
                <a:spcPts val="92"/>
              </a:spcBef>
            </a:pPr>
            <a:r>
              <a:rPr lang="vi-VN" sz="8899" spc="241" dirty="0">
                <a:solidFill>
                  <a:srgbClr val="000000"/>
                </a:solidFill>
                <a:latin typeface="Palatino Linotype"/>
                <a:cs typeface="Palatino Linotype"/>
              </a:rPr>
              <a:t>Tâm lý học</a:t>
            </a:r>
            <a:endParaRPr sz="8899" dirty="0">
              <a:latin typeface="Palatino Linotype"/>
              <a:cs typeface="Palatino Linotype"/>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3" name="object 3"/>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THUYẾT TRÒ CHƠI</a:t>
            </a:r>
            <a:endParaRPr sz="6118" spc="-140" dirty="0"/>
          </a:p>
        </p:txBody>
      </p:sp>
      <p:sp>
        <p:nvSpPr>
          <p:cNvPr id="4" name="object 4"/>
          <p:cNvSpPr txBox="1"/>
          <p:nvPr/>
        </p:nvSpPr>
        <p:spPr>
          <a:xfrm>
            <a:off x="4351791" y="3353289"/>
            <a:ext cx="4376078"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64" dirty="0">
                <a:solidFill>
                  <a:srgbClr val="FFFFFF"/>
                </a:solidFill>
                <a:latin typeface="Calibri"/>
                <a:cs typeface="Calibri"/>
              </a:rPr>
              <a:t>Sử dụng toán để đưa ra quyết định hợp tác hay cạnh tranh trong các trò chơi đa phương.</a:t>
            </a:r>
            <a:endParaRPr sz="2225" dirty="0">
              <a:latin typeface="Calibri"/>
              <a:cs typeface="Calibri"/>
            </a:endParaRPr>
          </a:p>
        </p:txBody>
      </p:sp>
      <p:sp>
        <p:nvSpPr>
          <p:cNvPr id="5" name="object 5"/>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6" name="object 6"/>
          <p:cNvGrpSpPr/>
          <p:nvPr/>
        </p:nvGrpSpPr>
        <p:grpSpPr>
          <a:xfrm>
            <a:off x="1234047" y="2949847"/>
            <a:ext cx="2512799" cy="2491019"/>
            <a:chOff x="527437" y="1956362"/>
            <a:chExt cx="2710815" cy="2687320"/>
          </a:xfrm>
        </p:grpSpPr>
        <p:sp>
          <p:nvSpPr>
            <p:cNvPr id="7" name="object 7"/>
            <p:cNvSpPr/>
            <p:nvPr/>
          </p:nvSpPr>
          <p:spPr>
            <a:xfrm>
              <a:off x="532199" y="1961125"/>
              <a:ext cx="2701290" cy="2677795"/>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8" name="object 8"/>
            <p:cNvSpPr/>
            <p:nvPr/>
          </p:nvSpPr>
          <p:spPr>
            <a:xfrm>
              <a:off x="963925" y="2497673"/>
              <a:ext cx="1795145" cy="782955"/>
            </a:xfrm>
            <a:custGeom>
              <a:avLst/>
              <a:gdLst/>
              <a:ahLst/>
              <a:cxnLst/>
              <a:rect l="l" t="t" r="r" b="b"/>
              <a:pathLst>
                <a:path w="1795145" h="782954">
                  <a:moveTo>
                    <a:pt x="940224" y="0"/>
                  </a:moveTo>
                  <a:lnTo>
                    <a:pt x="1794924" y="0"/>
                  </a:lnTo>
                  <a:lnTo>
                    <a:pt x="1794924" y="782699"/>
                  </a:lnTo>
                  <a:lnTo>
                    <a:pt x="940224" y="782699"/>
                  </a:lnTo>
                  <a:lnTo>
                    <a:pt x="940224" y="0"/>
                  </a:lnTo>
                  <a:close/>
                </a:path>
                <a:path w="1795145" h="782954">
                  <a:moveTo>
                    <a:pt x="0" y="0"/>
                  </a:moveTo>
                  <a:lnTo>
                    <a:pt x="854699" y="0"/>
                  </a:lnTo>
                  <a:lnTo>
                    <a:pt x="854699" y="782699"/>
                  </a:lnTo>
                  <a:lnTo>
                    <a:pt x="0" y="782699"/>
                  </a:lnTo>
                  <a:lnTo>
                    <a:pt x="0" y="0"/>
                  </a:lnTo>
                  <a:close/>
                </a:path>
              </a:pathLst>
            </a:custGeom>
            <a:ln w="38099">
              <a:solidFill>
                <a:srgbClr val="FF595E"/>
              </a:solidFill>
            </a:ln>
          </p:spPr>
          <p:txBody>
            <a:bodyPr wrap="square" lIns="0" tIns="0" rIns="0" bIns="0" rtlCol="0"/>
            <a:lstStyle/>
            <a:p>
              <a:endParaRPr/>
            </a:p>
          </p:txBody>
        </p:sp>
        <p:sp>
          <p:nvSpPr>
            <p:cNvPr id="9" name="object 9"/>
            <p:cNvSpPr/>
            <p:nvPr/>
          </p:nvSpPr>
          <p:spPr>
            <a:xfrm>
              <a:off x="1904150" y="3361823"/>
              <a:ext cx="854710" cy="782955"/>
            </a:xfrm>
            <a:custGeom>
              <a:avLst/>
              <a:gdLst/>
              <a:ahLst/>
              <a:cxnLst/>
              <a:rect l="l" t="t" r="r" b="b"/>
              <a:pathLst>
                <a:path w="854710" h="782954">
                  <a:moveTo>
                    <a:pt x="854699" y="782699"/>
                  </a:moveTo>
                  <a:lnTo>
                    <a:pt x="0" y="782699"/>
                  </a:lnTo>
                  <a:lnTo>
                    <a:pt x="0" y="0"/>
                  </a:lnTo>
                  <a:lnTo>
                    <a:pt x="854699" y="0"/>
                  </a:lnTo>
                  <a:lnTo>
                    <a:pt x="854699" y="782699"/>
                  </a:lnTo>
                  <a:close/>
                </a:path>
              </a:pathLst>
            </a:custGeom>
            <a:solidFill>
              <a:srgbClr val="FFFFFF"/>
            </a:solidFill>
          </p:spPr>
          <p:txBody>
            <a:bodyPr wrap="square" lIns="0" tIns="0" rIns="0" bIns="0" rtlCol="0"/>
            <a:lstStyle/>
            <a:p>
              <a:endParaRPr/>
            </a:p>
          </p:txBody>
        </p:sp>
        <p:sp>
          <p:nvSpPr>
            <p:cNvPr id="10" name="object 10"/>
            <p:cNvSpPr/>
            <p:nvPr/>
          </p:nvSpPr>
          <p:spPr>
            <a:xfrm>
              <a:off x="963925" y="3361823"/>
              <a:ext cx="854710" cy="782955"/>
            </a:xfrm>
            <a:custGeom>
              <a:avLst/>
              <a:gdLst/>
              <a:ahLst/>
              <a:cxnLst/>
              <a:rect l="l" t="t" r="r" b="b"/>
              <a:pathLst>
                <a:path w="854710" h="782954">
                  <a:moveTo>
                    <a:pt x="0" y="0"/>
                  </a:moveTo>
                  <a:lnTo>
                    <a:pt x="854699" y="0"/>
                  </a:lnTo>
                  <a:lnTo>
                    <a:pt x="854699" y="782699"/>
                  </a:lnTo>
                  <a:lnTo>
                    <a:pt x="0" y="782699"/>
                  </a:lnTo>
                  <a:lnTo>
                    <a:pt x="0" y="0"/>
                  </a:lnTo>
                  <a:close/>
                </a:path>
              </a:pathLst>
            </a:custGeom>
            <a:ln w="38099">
              <a:solidFill>
                <a:srgbClr val="FF595E"/>
              </a:solidFill>
            </a:ln>
          </p:spPr>
          <p:txBody>
            <a:bodyPr wrap="square" lIns="0" tIns="0" rIns="0" bIns="0" rtlCol="0"/>
            <a:lstStyle/>
            <a:p>
              <a:endParaRPr/>
            </a:p>
          </p:txBody>
        </p:sp>
      </p:grpSp>
      <p:sp>
        <p:nvSpPr>
          <p:cNvPr id="11" name="object 11"/>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4738" y="1852875"/>
            <a:ext cx="5388185" cy="3005102"/>
          </a:xfrm>
          <a:prstGeom prst="rect">
            <a:avLst/>
          </a:prstGeom>
        </p:spPr>
        <p:txBody>
          <a:bodyPr vert="horz" wrap="square" lIns="0" tIns="11772" rIns="0" bIns="0" rtlCol="0">
            <a:spAutoFit/>
          </a:bodyPr>
          <a:lstStyle/>
          <a:p>
            <a:pPr marL="11773" marR="4709">
              <a:lnSpc>
                <a:spcPct val="125000"/>
              </a:lnSpc>
              <a:spcBef>
                <a:spcPts val="92"/>
              </a:spcBef>
            </a:pPr>
            <a:r>
              <a:rPr sz="2225" i="1" spc="-33" dirty="0">
                <a:solidFill>
                  <a:srgbClr val="B7B7B7"/>
                </a:solidFill>
                <a:latin typeface="Calibri"/>
                <a:cs typeface="Calibri"/>
              </a:rPr>
              <a:t>“</a:t>
            </a:r>
            <a:r>
              <a:rPr lang="vi-VN" sz="2225" i="1" spc="-33" dirty="0">
                <a:solidFill>
                  <a:srgbClr val="B7B7B7"/>
                </a:solidFill>
                <a:latin typeface="Calibri"/>
                <a:cs typeface="Calibri"/>
              </a:rPr>
              <a:t>Trong trường hợp xu hướng Bitcoin được chấp nhận sử dụng tăng, các quốc gia sở hữu ngay bây giờ sẽ có lợi thế cạnh tranh hơn so với các quốc gia khác</a:t>
            </a:r>
            <a:r>
              <a:rPr sz="2225" i="1" spc="-10" dirty="0">
                <a:solidFill>
                  <a:srgbClr val="B7B7B7"/>
                </a:solidFill>
                <a:latin typeface="Calibri"/>
                <a:cs typeface="Calibri"/>
              </a:rPr>
              <a:t>.</a:t>
            </a:r>
            <a:r>
              <a:rPr lang="vi-VN" sz="2225" i="1" spc="-10" dirty="0">
                <a:solidFill>
                  <a:srgbClr val="B7B7B7"/>
                </a:solidFill>
                <a:latin typeface="Calibri"/>
                <a:cs typeface="Calibri"/>
              </a:rPr>
              <a:t> Do đó, ngay khi không tin vào luận điểm đầu tư, các quốc gia vẫn có thiên hướng nắm giữ Bitcoin như 1 loại bảo hiểm.</a:t>
            </a:r>
            <a:r>
              <a:rPr sz="2225" i="1" spc="-10" dirty="0">
                <a:solidFill>
                  <a:srgbClr val="B7B7B7"/>
                </a:solidFill>
                <a:latin typeface="Calibri"/>
                <a:cs typeface="Calibri"/>
              </a:rPr>
              <a:t>”</a:t>
            </a:r>
            <a:endParaRPr sz="2225" dirty="0">
              <a:latin typeface="Calibri"/>
              <a:cs typeface="Calibri"/>
            </a:endParaRPr>
          </a:p>
          <a:p>
            <a:pPr marL="11773">
              <a:spcBef>
                <a:spcPts val="668"/>
              </a:spcBef>
            </a:pPr>
            <a:r>
              <a:rPr sz="2225" spc="-469" dirty="0">
                <a:solidFill>
                  <a:srgbClr val="FF595E"/>
                </a:solidFill>
                <a:latin typeface="Calibri"/>
                <a:cs typeface="Calibri"/>
              </a:rPr>
              <a:t>—</a:t>
            </a:r>
            <a:r>
              <a:rPr sz="2225" spc="-213" dirty="0">
                <a:solidFill>
                  <a:srgbClr val="FF595E"/>
                </a:solidFill>
                <a:latin typeface="Calibri"/>
                <a:cs typeface="Calibri"/>
              </a:rPr>
              <a:t>Chris</a:t>
            </a:r>
            <a:r>
              <a:rPr sz="2225" spc="-120" dirty="0">
                <a:solidFill>
                  <a:srgbClr val="FF595E"/>
                </a:solidFill>
                <a:latin typeface="Calibri"/>
                <a:cs typeface="Calibri"/>
              </a:rPr>
              <a:t> </a:t>
            </a:r>
            <a:r>
              <a:rPr sz="2225" spc="-194" dirty="0">
                <a:solidFill>
                  <a:srgbClr val="FF595E"/>
                </a:solidFill>
                <a:latin typeface="Calibri"/>
                <a:cs typeface="Calibri"/>
              </a:rPr>
              <a:t>Kuiper</a:t>
            </a:r>
            <a:r>
              <a:rPr sz="2225" spc="-120" dirty="0">
                <a:solidFill>
                  <a:srgbClr val="FF595E"/>
                </a:solidFill>
                <a:latin typeface="Calibri"/>
                <a:cs typeface="Calibri"/>
              </a:rPr>
              <a:t> </a:t>
            </a:r>
            <a:r>
              <a:rPr sz="2225" spc="-594" dirty="0">
                <a:solidFill>
                  <a:srgbClr val="FF595E"/>
                </a:solidFill>
                <a:latin typeface="Calibri"/>
                <a:cs typeface="Calibri"/>
              </a:rPr>
              <a:t>&amp;</a:t>
            </a:r>
            <a:r>
              <a:rPr sz="2225" spc="-120" dirty="0">
                <a:solidFill>
                  <a:srgbClr val="FF595E"/>
                </a:solidFill>
                <a:latin typeface="Calibri"/>
                <a:cs typeface="Calibri"/>
              </a:rPr>
              <a:t> </a:t>
            </a:r>
            <a:r>
              <a:rPr sz="2225" spc="-130" dirty="0">
                <a:solidFill>
                  <a:srgbClr val="FF595E"/>
                </a:solidFill>
                <a:latin typeface="Calibri"/>
                <a:cs typeface="Calibri"/>
              </a:rPr>
              <a:t>Jack</a:t>
            </a:r>
            <a:r>
              <a:rPr sz="2225" spc="-120" dirty="0">
                <a:solidFill>
                  <a:srgbClr val="FF595E"/>
                </a:solidFill>
                <a:latin typeface="Calibri"/>
                <a:cs typeface="Calibri"/>
              </a:rPr>
              <a:t> </a:t>
            </a:r>
            <a:r>
              <a:rPr sz="2225" spc="-84" dirty="0">
                <a:solidFill>
                  <a:srgbClr val="FF595E"/>
                </a:solidFill>
                <a:latin typeface="Calibri"/>
                <a:cs typeface="Calibri"/>
              </a:rPr>
              <a:t>Neureuter</a:t>
            </a:r>
            <a:endParaRPr sz="2225" dirty="0">
              <a:latin typeface="Calibri"/>
              <a:cs typeface="Calibri"/>
            </a:endParaRPr>
          </a:p>
        </p:txBody>
      </p:sp>
      <p:pic>
        <p:nvPicPr>
          <p:cNvPr id="3" name="object 3"/>
          <p:cNvPicPr/>
          <p:nvPr/>
        </p:nvPicPr>
        <p:blipFill>
          <a:blip r:embed="rId2" cstate="print"/>
          <a:stretch>
            <a:fillRect/>
          </a:stretch>
        </p:blipFill>
        <p:spPr>
          <a:xfrm>
            <a:off x="1969666" y="1847624"/>
            <a:ext cx="259917" cy="3248877"/>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2"/>
            <a:ext cx="5992691" cy="1053152"/>
          </a:xfrm>
          <a:prstGeom prst="rect">
            <a:avLst/>
          </a:prstGeom>
        </p:spPr>
        <p:txBody>
          <a:bodyPr vert="horz" wrap="square" lIns="0" tIns="110601" rIns="0" bIns="0" rtlCol="0">
            <a:spAutoFit/>
          </a:bodyPr>
          <a:lstStyle/>
          <a:p>
            <a:pPr>
              <a:spcBef>
                <a:spcPts val="92"/>
              </a:spcBef>
            </a:pPr>
            <a:r>
              <a:rPr lang="vi-VN" sz="6118" spc="-140" dirty="0"/>
              <a:t>TỐI ƯU PHÁP LÝ</a:t>
            </a:r>
            <a:endParaRPr sz="6118" spc="-140" dirty="0"/>
          </a:p>
        </p:txBody>
      </p:sp>
      <p:sp>
        <p:nvSpPr>
          <p:cNvPr id="5" name="object 5"/>
          <p:cNvSpPr txBox="1"/>
          <p:nvPr/>
        </p:nvSpPr>
        <p:spPr>
          <a:xfrm>
            <a:off x="4388199" y="3525820"/>
            <a:ext cx="4145045" cy="1170089"/>
          </a:xfrm>
          <a:prstGeom prst="rect">
            <a:avLst/>
          </a:prstGeom>
        </p:spPr>
        <p:txBody>
          <a:bodyPr vert="horz" wrap="square" lIns="0" tIns="11772" rIns="0" bIns="0" rtlCol="0">
            <a:spAutoFit/>
          </a:bodyPr>
          <a:lstStyle/>
          <a:p>
            <a:pPr marL="11773" marR="4709">
              <a:lnSpc>
                <a:spcPct val="114999"/>
              </a:lnSpc>
              <a:spcBef>
                <a:spcPts val="92"/>
              </a:spcBef>
            </a:pPr>
            <a:r>
              <a:rPr lang="vi-VN" sz="2225" i="1" dirty="0">
                <a:solidFill>
                  <a:srgbClr val="FFFFFF"/>
                </a:solidFill>
                <a:latin typeface="Calibri"/>
                <a:cs typeface="Calibri"/>
              </a:rPr>
              <a:t>Tận dụng những đặc thù pháp lý riêng biệt từ các quốc gia cạnh tranh.</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610276" y="3317342"/>
            <a:ext cx="1760263" cy="1760263"/>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1081741"/>
          </a:xfrm>
          <a:prstGeom prst="rect">
            <a:avLst/>
          </a:prstGeom>
        </p:spPr>
        <p:txBody>
          <a:bodyPr vert="horz" wrap="square" lIns="0" tIns="11772" rIns="0" bIns="0" rtlCol="0">
            <a:spAutoFit/>
          </a:bodyPr>
          <a:lstStyle/>
          <a:p>
            <a:pPr marL="17070">
              <a:spcBef>
                <a:spcPts val="92"/>
              </a:spcBef>
            </a:pPr>
            <a:r>
              <a:rPr lang="vi-VN" sz="6118" spc="-140" dirty="0"/>
              <a:t>HÀNH</a:t>
            </a:r>
            <a:r>
              <a:rPr lang="vi-VN" spc="-945" dirty="0"/>
              <a:t> </a:t>
            </a:r>
            <a:r>
              <a:rPr lang="vi-VN" sz="6118" spc="-140" dirty="0"/>
              <a:t>VI</a:t>
            </a:r>
            <a:r>
              <a:rPr lang="vi-VN" spc="-945" dirty="0"/>
              <a:t> </a:t>
            </a:r>
            <a:r>
              <a:rPr lang="vi-VN" sz="6118" spc="-140" dirty="0"/>
              <a:t>XÃ</a:t>
            </a:r>
            <a:r>
              <a:rPr lang="vi-VN" spc="-945" dirty="0"/>
              <a:t> </a:t>
            </a:r>
            <a:r>
              <a:rPr lang="vi-VN" sz="6118" spc="-140" dirty="0"/>
              <a:t>HỘI</a:t>
            </a:r>
            <a:endParaRPr sz="6118" spc="-140" dirty="0"/>
          </a:p>
        </p:txBody>
      </p:sp>
      <p:sp>
        <p:nvSpPr>
          <p:cNvPr id="5" name="object 5"/>
          <p:cNvSpPr txBox="1"/>
          <p:nvPr/>
        </p:nvSpPr>
        <p:spPr>
          <a:xfrm>
            <a:off x="4347742" y="3355533"/>
            <a:ext cx="4380133" cy="1957299"/>
          </a:xfrm>
          <a:prstGeom prst="rect">
            <a:avLst/>
          </a:prstGeom>
        </p:spPr>
        <p:txBody>
          <a:bodyPr vert="horz" wrap="square" lIns="0" tIns="11772" rIns="0" bIns="0" rtlCol="0">
            <a:spAutoFit/>
          </a:bodyPr>
          <a:lstStyle/>
          <a:p>
            <a:pPr marL="11773" marR="4709">
              <a:lnSpc>
                <a:spcPct val="114999"/>
              </a:lnSpc>
              <a:spcBef>
                <a:spcPts val="92"/>
              </a:spcBef>
            </a:pPr>
            <a:r>
              <a:rPr lang="vi-VN" sz="2225" i="1" dirty="0">
                <a:solidFill>
                  <a:srgbClr val="FFFFFF"/>
                </a:solidFill>
                <a:latin typeface="Calibri"/>
                <a:cs typeface="Calibri"/>
              </a:rPr>
              <a:t>Trong những tình huống khó khăn, chúng ta thường tìm lời khuyên và hướng dẫn từ những người mà chúng ta cho rằng có năng lực và kiến thức hơn.</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7" name="object 7"/>
          <p:cNvSpPr/>
          <p:nvPr/>
        </p:nvSpPr>
        <p:spPr>
          <a:xfrm>
            <a:off x="1717465" y="3449699"/>
            <a:ext cx="1546292" cy="1495671"/>
          </a:xfrm>
          <a:custGeom>
            <a:avLst/>
            <a:gdLst/>
            <a:ahLst/>
            <a:cxnLst/>
            <a:rect l="l" t="t" r="r" b="b"/>
            <a:pathLst>
              <a:path w="1668145" h="1613535">
                <a:moveTo>
                  <a:pt x="1349194" y="1613395"/>
                </a:moveTo>
                <a:lnTo>
                  <a:pt x="833848" y="1232519"/>
                </a:lnTo>
                <a:lnTo>
                  <a:pt x="318501" y="1613395"/>
                </a:lnTo>
                <a:lnTo>
                  <a:pt x="515351" y="997131"/>
                </a:lnTo>
                <a:lnTo>
                  <a:pt x="0" y="616262"/>
                </a:lnTo>
                <a:lnTo>
                  <a:pt x="637006" y="616266"/>
                </a:lnTo>
                <a:lnTo>
                  <a:pt x="833848" y="0"/>
                </a:lnTo>
                <a:lnTo>
                  <a:pt x="1030689" y="616266"/>
                </a:lnTo>
                <a:lnTo>
                  <a:pt x="1667696" y="616262"/>
                </a:lnTo>
                <a:lnTo>
                  <a:pt x="1152344" y="997131"/>
                </a:lnTo>
                <a:lnTo>
                  <a:pt x="1349194" y="1613395"/>
                </a:lnTo>
                <a:close/>
              </a:path>
            </a:pathLst>
          </a:custGeom>
          <a:solidFill>
            <a:srgbClr val="FF595E"/>
          </a:solidFill>
        </p:spPr>
        <p:txBody>
          <a:bodyPr wrap="square" lIns="0" tIns="0" rIns="0" bIns="0" rtlCol="0"/>
          <a:lstStyle/>
          <a:p>
            <a:endParaRPr/>
          </a:p>
        </p:txBody>
      </p:sp>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2980" y="2383774"/>
            <a:ext cx="3939833" cy="368505"/>
          </a:xfrm>
          <a:prstGeom prst="rect">
            <a:avLst/>
          </a:prstGeom>
        </p:spPr>
        <p:txBody>
          <a:bodyPr vert="horz" wrap="square" lIns="0" tIns="11772" rIns="0" bIns="0" rtlCol="0">
            <a:spAutoFit/>
          </a:bodyPr>
          <a:lstStyle/>
          <a:p>
            <a:pPr marL="11773">
              <a:spcBef>
                <a:spcPts val="92"/>
              </a:spcBef>
            </a:pPr>
            <a:r>
              <a:rPr sz="2318" i="1" dirty="0">
                <a:solidFill>
                  <a:srgbClr val="B7B7B7"/>
                </a:solidFill>
              </a:rPr>
              <a:t>“Paul</a:t>
            </a:r>
            <a:r>
              <a:rPr sz="2318" i="1" spc="153" dirty="0">
                <a:solidFill>
                  <a:srgbClr val="B7B7B7"/>
                </a:solidFill>
              </a:rPr>
              <a:t> </a:t>
            </a:r>
            <a:r>
              <a:rPr sz="2318" i="1" dirty="0">
                <a:solidFill>
                  <a:srgbClr val="B7B7B7"/>
                </a:solidFill>
              </a:rPr>
              <a:t>Tudor</a:t>
            </a:r>
            <a:r>
              <a:rPr sz="2318" i="1" spc="153" dirty="0">
                <a:solidFill>
                  <a:srgbClr val="B7B7B7"/>
                </a:solidFill>
              </a:rPr>
              <a:t> </a:t>
            </a:r>
            <a:r>
              <a:rPr sz="2318" i="1" spc="158">
                <a:solidFill>
                  <a:srgbClr val="B7B7B7"/>
                </a:solidFill>
              </a:rPr>
              <a:t>Jones</a:t>
            </a:r>
            <a:r>
              <a:rPr sz="2318" i="1" spc="148">
                <a:solidFill>
                  <a:srgbClr val="B7B7B7"/>
                </a:solidFill>
              </a:rPr>
              <a:t> </a:t>
            </a:r>
            <a:r>
              <a:rPr lang="vi-VN" sz="2318" i="1" spc="148" dirty="0">
                <a:solidFill>
                  <a:srgbClr val="B7B7B7"/>
                </a:solidFill>
              </a:rPr>
              <a:t>công nhận</a:t>
            </a:r>
            <a:endParaRPr sz="2318" dirty="0"/>
          </a:p>
        </p:txBody>
      </p:sp>
      <p:sp>
        <p:nvSpPr>
          <p:cNvPr id="3" name="object 3"/>
          <p:cNvSpPr txBox="1"/>
          <p:nvPr/>
        </p:nvSpPr>
        <p:spPr>
          <a:xfrm>
            <a:off x="1957075" y="2736942"/>
            <a:ext cx="6043902" cy="2537932"/>
          </a:xfrm>
          <a:prstGeom prst="rect">
            <a:avLst/>
          </a:prstGeom>
        </p:spPr>
        <p:txBody>
          <a:bodyPr vert="horz" wrap="square" lIns="0" tIns="11772" rIns="0" bIns="0" rtlCol="0">
            <a:spAutoFit/>
          </a:bodyPr>
          <a:lstStyle/>
          <a:p>
            <a:pPr marL="11184" marR="4709" indent="1766" algn="ctr">
              <a:lnSpc>
                <a:spcPct val="114999"/>
              </a:lnSpc>
              <a:spcBef>
                <a:spcPts val="92"/>
              </a:spcBef>
            </a:pPr>
            <a:r>
              <a:rPr lang="vi-VN" sz="2318" i="1" dirty="0">
                <a:solidFill>
                  <a:srgbClr val="B7B7B7"/>
                </a:solidFill>
                <a:latin typeface="Calibri"/>
                <a:cs typeface="Calibri"/>
              </a:rPr>
              <a:t>Bitcoin cho các nhà quản lý quỹ đầu tư</a:t>
            </a:r>
            <a:r>
              <a:rPr sz="2318" i="1" spc="51" dirty="0">
                <a:solidFill>
                  <a:srgbClr val="B7B7B7"/>
                </a:solidFill>
                <a:latin typeface="Calibri"/>
                <a:cs typeface="Calibri"/>
              </a:rPr>
              <a:t>,</a:t>
            </a:r>
            <a:r>
              <a:rPr sz="2318" i="1" spc="97" dirty="0">
                <a:solidFill>
                  <a:srgbClr val="B7B7B7"/>
                </a:solidFill>
                <a:latin typeface="Calibri"/>
                <a:cs typeface="Calibri"/>
              </a:rPr>
              <a:t> </a:t>
            </a:r>
            <a:br>
              <a:rPr lang="vi-VN" sz="2318" i="1" spc="97" dirty="0">
                <a:solidFill>
                  <a:srgbClr val="B7B7B7"/>
                </a:solidFill>
                <a:latin typeface="Calibri"/>
                <a:cs typeface="Calibri"/>
              </a:rPr>
            </a:br>
            <a:r>
              <a:rPr lang="vi-VN" sz="2318" i="1" dirty="0">
                <a:solidFill>
                  <a:srgbClr val="B7B7B7"/>
                </a:solidFill>
                <a:latin typeface="Calibri"/>
                <a:cs typeface="Calibri"/>
              </a:rPr>
              <a:t>các nhà quản lý quỹ đầu tư</a:t>
            </a:r>
            <a:r>
              <a:rPr sz="2318" i="1" spc="130" dirty="0">
                <a:solidFill>
                  <a:srgbClr val="B7B7B7"/>
                </a:solidFill>
                <a:latin typeface="Calibri"/>
                <a:cs typeface="Calibri"/>
              </a:rPr>
              <a:t> </a:t>
            </a:r>
            <a:r>
              <a:rPr lang="vi-VN" sz="2318" i="1" spc="130" dirty="0">
                <a:solidFill>
                  <a:srgbClr val="B7B7B7"/>
                </a:solidFill>
                <a:latin typeface="Calibri"/>
                <a:cs typeface="Calibri"/>
              </a:rPr>
              <a:t>công nhận </a:t>
            </a:r>
            <a:r>
              <a:rPr lang="vi-VN" sz="2318" i="1" dirty="0">
                <a:solidFill>
                  <a:srgbClr val="B7B7B7"/>
                </a:solidFill>
                <a:latin typeface="Calibri"/>
                <a:cs typeface="Calibri"/>
              </a:rPr>
              <a:t>Bitcoin</a:t>
            </a:r>
            <a:r>
              <a:rPr lang="vi-VN" sz="2318" i="1" spc="130" dirty="0">
                <a:solidFill>
                  <a:srgbClr val="B7B7B7"/>
                </a:solidFill>
                <a:latin typeface="Calibri"/>
                <a:cs typeface="Calibri"/>
              </a:rPr>
              <a:t> cho các quỹ đầu tư công</a:t>
            </a:r>
            <a:r>
              <a:rPr sz="2318" i="1" spc="51" dirty="0">
                <a:solidFill>
                  <a:srgbClr val="B7B7B7"/>
                </a:solidFill>
                <a:latin typeface="Calibri"/>
                <a:cs typeface="Calibri"/>
              </a:rPr>
              <a:t>,</a:t>
            </a:r>
            <a:br>
              <a:rPr lang="vi-VN" sz="2318" i="1" spc="51" dirty="0">
                <a:solidFill>
                  <a:srgbClr val="B7B7B7"/>
                </a:solidFill>
                <a:latin typeface="Calibri"/>
                <a:cs typeface="Calibri"/>
              </a:rPr>
            </a:br>
            <a:r>
              <a:rPr lang="vi-VN" sz="2318" i="1" spc="130" dirty="0">
                <a:solidFill>
                  <a:srgbClr val="B7B7B7"/>
                </a:solidFill>
                <a:latin typeface="Calibri"/>
                <a:cs typeface="Calibri"/>
              </a:rPr>
              <a:t>các quỹ đầu tư công</a:t>
            </a:r>
            <a:r>
              <a:rPr lang="vi-VN" sz="2318" i="1" spc="51" dirty="0">
                <a:solidFill>
                  <a:srgbClr val="B7B7B7"/>
                </a:solidFill>
                <a:latin typeface="Calibri"/>
                <a:cs typeface="Calibri"/>
              </a:rPr>
              <a:t> sẽ công nhận </a:t>
            </a:r>
            <a:r>
              <a:rPr lang="vi-VN" sz="2318" i="1" dirty="0">
                <a:solidFill>
                  <a:srgbClr val="B7B7B7"/>
                </a:solidFill>
                <a:latin typeface="Calibri"/>
                <a:cs typeface="Calibri"/>
              </a:rPr>
              <a:t>Bitcoin</a:t>
            </a:r>
            <a:r>
              <a:rPr lang="vi-VN" sz="2318" i="1" spc="51" dirty="0">
                <a:solidFill>
                  <a:srgbClr val="B7B7B7"/>
                </a:solidFill>
                <a:latin typeface="Calibri"/>
                <a:cs typeface="Calibri"/>
              </a:rPr>
              <a:t> cho các ngân hàng trung ương</a:t>
            </a:r>
            <a:r>
              <a:rPr sz="2318" i="1" spc="-10" dirty="0">
                <a:solidFill>
                  <a:srgbClr val="B7B7B7"/>
                </a:solidFill>
                <a:latin typeface="Calibri"/>
                <a:cs typeface="Calibri"/>
              </a:rPr>
              <a:t>.”</a:t>
            </a:r>
            <a:endParaRPr sz="2318" dirty="0">
              <a:latin typeface="Calibri"/>
              <a:cs typeface="Calibri"/>
            </a:endParaRPr>
          </a:p>
          <a:p>
            <a:pPr marL="9418" algn="ctr">
              <a:spcBef>
                <a:spcPts val="398"/>
              </a:spcBef>
            </a:pPr>
            <a:r>
              <a:rPr sz="2781" spc="-959" dirty="0">
                <a:solidFill>
                  <a:srgbClr val="FF595E"/>
                </a:solidFill>
                <a:latin typeface="Calibri"/>
                <a:cs typeface="Calibri"/>
              </a:rPr>
              <a:t>—</a:t>
            </a:r>
            <a:r>
              <a:rPr sz="2781" spc="-543" dirty="0">
                <a:solidFill>
                  <a:srgbClr val="FF595E"/>
                </a:solidFill>
                <a:latin typeface="Calibri"/>
                <a:cs typeface="Calibri"/>
              </a:rPr>
              <a:t>NAVAL</a:t>
            </a:r>
            <a:r>
              <a:rPr sz="2781" spc="-166" dirty="0">
                <a:solidFill>
                  <a:srgbClr val="FF595E"/>
                </a:solidFill>
                <a:latin typeface="Calibri"/>
                <a:cs typeface="Calibri"/>
              </a:rPr>
              <a:t> </a:t>
            </a:r>
            <a:r>
              <a:rPr sz="2781" spc="-441" dirty="0">
                <a:solidFill>
                  <a:srgbClr val="FF595E"/>
                </a:solidFill>
                <a:latin typeface="Calibri"/>
                <a:cs typeface="Calibri"/>
              </a:rPr>
              <a:t>RAVIKANT</a:t>
            </a:r>
            <a:endParaRPr sz="2781" dirty="0">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3"/>
            <a:ext cx="5992691" cy="1081741"/>
          </a:xfrm>
          <a:prstGeom prst="rect">
            <a:avLst/>
          </a:prstGeom>
        </p:spPr>
        <p:txBody>
          <a:bodyPr vert="horz" wrap="square" lIns="0" tIns="11772" rIns="0" bIns="0" rtlCol="0">
            <a:spAutoFit/>
          </a:bodyPr>
          <a:lstStyle/>
          <a:p>
            <a:pPr marL="17070">
              <a:spcBef>
                <a:spcPts val="92"/>
              </a:spcBef>
            </a:pPr>
            <a:r>
              <a:rPr lang="vi-VN" sz="6118" spc="-140" dirty="0"/>
              <a:t>MÔ</a:t>
            </a:r>
            <a:r>
              <a:rPr lang="vi-VN" spc="-1150" dirty="0"/>
              <a:t> </a:t>
            </a:r>
            <a:r>
              <a:rPr lang="vi-VN" sz="6118" spc="-140" dirty="0"/>
              <a:t>PHỎNG</a:t>
            </a:r>
            <a:endParaRPr sz="6118" spc="-140" dirty="0"/>
          </a:p>
        </p:txBody>
      </p:sp>
      <p:sp>
        <p:nvSpPr>
          <p:cNvPr id="5" name="object 5"/>
          <p:cNvSpPr txBox="1"/>
          <p:nvPr/>
        </p:nvSpPr>
        <p:spPr>
          <a:xfrm>
            <a:off x="4351791" y="3353289"/>
            <a:ext cx="4376078"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51" dirty="0">
                <a:solidFill>
                  <a:srgbClr val="FFFFFF"/>
                </a:solidFill>
                <a:latin typeface="Calibri"/>
                <a:cs typeface="Calibri"/>
              </a:rPr>
              <a:t>Bản chất của những khao khát trong chúng ta thường xuất phát từ những khao khát của người khác. </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619246" y="3219085"/>
            <a:ext cx="1742889" cy="1957146"/>
            <a:chOff x="942991" y="2246813"/>
            <a:chExt cx="1880235" cy="2111375"/>
          </a:xfrm>
        </p:grpSpPr>
        <p:sp>
          <p:nvSpPr>
            <p:cNvPr id="8" name="object 8"/>
            <p:cNvSpPr/>
            <p:nvPr/>
          </p:nvSpPr>
          <p:spPr>
            <a:xfrm>
              <a:off x="1743071" y="3624873"/>
              <a:ext cx="280035" cy="733425"/>
            </a:xfrm>
            <a:custGeom>
              <a:avLst/>
              <a:gdLst/>
              <a:ahLst/>
              <a:cxnLst/>
              <a:rect l="l" t="t" r="r" b="b"/>
              <a:pathLst>
                <a:path w="280035" h="733425">
                  <a:moveTo>
                    <a:pt x="139710" y="732914"/>
                  </a:moveTo>
                  <a:lnTo>
                    <a:pt x="86245" y="722279"/>
                  </a:lnTo>
                  <a:lnTo>
                    <a:pt x="40920" y="691994"/>
                  </a:lnTo>
                  <a:lnTo>
                    <a:pt x="10634" y="646669"/>
                  </a:lnTo>
                  <a:lnTo>
                    <a:pt x="0" y="593204"/>
                  </a:lnTo>
                  <a:lnTo>
                    <a:pt x="0" y="0"/>
                  </a:lnTo>
                  <a:lnTo>
                    <a:pt x="279422" y="3"/>
                  </a:lnTo>
                  <a:lnTo>
                    <a:pt x="279420" y="593204"/>
                  </a:lnTo>
                  <a:lnTo>
                    <a:pt x="272297" y="637363"/>
                  </a:lnTo>
                  <a:lnTo>
                    <a:pt x="252464" y="675715"/>
                  </a:lnTo>
                  <a:lnTo>
                    <a:pt x="222221" y="705958"/>
                  </a:lnTo>
                  <a:lnTo>
                    <a:pt x="183869" y="725792"/>
                  </a:lnTo>
                  <a:lnTo>
                    <a:pt x="139710" y="732914"/>
                  </a:lnTo>
                  <a:close/>
                </a:path>
              </a:pathLst>
            </a:custGeom>
            <a:solidFill>
              <a:srgbClr val="FFFFFF"/>
            </a:solidFill>
          </p:spPr>
          <p:txBody>
            <a:bodyPr wrap="square" lIns="0" tIns="0" rIns="0" bIns="0" rtlCol="0"/>
            <a:lstStyle/>
            <a:p>
              <a:endParaRPr/>
            </a:p>
          </p:txBody>
        </p:sp>
        <p:pic>
          <p:nvPicPr>
            <p:cNvPr id="9" name="object 9"/>
            <p:cNvPicPr/>
            <p:nvPr/>
          </p:nvPicPr>
          <p:blipFill>
            <a:blip r:embed="rId2" cstate="print"/>
            <a:stretch>
              <a:fillRect/>
            </a:stretch>
          </p:blipFill>
          <p:spPr>
            <a:xfrm>
              <a:off x="942991" y="2246813"/>
              <a:ext cx="1879607" cy="1432603"/>
            </a:xfrm>
            <a:prstGeom prst="rect">
              <a:avLst/>
            </a:prstGeom>
          </p:spPr>
        </p:pic>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92903" y="1277657"/>
            <a:ext cx="6180521" cy="4485248"/>
          </a:xfrm>
          <a:prstGeom prst="rect">
            <a:avLst/>
          </a:prstGeom>
        </p:spPr>
      </p:pic>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9" y="1540783"/>
            <a:ext cx="6578653" cy="1010418"/>
          </a:xfrm>
          <a:prstGeom prst="rect">
            <a:avLst/>
          </a:prstGeom>
        </p:spPr>
        <p:txBody>
          <a:bodyPr vert="horz" wrap="square" lIns="0" tIns="11772" rIns="0" bIns="0" rtlCol="0">
            <a:spAutoFit/>
          </a:bodyPr>
          <a:lstStyle/>
          <a:p>
            <a:pPr marL="7652">
              <a:spcBef>
                <a:spcPts val="92"/>
              </a:spcBef>
            </a:pPr>
            <a:r>
              <a:rPr lang="vi-VN" sz="6489" dirty="0"/>
              <a:t>KẾT LUẬN THIÊN VỊ</a:t>
            </a:r>
            <a:endParaRPr sz="6489" dirty="0"/>
          </a:p>
        </p:txBody>
      </p:sp>
      <p:sp>
        <p:nvSpPr>
          <p:cNvPr id="5" name="object 5"/>
          <p:cNvSpPr txBox="1"/>
          <p:nvPr/>
        </p:nvSpPr>
        <p:spPr>
          <a:xfrm>
            <a:off x="4351795" y="3212017"/>
            <a:ext cx="4516232" cy="1563592"/>
          </a:xfrm>
          <a:prstGeom prst="rect">
            <a:avLst/>
          </a:prstGeom>
        </p:spPr>
        <p:txBody>
          <a:bodyPr vert="horz" wrap="square" lIns="0" tIns="11772" rIns="0" bIns="0" rtlCol="0">
            <a:spAutoFit/>
          </a:bodyPr>
          <a:lstStyle/>
          <a:p>
            <a:pPr marL="11773" marR="4709">
              <a:lnSpc>
                <a:spcPct val="114999"/>
              </a:lnSpc>
              <a:spcBef>
                <a:spcPts val="92"/>
              </a:spcBef>
            </a:pPr>
            <a:r>
              <a:rPr lang="vi-VN" sz="2225" i="1" spc="84" dirty="0">
                <a:solidFill>
                  <a:srgbClr val="FFFFFF"/>
                </a:solidFill>
                <a:latin typeface="Calibri"/>
                <a:cs typeface="Calibri"/>
              </a:rPr>
              <a:t>Xu hướng chấp thuận câu trả lời nhanh nhất (bất kể đúng sai) sẽ ngăn những tranh luận tiếp theo sau đó để đào sâu tìm hiểu vấn đề.</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757479" y="3407332"/>
            <a:ext cx="1586907" cy="1586907"/>
            <a:chOff x="1092123" y="2449900"/>
            <a:chExt cx="1711960" cy="1711960"/>
          </a:xfrm>
        </p:grpSpPr>
        <p:sp>
          <p:nvSpPr>
            <p:cNvPr id="8" name="object 8"/>
            <p:cNvSpPr/>
            <p:nvPr/>
          </p:nvSpPr>
          <p:spPr>
            <a:xfrm>
              <a:off x="1314574" y="2759099"/>
              <a:ext cx="1489075" cy="1402715"/>
            </a:xfrm>
            <a:custGeom>
              <a:avLst/>
              <a:gdLst/>
              <a:ahLst/>
              <a:cxnLst/>
              <a:rect l="l" t="t" r="r" b="b"/>
              <a:pathLst>
                <a:path w="1489075" h="1402714">
                  <a:moveTo>
                    <a:pt x="744449" y="1402499"/>
                  </a:moveTo>
                  <a:lnTo>
                    <a:pt x="695502" y="1401008"/>
                  </a:lnTo>
                  <a:lnTo>
                    <a:pt x="647399" y="1396595"/>
                  </a:lnTo>
                  <a:lnTo>
                    <a:pt x="600240" y="1389352"/>
                  </a:lnTo>
                  <a:lnTo>
                    <a:pt x="554123" y="1379373"/>
                  </a:lnTo>
                  <a:lnTo>
                    <a:pt x="509146" y="1366749"/>
                  </a:lnTo>
                  <a:lnTo>
                    <a:pt x="465406" y="1351574"/>
                  </a:lnTo>
                  <a:lnTo>
                    <a:pt x="423002" y="1333938"/>
                  </a:lnTo>
                  <a:lnTo>
                    <a:pt x="382032" y="1313936"/>
                  </a:lnTo>
                  <a:lnTo>
                    <a:pt x="342595" y="1291659"/>
                  </a:lnTo>
                  <a:lnTo>
                    <a:pt x="304787" y="1267199"/>
                  </a:lnTo>
                  <a:lnTo>
                    <a:pt x="268708" y="1240649"/>
                  </a:lnTo>
                  <a:lnTo>
                    <a:pt x="234455" y="1212102"/>
                  </a:lnTo>
                  <a:lnTo>
                    <a:pt x="202126" y="1181650"/>
                  </a:lnTo>
                  <a:lnTo>
                    <a:pt x="171820" y="1149384"/>
                  </a:lnTo>
                  <a:lnTo>
                    <a:pt x="143635" y="1115399"/>
                  </a:lnTo>
                  <a:lnTo>
                    <a:pt x="117669" y="1079785"/>
                  </a:lnTo>
                  <a:lnTo>
                    <a:pt x="94019" y="1042636"/>
                  </a:lnTo>
                  <a:lnTo>
                    <a:pt x="72784" y="1004044"/>
                  </a:lnTo>
                  <a:lnTo>
                    <a:pt x="54063" y="964100"/>
                  </a:lnTo>
                  <a:lnTo>
                    <a:pt x="37952" y="922899"/>
                  </a:lnTo>
                  <a:lnTo>
                    <a:pt x="24551" y="880531"/>
                  </a:lnTo>
                  <a:lnTo>
                    <a:pt x="13957" y="837090"/>
                  </a:lnTo>
                  <a:lnTo>
                    <a:pt x="6268" y="792668"/>
                  </a:lnTo>
                  <a:lnTo>
                    <a:pt x="1583" y="747357"/>
                  </a:lnTo>
                  <a:lnTo>
                    <a:pt x="0" y="701249"/>
                  </a:lnTo>
                  <a:lnTo>
                    <a:pt x="1583" y="655142"/>
                  </a:lnTo>
                  <a:lnTo>
                    <a:pt x="6268" y="609831"/>
                  </a:lnTo>
                  <a:lnTo>
                    <a:pt x="13957" y="565409"/>
                  </a:lnTo>
                  <a:lnTo>
                    <a:pt x="24551" y="521968"/>
                  </a:lnTo>
                  <a:lnTo>
                    <a:pt x="37952" y="479600"/>
                  </a:lnTo>
                  <a:lnTo>
                    <a:pt x="54063" y="438399"/>
                  </a:lnTo>
                  <a:lnTo>
                    <a:pt x="72784" y="398456"/>
                  </a:lnTo>
                  <a:lnTo>
                    <a:pt x="94019" y="359863"/>
                  </a:lnTo>
                  <a:lnTo>
                    <a:pt x="117716" y="322649"/>
                  </a:lnTo>
                  <a:lnTo>
                    <a:pt x="143635" y="287100"/>
                  </a:lnTo>
                  <a:lnTo>
                    <a:pt x="171820" y="253115"/>
                  </a:lnTo>
                  <a:lnTo>
                    <a:pt x="202126" y="220849"/>
                  </a:lnTo>
                  <a:lnTo>
                    <a:pt x="234455" y="190397"/>
                  </a:lnTo>
                  <a:lnTo>
                    <a:pt x="268708" y="161850"/>
                  </a:lnTo>
                  <a:lnTo>
                    <a:pt x="304787" y="135300"/>
                  </a:lnTo>
                  <a:lnTo>
                    <a:pt x="342595" y="110840"/>
                  </a:lnTo>
                  <a:lnTo>
                    <a:pt x="382032" y="88563"/>
                  </a:lnTo>
                  <a:lnTo>
                    <a:pt x="423002" y="68561"/>
                  </a:lnTo>
                  <a:lnTo>
                    <a:pt x="465406" y="50925"/>
                  </a:lnTo>
                  <a:lnTo>
                    <a:pt x="509146" y="35750"/>
                  </a:lnTo>
                  <a:lnTo>
                    <a:pt x="554123" y="23126"/>
                  </a:lnTo>
                  <a:lnTo>
                    <a:pt x="600240" y="13147"/>
                  </a:lnTo>
                  <a:lnTo>
                    <a:pt x="647399" y="5904"/>
                  </a:lnTo>
                  <a:lnTo>
                    <a:pt x="695502" y="1491"/>
                  </a:lnTo>
                  <a:lnTo>
                    <a:pt x="744449" y="0"/>
                  </a:lnTo>
                  <a:lnTo>
                    <a:pt x="793617" y="1529"/>
                  </a:lnTo>
                  <a:lnTo>
                    <a:pt x="842303" y="6081"/>
                  </a:lnTo>
                  <a:lnTo>
                    <a:pt x="890363" y="13598"/>
                  </a:lnTo>
                  <a:lnTo>
                    <a:pt x="937652" y="24025"/>
                  </a:lnTo>
                  <a:lnTo>
                    <a:pt x="984025" y="37304"/>
                  </a:lnTo>
                  <a:lnTo>
                    <a:pt x="1029338" y="53379"/>
                  </a:lnTo>
                  <a:lnTo>
                    <a:pt x="1073447" y="72194"/>
                  </a:lnTo>
                  <a:lnTo>
                    <a:pt x="1116206" y="93692"/>
                  </a:lnTo>
                  <a:lnTo>
                    <a:pt x="1157471" y="117818"/>
                  </a:lnTo>
                  <a:lnTo>
                    <a:pt x="1197097" y="144514"/>
                  </a:lnTo>
                  <a:lnTo>
                    <a:pt x="1234940" y="173723"/>
                  </a:lnTo>
                  <a:lnTo>
                    <a:pt x="1270855" y="205391"/>
                  </a:lnTo>
                  <a:lnTo>
                    <a:pt x="1307401" y="242390"/>
                  </a:lnTo>
                  <a:lnTo>
                    <a:pt x="1340836" y="281535"/>
                  </a:lnTo>
                  <a:lnTo>
                    <a:pt x="1371122" y="322714"/>
                  </a:lnTo>
                  <a:lnTo>
                    <a:pt x="1398060" y="365557"/>
                  </a:lnTo>
                  <a:lnTo>
                    <a:pt x="1421693" y="410080"/>
                  </a:lnTo>
                  <a:lnTo>
                    <a:pt x="1441905" y="456043"/>
                  </a:lnTo>
                  <a:lnTo>
                    <a:pt x="1458615" y="503267"/>
                  </a:lnTo>
                  <a:lnTo>
                    <a:pt x="1471748" y="551577"/>
                  </a:lnTo>
                  <a:lnTo>
                    <a:pt x="1481225" y="600795"/>
                  </a:lnTo>
                  <a:lnTo>
                    <a:pt x="1486968" y="650745"/>
                  </a:lnTo>
                  <a:lnTo>
                    <a:pt x="1488899" y="701249"/>
                  </a:lnTo>
                  <a:lnTo>
                    <a:pt x="1487316" y="747357"/>
                  </a:lnTo>
                  <a:lnTo>
                    <a:pt x="1482631" y="792668"/>
                  </a:lnTo>
                  <a:lnTo>
                    <a:pt x="1474942" y="837090"/>
                  </a:lnTo>
                  <a:lnTo>
                    <a:pt x="1464348" y="880531"/>
                  </a:lnTo>
                  <a:lnTo>
                    <a:pt x="1450947" y="922899"/>
                  </a:lnTo>
                  <a:lnTo>
                    <a:pt x="1434836" y="964100"/>
                  </a:lnTo>
                  <a:lnTo>
                    <a:pt x="1416115" y="1004044"/>
                  </a:lnTo>
                  <a:lnTo>
                    <a:pt x="1394880" y="1042636"/>
                  </a:lnTo>
                  <a:lnTo>
                    <a:pt x="1371230" y="1079785"/>
                  </a:lnTo>
                  <a:lnTo>
                    <a:pt x="1345264" y="1115399"/>
                  </a:lnTo>
                  <a:lnTo>
                    <a:pt x="1317079" y="1149384"/>
                  </a:lnTo>
                  <a:lnTo>
                    <a:pt x="1286773" y="1181650"/>
                  </a:lnTo>
                  <a:lnTo>
                    <a:pt x="1254444" y="1212102"/>
                  </a:lnTo>
                  <a:lnTo>
                    <a:pt x="1220191" y="1240649"/>
                  </a:lnTo>
                  <a:lnTo>
                    <a:pt x="1184112" y="1267199"/>
                  </a:lnTo>
                  <a:lnTo>
                    <a:pt x="1146304" y="1291659"/>
                  </a:lnTo>
                  <a:lnTo>
                    <a:pt x="1106867" y="1313936"/>
                  </a:lnTo>
                  <a:lnTo>
                    <a:pt x="1065897" y="1333938"/>
                  </a:lnTo>
                  <a:lnTo>
                    <a:pt x="1023493" y="1351574"/>
                  </a:lnTo>
                  <a:lnTo>
                    <a:pt x="979753" y="1366749"/>
                  </a:lnTo>
                  <a:lnTo>
                    <a:pt x="934776" y="1379373"/>
                  </a:lnTo>
                  <a:lnTo>
                    <a:pt x="888659" y="1389352"/>
                  </a:lnTo>
                  <a:lnTo>
                    <a:pt x="841500" y="1396595"/>
                  </a:lnTo>
                  <a:lnTo>
                    <a:pt x="793397" y="1401008"/>
                  </a:lnTo>
                  <a:lnTo>
                    <a:pt x="744449" y="1402499"/>
                  </a:lnTo>
                  <a:close/>
                </a:path>
              </a:pathLst>
            </a:custGeom>
            <a:solidFill>
              <a:srgbClr val="FFFFFF"/>
            </a:solidFill>
          </p:spPr>
          <p:txBody>
            <a:bodyPr wrap="square" lIns="0" tIns="0" rIns="0" bIns="0" rtlCol="0"/>
            <a:lstStyle/>
            <a:p>
              <a:endParaRPr/>
            </a:p>
          </p:txBody>
        </p:sp>
        <p:pic>
          <p:nvPicPr>
            <p:cNvPr id="9" name="object 9"/>
            <p:cNvPicPr/>
            <p:nvPr/>
          </p:nvPicPr>
          <p:blipFill>
            <a:blip r:embed="rId2" cstate="print"/>
            <a:stretch>
              <a:fillRect/>
            </a:stretch>
          </p:blipFill>
          <p:spPr>
            <a:xfrm>
              <a:off x="1092123" y="2449900"/>
              <a:ext cx="607001" cy="607001"/>
            </a:xfrm>
            <a:prstGeom prst="rect">
              <a:avLst/>
            </a:prstGeom>
          </p:spPr>
        </p:pic>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LƯU THÔNG TIỀN </a:t>
            </a:r>
            <a:endParaRPr sz="6118" spc="-140" dirty="0"/>
          </a:p>
        </p:txBody>
      </p:sp>
      <p:sp>
        <p:nvSpPr>
          <p:cNvPr id="5" name="object 5"/>
          <p:cNvSpPr txBox="1"/>
          <p:nvPr/>
        </p:nvSpPr>
        <p:spPr>
          <a:xfrm>
            <a:off x="4077939" y="3158648"/>
            <a:ext cx="4931352" cy="1981073"/>
          </a:xfrm>
          <a:prstGeom prst="rect">
            <a:avLst/>
          </a:prstGeom>
        </p:spPr>
        <p:txBody>
          <a:bodyPr vert="horz" wrap="square" lIns="0" tIns="11772" rIns="0" bIns="0" rtlCol="0">
            <a:spAutoFit/>
          </a:bodyPr>
          <a:lstStyle/>
          <a:p>
            <a:pPr marL="11773" marR="4709">
              <a:lnSpc>
                <a:spcPct val="114999"/>
              </a:lnSpc>
              <a:spcBef>
                <a:spcPts val="92"/>
              </a:spcBef>
            </a:pPr>
            <a:r>
              <a:rPr lang="vi-VN" sz="2225" i="1" spc="46" dirty="0">
                <a:solidFill>
                  <a:srgbClr val="FFFFFF"/>
                </a:solidFill>
                <a:latin typeface="Calibri"/>
                <a:cs typeface="Calibri"/>
              </a:rPr>
              <a:t>Tiền xấu đuổi tiền tốt ra khỏi lưu thông.</a:t>
            </a:r>
            <a:endParaRPr lang="vi-VN" sz="2225" dirty="0">
              <a:latin typeface="Calibri"/>
              <a:cs typeface="Calibri"/>
            </a:endParaRPr>
          </a:p>
          <a:p>
            <a:pPr marL="11773" marR="4709">
              <a:lnSpc>
                <a:spcPct val="114999"/>
              </a:lnSpc>
              <a:spcBef>
                <a:spcPts val="92"/>
              </a:spcBef>
            </a:pPr>
            <a:r>
              <a:rPr lang="vi-VN" sz="2225" i="1" spc="46" dirty="0">
                <a:solidFill>
                  <a:srgbClr val="FFFFFF"/>
                </a:solidFill>
                <a:latin typeface="Calibri"/>
                <a:cs typeface="Calibri"/>
              </a:rPr>
              <a:t>Tiền có giá trị thấp thường sẽ được sử dụng để giao dịch hàng ngày.</a:t>
            </a:r>
          </a:p>
          <a:p>
            <a:pPr marL="11773" marR="4709">
              <a:lnSpc>
                <a:spcPct val="114999"/>
              </a:lnSpc>
              <a:spcBef>
                <a:spcPts val="92"/>
              </a:spcBef>
            </a:pPr>
            <a:r>
              <a:rPr lang="vi-VN" sz="2225" i="1" spc="46" dirty="0">
                <a:solidFill>
                  <a:srgbClr val="FFFFFF"/>
                </a:solidFill>
                <a:latin typeface="Calibri"/>
                <a:cs typeface="Calibri"/>
              </a:rPr>
              <a:t>Tiền có giá trị cao thường sẽ được tích trữ.</a:t>
            </a: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569553" y="3369474"/>
            <a:ext cx="1841776" cy="1573369"/>
            <a:chOff x="889388" y="2409052"/>
            <a:chExt cx="1986914" cy="1697355"/>
          </a:xfrm>
        </p:grpSpPr>
        <p:sp>
          <p:nvSpPr>
            <p:cNvPr id="8" name="object 8"/>
            <p:cNvSpPr/>
            <p:nvPr/>
          </p:nvSpPr>
          <p:spPr>
            <a:xfrm>
              <a:off x="894151" y="2413814"/>
              <a:ext cx="1977389" cy="1687830"/>
            </a:xfrm>
            <a:custGeom>
              <a:avLst/>
              <a:gdLst/>
              <a:ahLst/>
              <a:cxnLst/>
              <a:rect l="l" t="t" r="r" b="b"/>
              <a:pathLst>
                <a:path w="1977389" h="1687829">
                  <a:moveTo>
                    <a:pt x="1830299" y="1687500"/>
                  </a:moveTo>
                  <a:lnTo>
                    <a:pt x="0" y="152399"/>
                  </a:lnTo>
                  <a:lnTo>
                    <a:pt x="146999" y="0"/>
                  </a:lnTo>
                  <a:lnTo>
                    <a:pt x="1977299" y="1535100"/>
                  </a:lnTo>
                  <a:lnTo>
                    <a:pt x="1830299" y="1687500"/>
                  </a:lnTo>
                  <a:close/>
                </a:path>
              </a:pathLst>
            </a:custGeom>
            <a:solidFill>
              <a:srgbClr val="000000"/>
            </a:solidFill>
          </p:spPr>
          <p:txBody>
            <a:bodyPr wrap="square" lIns="0" tIns="0" rIns="0" bIns="0" rtlCol="0"/>
            <a:lstStyle/>
            <a:p>
              <a:endParaRPr/>
            </a:p>
          </p:txBody>
        </p:sp>
        <p:sp>
          <p:nvSpPr>
            <p:cNvPr id="9" name="object 9"/>
            <p:cNvSpPr/>
            <p:nvPr/>
          </p:nvSpPr>
          <p:spPr>
            <a:xfrm>
              <a:off x="894151" y="2413814"/>
              <a:ext cx="1977389" cy="1687830"/>
            </a:xfrm>
            <a:custGeom>
              <a:avLst/>
              <a:gdLst/>
              <a:ahLst/>
              <a:cxnLst/>
              <a:rect l="l" t="t" r="r" b="b"/>
              <a:pathLst>
                <a:path w="1977389" h="1687829">
                  <a:moveTo>
                    <a:pt x="146999" y="0"/>
                  </a:moveTo>
                  <a:lnTo>
                    <a:pt x="1977299" y="1535100"/>
                  </a:lnTo>
                  <a:lnTo>
                    <a:pt x="1830299" y="1687500"/>
                  </a:lnTo>
                  <a:lnTo>
                    <a:pt x="0" y="152399"/>
                  </a:lnTo>
                  <a:lnTo>
                    <a:pt x="146999" y="0"/>
                  </a:lnTo>
                  <a:close/>
                </a:path>
              </a:pathLst>
            </a:custGeom>
            <a:ln w="9524">
              <a:solidFill>
                <a:srgbClr val="FFFFFF"/>
              </a:solidFill>
            </a:ln>
          </p:spPr>
          <p:txBody>
            <a:bodyPr wrap="square" lIns="0" tIns="0" rIns="0" bIns="0" rtlCol="0"/>
            <a:lstStyle/>
            <a:p>
              <a:endParaRPr/>
            </a:p>
          </p:txBody>
        </p:sp>
        <p:sp>
          <p:nvSpPr>
            <p:cNvPr id="10" name="object 10"/>
            <p:cNvSpPr/>
            <p:nvPr/>
          </p:nvSpPr>
          <p:spPr>
            <a:xfrm>
              <a:off x="925944" y="2446858"/>
              <a:ext cx="1907539" cy="1623060"/>
            </a:xfrm>
            <a:custGeom>
              <a:avLst/>
              <a:gdLst/>
              <a:ahLst/>
              <a:cxnLst/>
              <a:rect l="l" t="t" r="r" b="b"/>
              <a:pathLst>
                <a:path w="1907539" h="1623060">
                  <a:moveTo>
                    <a:pt x="392099" y="234607"/>
                  </a:moveTo>
                  <a:lnTo>
                    <a:pt x="113106" y="0"/>
                  </a:lnTo>
                  <a:lnTo>
                    <a:pt x="0" y="117005"/>
                  </a:lnTo>
                  <a:lnTo>
                    <a:pt x="279006" y="351599"/>
                  </a:lnTo>
                  <a:lnTo>
                    <a:pt x="392099" y="234607"/>
                  </a:lnTo>
                  <a:close/>
                </a:path>
                <a:path w="1907539" h="1623060">
                  <a:moveTo>
                    <a:pt x="1907349" y="1505750"/>
                  </a:moveTo>
                  <a:lnTo>
                    <a:pt x="1628355" y="1271155"/>
                  </a:lnTo>
                  <a:lnTo>
                    <a:pt x="1515249" y="1388148"/>
                  </a:lnTo>
                  <a:lnTo>
                    <a:pt x="1794256" y="1622755"/>
                  </a:lnTo>
                  <a:lnTo>
                    <a:pt x="1907349" y="1505750"/>
                  </a:lnTo>
                  <a:close/>
                </a:path>
              </a:pathLst>
            </a:custGeom>
            <a:solidFill>
              <a:srgbClr val="FFFFFF"/>
            </a:solidFill>
          </p:spPr>
          <p:txBody>
            <a:bodyPr wrap="square" lIns="0" tIns="0" rIns="0" bIns="0" rtlCol="0"/>
            <a:lstStyle/>
            <a:p>
              <a:endParaRPr/>
            </a:p>
          </p:txBody>
        </p:sp>
      </p:grpSp>
      <p:sp>
        <p:nvSpPr>
          <p:cNvPr id="11" name="object 11"/>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2109" y="2460779"/>
            <a:ext cx="6922114" cy="1717710"/>
          </a:xfrm>
          <a:prstGeom prst="rect">
            <a:avLst/>
          </a:prstGeom>
        </p:spPr>
        <p:txBody>
          <a:bodyPr vert="horz" wrap="square" lIns="0" tIns="11772" rIns="0" bIns="0" rtlCol="0">
            <a:spAutoFit/>
          </a:bodyPr>
          <a:lstStyle/>
          <a:p>
            <a:pPr marL="11773" marR="4709" indent="-1766" algn="ctr">
              <a:lnSpc>
                <a:spcPct val="114999"/>
              </a:lnSpc>
              <a:spcBef>
                <a:spcPts val="92"/>
              </a:spcBef>
            </a:pPr>
            <a:r>
              <a:rPr sz="2318" i="1" dirty="0">
                <a:solidFill>
                  <a:srgbClr val="B7B7B7"/>
                </a:solidFill>
              </a:rPr>
              <a:t>“</a:t>
            </a:r>
            <a:r>
              <a:rPr lang="vi-VN" sz="2318" i="1" dirty="0">
                <a:solidFill>
                  <a:srgbClr val="B7B7B7"/>
                </a:solidFill>
              </a:rPr>
              <a:t>Cách tâm trí hoạt động giống như việc thụ tinh: sau khi ý tưởng đầu tiên được chấp nhận, tâm tri sẽ đóng lại...dẫn đến chúng ta chấp nhận những kết quả sai lệch</a:t>
            </a:r>
            <a:r>
              <a:rPr sz="2318" i="1" spc="-10" dirty="0">
                <a:solidFill>
                  <a:srgbClr val="B7B7B7"/>
                </a:solidFill>
              </a:rPr>
              <a:t>.”</a:t>
            </a:r>
            <a:endParaRPr sz="2318" dirty="0"/>
          </a:p>
          <a:p>
            <a:pPr marL="4120" algn="ctr">
              <a:spcBef>
                <a:spcPts val="398"/>
              </a:spcBef>
            </a:pPr>
            <a:r>
              <a:rPr sz="2781" spc="-782" dirty="0">
                <a:solidFill>
                  <a:srgbClr val="FF595E"/>
                </a:solidFill>
              </a:rPr>
              <a:t>—</a:t>
            </a:r>
            <a:r>
              <a:rPr sz="2781" spc="-425" dirty="0">
                <a:solidFill>
                  <a:srgbClr val="FF595E"/>
                </a:solidFill>
              </a:rPr>
              <a:t>CHARLIE</a:t>
            </a:r>
            <a:r>
              <a:rPr sz="2781" spc="-163" dirty="0">
                <a:solidFill>
                  <a:srgbClr val="FF595E"/>
                </a:solidFill>
              </a:rPr>
              <a:t> </a:t>
            </a:r>
            <a:r>
              <a:rPr sz="2781" spc="-612" dirty="0">
                <a:solidFill>
                  <a:srgbClr val="FF595E"/>
                </a:solidFill>
              </a:rPr>
              <a:t>MUNGER</a:t>
            </a:r>
            <a:endParaRPr sz="2781"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307437" y="1585870"/>
            <a:ext cx="7214357" cy="867949"/>
          </a:xfrm>
          <a:prstGeom prst="rect">
            <a:avLst/>
          </a:prstGeom>
        </p:spPr>
        <p:txBody>
          <a:bodyPr vert="horz" wrap="square" lIns="0" tIns="54329" rIns="0" bIns="0" rtlCol="0">
            <a:spAutoFit/>
          </a:bodyPr>
          <a:lstStyle/>
          <a:p>
            <a:pPr>
              <a:spcBef>
                <a:spcPts val="92"/>
              </a:spcBef>
            </a:pPr>
            <a:r>
              <a:rPr lang="vi-VN" sz="5283" spc="-140" dirty="0"/>
              <a:t>VÒNG TRÒN NĂNG LỰC</a:t>
            </a:r>
            <a:endParaRPr sz="5283" spc="-140" dirty="0"/>
          </a:p>
        </p:txBody>
      </p:sp>
      <p:sp>
        <p:nvSpPr>
          <p:cNvPr id="5" name="object 5"/>
          <p:cNvSpPr txBox="1"/>
          <p:nvPr/>
        </p:nvSpPr>
        <p:spPr>
          <a:xfrm>
            <a:off x="4351791" y="3353289"/>
            <a:ext cx="4376078"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46" dirty="0">
                <a:solidFill>
                  <a:srgbClr val="FFFFFF"/>
                </a:solidFill>
                <a:latin typeface="Calibri"/>
                <a:cs typeface="Calibri"/>
              </a:rPr>
              <a:t>Khi hiểu về những lỗ hổng kiến thức của mình bạn sẽ sáng tỏ những điểm nhạy cảm của bản thân. </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grpSp>
        <p:nvGrpSpPr>
          <p:cNvPr id="7" name="object 7"/>
          <p:cNvGrpSpPr/>
          <p:nvPr/>
        </p:nvGrpSpPr>
        <p:grpSpPr>
          <a:xfrm>
            <a:off x="1788337" y="3490677"/>
            <a:ext cx="1404436" cy="1413853"/>
            <a:chOff x="1125412" y="2539812"/>
            <a:chExt cx="1515110" cy="1525270"/>
          </a:xfrm>
        </p:grpSpPr>
        <p:sp>
          <p:nvSpPr>
            <p:cNvPr id="8" name="object 8"/>
            <p:cNvSpPr/>
            <p:nvPr/>
          </p:nvSpPr>
          <p:spPr>
            <a:xfrm>
              <a:off x="1139700" y="2554099"/>
              <a:ext cx="1486535" cy="1496695"/>
            </a:xfrm>
            <a:custGeom>
              <a:avLst/>
              <a:gdLst/>
              <a:ahLst/>
              <a:cxnLst/>
              <a:rect l="l" t="t" r="r" b="b"/>
              <a:pathLst>
                <a:path w="1486535" h="1496695">
                  <a:moveTo>
                    <a:pt x="0" y="748199"/>
                  </a:moveTo>
                  <a:lnTo>
                    <a:pt x="1461" y="700882"/>
                  </a:lnTo>
                  <a:lnTo>
                    <a:pt x="5789" y="654347"/>
                  </a:lnTo>
                  <a:lnTo>
                    <a:pt x="12896" y="608681"/>
                  </a:lnTo>
                  <a:lnTo>
                    <a:pt x="22694" y="563973"/>
                  </a:lnTo>
                  <a:lnTo>
                    <a:pt x="35098" y="520310"/>
                  </a:lnTo>
                  <a:lnTo>
                    <a:pt x="50019" y="477779"/>
                  </a:lnTo>
                  <a:lnTo>
                    <a:pt x="67370" y="436469"/>
                  </a:lnTo>
                  <a:lnTo>
                    <a:pt x="87065" y="396467"/>
                  </a:lnTo>
                  <a:lnTo>
                    <a:pt x="109017" y="357860"/>
                  </a:lnTo>
                  <a:lnTo>
                    <a:pt x="133138" y="320737"/>
                  </a:lnTo>
                  <a:lnTo>
                    <a:pt x="159342" y="285184"/>
                  </a:lnTo>
                  <a:lnTo>
                    <a:pt x="187541" y="251290"/>
                  </a:lnTo>
                  <a:lnTo>
                    <a:pt x="217648" y="219142"/>
                  </a:lnTo>
                  <a:lnTo>
                    <a:pt x="249577" y="188828"/>
                  </a:lnTo>
                  <a:lnTo>
                    <a:pt x="283240" y="160435"/>
                  </a:lnTo>
                  <a:lnTo>
                    <a:pt x="318550" y="134052"/>
                  </a:lnTo>
                  <a:lnTo>
                    <a:pt x="355421" y="109765"/>
                  </a:lnTo>
                  <a:lnTo>
                    <a:pt x="393764" y="87663"/>
                  </a:lnTo>
                  <a:lnTo>
                    <a:pt x="433494" y="67833"/>
                  </a:lnTo>
                  <a:lnTo>
                    <a:pt x="474523" y="50362"/>
                  </a:lnTo>
                  <a:lnTo>
                    <a:pt x="516763" y="35339"/>
                  </a:lnTo>
                  <a:lnTo>
                    <a:pt x="560129" y="22850"/>
                  </a:lnTo>
                  <a:lnTo>
                    <a:pt x="604532" y="12984"/>
                  </a:lnTo>
                  <a:lnTo>
                    <a:pt x="649887" y="5829"/>
                  </a:lnTo>
                  <a:lnTo>
                    <a:pt x="696105" y="1471"/>
                  </a:lnTo>
                  <a:lnTo>
                    <a:pt x="743099" y="0"/>
                  </a:lnTo>
                  <a:lnTo>
                    <a:pt x="792178" y="1632"/>
                  </a:lnTo>
                  <a:lnTo>
                    <a:pt x="840776" y="6488"/>
                  </a:lnTo>
                  <a:lnTo>
                    <a:pt x="888748" y="14509"/>
                  </a:lnTo>
                  <a:lnTo>
                    <a:pt x="935951" y="25633"/>
                  </a:lnTo>
                  <a:lnTo>
                    <a:pt x="982241" y="39801"/>
                  </a:lnTo>
                  <a:lnTo>
                    <a:pt x="1027472" y="56953"/>
                  </a:lnTo>
                  <a:lnTo>
                    <a:pt x="1071500" y="77028"/>
                  </a:lnTo>
                  <a:lnTo>
                    <a:pt x="1114182" y="99965"/>
                  </a:lnTo>
                  <a:lnTo>
                    <a:pt x="1155372" y="125706"/>
                  </a:lnTo>
                  <a:lnTo>
                    <a:pt x="1194926" y="154189"/>
                  </a:lnTo>
                  <a:lnTo>
                    <a:pt x="1232701" y="185355"/>
                  </a:lnTo>
                  <a:lnTo>
                    <a:pt x="1268550" y="219142"/>
                  </a:lnTo>
                  <a:lnTo>
                    <a:pt x="1302108" y="255238"/>
                  </a:lnTo>
                  <a:lnTo>
                    <a:pt x="1333061" y="293272"/>
                  </a:lnTo>
                  <a:lnTo>
                    <a:pt x="1361350" y="333098"/>
                  </a:lnTo>
                  <a:lnTo>
                    <a:pt x="1386915" y="374571"/>
                  </a:lnTo>
                  <a:lnTo>
                    <a:pt x="1409696" y="417545"/>
                  </a:lnTo>
                  <a:lnTo>
                    <a:pt x="1429634" y="461876"/>
                  </a:lnTo>
                  <a:lnTo>
                    <a:pt x="1446669" y="507417"/>
                  </a:lnTo>
                  <a:lnTo>
                    <a:pt x="1460741" y="554024"/>
                  </a:lnTo>
                  <a:lnTo>
                    <a:pt x="1471789" y="601551"/>
                  </a:lnTo>
                  <a:lnTo>
                    <a:pt x="1479755" y="649853"/>
                  </a:lnTo>
                  <a:lnTo>
                    <a:pt x="1484578" y="698784"/>
                  </a:lnTo>
                  <a:lnTo>
                    <a:pt x="1486199" y="748199"/>
                  </a:lnTo>
                  <a:lnTo>
                    <a:pt x="1484738" y="795517"/>
                  </a:lnTo>
                  <a:lnTo>
                    <a:pt x="1480410" y="842052"/>
                  </a:lnTo>
                  <a:lnTo>
                    <a:pt x="1473303" y="887718"/>
                  </a:lnTo>
                  <a:lnTo>
                    <a:pt x="1463505" y="932426"/>
                  </a:lnTo>
                  <a:lnTo>
                    <a:pt x="1451101" y="976089"/>
                  </a:lnTo>
                  <a:lnTo>
                    <a:pt x="1436180" y="1018620"/>
                  </a:lnTo>
                  <a:lnTo>
                    <a:pt x="1418829" y="1059930"/>
                  </a:lnTo>
                  <a:lnTo>
                    <a:pt x="1399134" y="1099932"/>
                  </a:lnTo>
                  <a:lnTo>
                    <a:pt x="1377182" y="1138539"/>
                  </a:lnTo>
                  <a:lnTo>
                    <a:pt x="1353061" y="1175662"/>
                  </a:lnTo>
                  <a:lnTo>
                    <a:pt x="1326857" y="1211215"/>
                  </a:lnTo>
                  <a:lnTo>
                    <a:pt x="1298658" y="1245109"/>
                  </a:lnTo>
                  <a:lnTo>
                    <a:pt x="1268551" y="1277257"/>
                  </a:lnTo>
                  <a:lnTo>
                    <a:pt x="1236622" y="1307571"/>
                  </a:lnTo>
                  <a:lnTo>
                    <a:pt x="1202959" y="1335964"/>
                  </a:lnTo>
                  <a:lnTo>
                    <a:pt x="1167648" y="1362347"/>
                  </a:lnTo>
                  <a:lnTo>
                    <a:pt x="1130778" y="1386634"/>
                  </a:lnTo>
                  <a:lnTo>
                    <a:pt x="1092435" y="1408736"/>
                  </a:lnTo>
                  <a:lnTo>
                    <a:pt x="1052705" y="1428566"/>
                  </a:lnTo>
                  <a:lnTo>
                    <a:pt x="1011676" y="1446037"/>
                  </a:lnTo>
                  <a:lnTo>
                    <a:pt x="969436" y="1461060"/>
                  </a:lnTo>
                  <a:lnTo>
                    <a:pt x="926070" y="1473549"/>
                  </a:lnTo>
                  <a:lnTo>
                    <a:pt x="881667" y="1483414"/>
                  </a:lnTo>
                  <a:lnTo>
                    <a:pt x="836312" y="1490570"/>
                  </a:lnTo>
                  <a:lnTo>
                    <a:pt x="790094" y="1494928"/>
                  </a:lnTo>
                  <a:lnTo>
                    <a:pt x="743099" y="1496399"/>
                  </a:lnTo>
                  <a:lnTo>
                    <a:pt x="696105" y="1494928"/>
                  </a:lnTo>
                  <a:lnTo>
                    <a:pt x="649887" y="1490570"/>
                  </a:lnTo>
                  <a:lnTo>
                    <a:pt x="604532" y="1483414"/>
                  </a:lnTo>
                  <a:lnTo>
                    <a:pt x="560129" y="1473549"/>
                  </a:lnTo>
                  <a:lnTo>
                    <a:pt x="516763" y="1461060"/>
                  </a:lnTo>
                  <a:lnTo>
                    <a:pt x="474523" y="1446037"/>
                  </a:lnTo>
                  <a:lnTo>
                    <a:pt x="433494" y="1428566"/>
                  </a:lnTo>
                  <a:lnTo>
                    <a:pt x="393764" y="1408736"/>
                  </a:lnTo>
                  <a:lnTo>
                    <a:pt x="355421" y="1386634"/>
                  </a:lnTo>
                  <a:lnTo>
                    <a:pt x="318550" y="1362347"/>
                  </a:lnTo>
                  <a:lnTo>
                    <a:pt x="283240" y="1335964"/>
                  </a:lnTo>
                  <a:lnTo>
                    <a:pt x="249577" y="1307571"/>
                  </a:lnTo>
                  <a:lnTo>
                    <a:pt x="217648" y="1277257"/>
                  </a:lnTo>
                  <a:lnTo>
                    <a:pt x="187541" y="1245109"/>
                  </a:lnTo>
                  <a:lnTo>
                    <a:pt x="159342" y="1211215"/>
                  </a:lnTo>
                  <a:lnTo>
                    <a:pt x="133138" y="1175662"/>
                  </a:lnTo>
                  <a:lnTo>
                    <a:pt x="109017" y="1138539"/>
                  </a:lnTo>
                  <a:lnTo>
                    <a:pt x="87065" y="1099932"/>
                  </a:lnTo>
                  <a:lnTo>
                    <a:pt x="67370" y="1059930"/>
                  </a:lnTo>
                  <a:lnTo>
                    <a:pt x="50019" y="1018620"/>
                  </a:lnTo>
                  <a:lnTo>
                    <a:pt x="35098" y="976089"/>
                  </a:lnTo>
                  <a:lnTo>
                    <a:pt x="22694" y="932426"/>
                  </a:lnTo>
                  <a:lnTo>
                    <a:pt x="12896" y="887718"/>
                  </a:lnTo>
                  <a:lnTo>
                    <a:pt x="5789" y="842052"/>
                  </a:lnTo>
                  <a:lnTo>
                    <a:pt x="1461" y="795517"/>
                  </a:lnTo>
                  <a:lnTo>
                    <a:pt x="0" y="748199"/>
                  </a:lnTo>
                  <a:close/>
                </a:path>
              </a:pathLst>
            </a:custGeom>
            <a:ln w="28574">
              <a:solidFill>
                <a:srgbClr val="FFFFFF"/>
              </a:solidFill>
            </a:ln>
          </p:spPr>
          <p:txBody>
            <a:bodyPr wrap="square" lIns="0" tIns="0" rIns="0" bIns="0" rtlCol="0"/>
            <a:lstStyle/>
            <a:p>
              <a:endParaRPr/>
            </a:p>
          </p:txBody>
        </p:sp>
        <p:sp>
          <p:nvSpPr>
            <p:cNvPr id="9" name="object 9"/>
            <p:cNvSpPr/>
            <p:nvPr/>
          </p:nvSpPr>
          <p:spPr>
            <a:xfrm>
              <a:off x="2009576" y="3176215"/>
              <a:ext cx="417195" cy="408940"/>
            </a:xfrm>
            <a:custGeom>
              <a:avLst/>
              <a:gdLst/>
              <a:ahLst/>
              <a:cxnLst/>
              <a:rect l="l" t="t" r="r" b="b"/>
              <a:pathLst>
                <a:path w="417194" h="408939">
                  <a:moveTo>
                    <a:pt x="208499" y="408599"/>
                  </a:moveTo>
                  <a:lnTo>
                    <a:pt x="160692" y="403204"/>
                  </a:lnTo>
                  <a:lnTo>
                    <a:pt x="116806" y="387834"/>
                  </a:lnTo>
                  <a:lnTo>
                    <a:pt x="78093" y="363717"/>
                  </a:lnTo>
                  <a:lnTo>
                    <a:pt x="45805" y="332079"/>
                  </a:lnTo>
                  <a:lnTo>
                    <a:pt x="21192" y="294145"/>
                  </a:lnTo>
                  <a:lnTo>
                    <a:pt x="5506" y="251144"/>
                  </a:lnTo>
                  <a:lnTo>
                    <a:pt x="0" y="204299"/>
                  </a:lnTo>
                  <a:lnTo>
                    <a:pt x="5506" y="157455"/>
                  </a:lnTo>
                  <a:lnTo>
                    <a:pt x="21192" y="114454"/>
                  </a:lnTo>
                  <a:lnTo>
                    <a:pt x="45805" y="76520"/>
                  </a:lnTo>
                  <a:lnTo>
                    <a:pt x="78093" y="44882"/>
                  </a:lnTo>
                  <a:lnTo>
                    <a:pt x="116806" y="20765"/>
                  </a:lnTo>
                  <a:lnTo>
                    <a:pt x="160692" y="5395"/>
                  </a:lnTo>
                  <a:lnTo>
                    <a:pt x="208499" y="0"/>
                  </a:lnTo>
                  <a:lnTo>
                    <a:pt x="249366" y="3961"/>
                  </a:lnTo>
                  <a:lnTo>
                    <a:pt x="288289" y="15551"/>
                  </a:lnTo>
                  <a:lnTo>
                    <a:pt x="324175" y="34324"/>
                  </a:lnTo>
                  <a:lnTo>
                    <a:pt x="355931" y="59837"/>
                  </a:lnTo>
                  <a:lnTo>
                    <a:pt x="381969" y="90954"/>
                  </a:lnTo>
                  <a:lnTo>
                    <a:pt x="401128" y="126117"/>
                  </a:lnTo>
                  <a:lnTo>
                    <a:pt x="412956" y="164256"/>
                  </a:lnTo>
                  <a:lnTo>
                    <a:pt x="416999" y="204299"/>
                  </a:lnTo>
                  <a:lnTo>
                    <a:pt x="411493" y="251144"/>
                  </a:lnTo>
                  <a:lnTo>
                    <a:pt x="395807" y="294145"/>
                  </a:lnTo>
                  <a:lnTo>
                    <a:pt x="371194" y="332079"/>
                  </a:lnTo>
                  <a:lnTo>
                    <a:pt x="338906" y="363717"/>
                  </a:lnTo>
                  <a:lnTo>
                    <a:pt x="300193" y="387834"/>
                  </a:lnTo>
                  <a:lnTo>
                    <a:pt x="256307" y="403204"/>
                  </a:lnTo>
                  <a:lnTo>
                    <a:pt x="208499" y="408599"/>
                  </a:lnTo>
                  <a:close/>
                </a:path>
              </a:pathLst>
            </a:custGeom>
            <a:solidFill>
              <a:srgbClr val="FF595E"/>
            </a:solidFill>
          </p:spPr>
          <p:txBody>
            <a:bodyPr wrap="square" lIns="0" tIns="0" rIns="0" bIns="0" rtlCol="0"/>
            <a:lstStyle/>
            <a:p>
              <a:endParaRPr/>
            </a:p>
          </p:txBody>
        </p:sp>
      </p:grpSp>
      <p:sp>
        <p:nvSpPr>
          <p:cNvPr id="10" name="object 10"/>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10" name="Group 9">
            <a:extLst>
              <a:ext uri="{FF2B5EF4-FFF2-40B4-BE49-F238E27FC236}">
                <a16:creationId xmlns:a16="http://schemas.microsoft.com/office/drawing/2014/main" id="{EFD0FC84-D969-89D6-0D6E-B21AECFE0176}"/>
              </a:ext>
            </a:extLst>
          </p:cNvPr>
          <p:cNvGrpSpPr/>
          <p:nvPr/>
        </p:nvGrpSpPr>
        <p:grpSpPr>
          <a:xfrm>
            <a:off x="1651066" y="1277662"/>
            <a:ext cx="6664180" cy="4485248"/>
            <a:chOff x="977325" y="152400"/>
            <a:chExt cx="7189338" cy="4838699"/>
          </a:xfrm>
        </p:grpSpPr>
        <p:pic>
          <p:nvPicPr>
            <p:cNvPr id="2" name="object 2"/>
            <p:cNvPicPr/>
            <p:nvPr/>
          </p:nvPicPr>
          <p:blipFill>
            <a:blip r:embed="rId2" cstate="print"/>
            <a:stretch>
              <a:fillRect/>
            </a:stretch>
          </p:blipFill>
          <p:spPr>
            <a:xfrm>
              <a:off x="977325" y="152400"/>
              <a:ext cx="7189338" cy="4838699"/>
            </a:xfrm>
            <a:prstGeom prst="rect">
              <a:avLst/>
            </a:prstGeom>
          </p:spPr>
        </p:pic>
        <p:sp>
          <p:nvSpPr>
            <p:cNvPr id="4" name="TextBox 3">
              <a:extLst>
                <a:ext uri="{FF2B5EF4-FFF2-40B4-BE49-F238E27FC236}">
                  <a16:creationId xmlns:a16="http://schemas.microsoft.com/office/drawing/2014/main" id="{C7D40DA3-B30A-32AD-47F7-7307B3647B4D}"/>
                </a:ext>
              </a:extLst>
            </p:cNvPr>
            <p:cNvSpPr txBox="1"/>
            <p:nvPr/>
          </p:nvSpPr>
          <p:spPr>
            <a:xfrm>
              <a:off x="6019800" y="1657350"/>
              <a:ext cx="1905000" cy="622903"/>
            </a:xfrm>
            <a:prstGeom prst="rect">
              <a:avLst/>
            </a:prstGeom>
            <a:solidFill>
              <a:schemeClr val="tx1"/>
            </a:solidFill>
          </p:spPr>
          <p:txBody>
            <a:bodyPr wrap="square" rtlCol="0">
              <a:spAutoFit/>
            </a:bodyPr>
            <a:lstStyle/>
            <a:p>
              <a:pPr algn="ctr"/>
              <a:r>
                <a:rPr lang="vi-VN" sz="3152" b="1" spc="-140" dirty="0">
                  <a:solidFill>
                    <a:srgbClr val="EF6464"/>
                  </a:solidFill>
                </a:rPr>
                <a:t>BẠN</a:t>
              </a:r>
              <a:r>
                <a:rPr lang="vi-VN" sz="2225" b="1" spc="-140" dirty="0">
                  <a:solidFill>
                    <a:srgbClr val="EF6464"/>
                  </a:solidFill>
                </a:rPr>
                <a:t> </a:t>
              </a:r>
              <a:endParaRPr lang="en-AU" sz="2225" b="1" spc="-140" dirty="0">
                <a:solidFill>
                  <a:srgbClr val="EF6464"/>
                </a:solidFill>
              </a:endParaRPr>
            </a:p>
          </p:txBody>
        </p:sp>
        <p:sp>
          <p:nvSpPr>
            <p:cNvPr id="5" name="TextBox 4">
              <a:extLst>
                <a:ext uri="{FF2B5EF4-FFF2-40B4-BE49-F238E27FC236}">
                  <a16:creationId xmlns:a16="http://schemas.microsoft.com/office/drawing/2014/main" id="{C72FF5D4-3204-B399-16D4-31F9D162C2DA}"/>
                </a:ext>
              </a:extLst>
            </p:cNvPr>
            <p:cNvSpPr txBox="1"/>
            <p:nvPr/>
          </p:nvSpPr>
          <p:spPr>
            <a:xfrm>
              <a:off x="6019800" y="2262485"/>
              <a:ext cx="1905000" cy="622903"/>
            </a:xfrm>
            <a:prstGeom prst="rect">
              <a:avLst/>
            </a:prstGeom>
            <a:solidFill>
              <a:schemeClr val="tx1"/>
            </a:solidFill>
          </p:spPr>
          <p:txBody>
            <a:bodyPr wrap="square" rtlCol="0">
              <a:spAutoFit/>
            </a:bodyPr>
            <a:lstStyle/>
            <a:p>
              <a:pPr algn="ctr"/>
              <a:r>
                <a:rPr lang="vi-VN" sz="3152" b="1" spc="-140" dirty="0">
                  <a:solidFill>
                    <a:srgbClr val="EF6464"/>
                  </a:solidFill>
                </a:rPr>
                <a:t>THỰC</a:t>
              </a:r>
              <a:endParaRPr lang="en-AU" sz="3152" b="1" spc="-140" dirty="0">
                <a:solidFill>
                  <a:srgbClr val="EF6464"/>
                </a:solidFill>
              </a:endParaRPr>
            </a:p>
          </p:txBody>
        </p:sp>
        <p:sp>
          <p:nvSpPr>
            <p:cNvPr id="6" name="TextBox 5">
              <a:extLst>
                <a:ext uri="{FF2B5EF4-FFF2-40B4-BE49-F238E27FC236}">
                  <a16:creationId xmlns:a16="http://schemas.microsoft.com/office/drawing/2014/main" id="{318D6605-46A5-652C-3D08-1B78FB9CE64A}"/>
                </a:ext>
              </a:extLst>
            </p:cNvPr>
            <p:cNvSpPr txBox="1"/>
            <p:nvPr/>
          </p:nvSpPr>
          <p:spPr>
            <a:xfrm>
              <a:off x="6056870" y="2867620"/>
              <a:ext cx="1905000" cy="622903"/>
            </a:xfrm>
            <a:prstGeom prst="rect">
              <a:avLst/>
            </a:prstGeom>
            <a:solidFill>
              <a:schemeClr val="tx1"/>
            </a:solidFill>
          </p:spPr>
          <p:txBody>
            <a:bodyPr wrap="square" rtlCol="0">
              <a:spAutoFit/>
            </a:bodyPr>
            <a:lstStyle/>
            <a:p>
              <a:pPr algn="ctr"/>
              <a:r>
                <a:rPr lang="vi-VN" sz="3152" b="1" spc="-140" dirty="0">
                  <a:solidFill>
                    <a:srgbClr val="EF6464"/>
                  </a:solidFill>
                </a:rPr>
                <a:t>BIẾT</a:t>
              </a:r>
              <a:endParaRPr lang="en-AU" sz="3152" b="1" spc="-140" dirty="0">
                <a:solidFill>
                  <a:srgbClr val="EF6464"/>
                </a:solidFill>
              </a:endParaRPr>
            </a:p>
          </p:txBody>
        </p:sp>
        <p:sp>
          <p:nvSpPr>
            <p:cNvPr id="7" name="TextBox 6">
              <a:extLst>
                <a:ext uri="{FF2B5EF4-FFF2-40B4-BE49-F238E27FC236}">
                  <a16:creationId xmlns:a16="http://schemas.microsoft.com/office/drawing/2014/main" id="{000B0D63-F61C-A35A-D10B-7AE67C4BA427}"/>
                </a:ext>
              </a:extLst>
            </p:cNvPr>
            <p:cNvSpPr txBox="1"/>
            <p:nvPr/>
          </p:nvSpPr>
          <p:spPr>
            <a:xfrm>
              <a:off x="2171701" y="1533084"/>
              <a:ext cx="1905000" cy="622903"/>
            </a:xfrm>
            <a:prstGeom prst="rect">
              <a:avLst/>
            </a:prstGeom>
            <a:solidFill>
              <a:schemeClr val="bg1"/>
            </a:solidFill>
          </p:spPr>
          <p:txBody>
            <a:bodyPr wrap="square" rtlCol="0">
              <a:spAutoFit/>
            </a:bodyPr>
            <a:lstStyle/>
            <a:p>
              <a:pPr algn="ctr"/>
              <a:r>
                <a:rPr lang="vi-VN" sz="3152" b="1" spc="-140" dirty="0">
                  <a:solidFill>
                    <a:schemeClr val="tx1"/>
                  </a:solidFill>
                </a:rPr>
                <a:t>BẠN</a:t>
              </a:r>
              <a:r>
                <a:rPr lang="vi-VN" sz="2225" b="1" spc="-140" dirty="0">
                  <a:solidFill>
                    <a:srgbClr val="EF6464"/>
                  </a:solidFill>
                </a:rPr>
                <a:t> </a:t>
              </a:r>
              <a:endParaRPr lang="en-AU" sz="2225" b="1" spc="-140" dirty="0">
                <a:solidFill>
                  <a:srgbClr val="EF6464"/>
                </a:solidFill>
              </a:endParaRPr>
            </a:p>
          </p:txBody>
        </p:sp>
        <p:sp>
          <p:nvSpPr>
            <p:cNvPr id="8" name="TextBox 7">
              <a:extLst>
                <a:ext uri="{FF2B5EF4-FFF2-40B4-BE49-F238E27FC236}">
                  <a16:creationId xmlns:a16="http://schemas.microsoft.com/office/drawing/2014/main" id="{F43C031C-AD5B-2114-5477-50355CE54420}"/>
                </a:ext>
              </a:extLst>
            </p:cNvPr>
            <p:cNvSpPr txBox="1"/>
            <p:nvPr/>
          </p:nvSpPr>
          <p:spPr>
            <a:xfrm>
              <a:off x="1943101" y="2148636"/>
              <a:ext cx="2362200" cy="622903"/>
            </a:xfrm>
            <a:prstGeom prst="rect">
              <a:avLst/>
            </a:prstGeom>
            <a:solidFill>
              <a:schemeClr val="bg1"/>
            </a:solidFill>
          </p:spPr>
          <p:txBody>
            <a:bodyPr wrap="square" rtlCol="0">
              <a:spAutoFit/>
            </a:bodyPr>
            <a:lstStyle/>
            <a:p>
              <a:pPr algn="ctr"/>
              <a:r>
                <a:rPr lang="vi-VN" sz="3152" b="1" spc="-140">
                  <a:solidFill>
                    <a:schemeClr val="tx1"/>
                  </a:solidFill>
                </a:rPr>
                <a:t>NGHĨ MÌNH</a:t>
              </a:r>
              <a:endParaRPr lang="en-AU" sz="2225" b="1" spc="-140" dirty="0">
                <a:solidFill>
                  <a:srgbClr val="EF6464"/>
                </a:solidFill>
              </a:endParaRPr>
            </a:p>
          </p:txBody>
        </p:sp>
        <p:sp>
          <p:nvSpPr>
            <p:cNvPr id="9" name="TextBox 8">
              <a:extLst>
                <a:ext uri="{FF2B5EF4-FFF2-40B4-BE49-F238E27FC236}">
                  <a16:creationId xmlns:a16="http://schemas.microsoft.com/office/drawing/2014/main" id="{80383569-B4E0-FB7A-F134-1D8F7F88ACE6}"/>
                </a:ext>
              </a:extLst>
            </p:cNvPr>
            <p:cNvSpPr txBox="1"/>
            <p:nvPr/>
          </p:nvSpPr>
          <p:spPr>
            <a:xfrm>
              <a:off x="2134632" y="2759070"/>
              <a:ext cx="1905000" cy="622903"/>
            </a:xfrm>
            <a:prstGeom prst="rect">
              <a:avLst/>
            </a:prstGeom>
            <a:solidFill>
              <a:schemeClr val="bg1"/>
            </a:solidFill>
          </p:spPr>
          <p:txBody>
            <a:bodyPr wrap="square" rtlCol="0">
              <a:spAutoFit/>
            </a:bodyPr>
            <a:lstStyle/>
            <a:p>
              <a:pPr algn="ctr"/>
              <a:r>
                <a:rPr lang="vi-VN" sz="3152" b="1" spc="-140" dirty="0">
                  <a:solidFill>
                    <a:schemeClr val="tx1"/>
                  </a:solidFill>
                </a:rPr>
                <a:t>BIẾT</a:t>
              </a:r>
              <a:r>
                <a:rPr lang="vi-VN" sz="2225" b="1" spc="-140" dirty="0">
                  <a:solidFill>
                    <a:srgbClr val="EF6464"/>
                  </a:solidFill>
                </a:rPr>
                <a:t> </a:t>
              </a:r>
              <a:endParaRPr lang="en-AU" sz="2225" b="1" spc="-140" dirty="0">
                <a:solidFill>
                  <a:srgbClr val="EF6464"/>
                </a:solidFill>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86583"/>
          </a:xfrm>
          <a:prstGeom prst="rect">
            <a:avLst/>
          </a:prstGeom>
        </p:spPr>
        <p:txBody>
          <a:bodyPr vert="horz" wrap="square" lIns="0" tIns="72929" rIns="0" bIns="0" rtlCol="0">
            <a:spAutoFit/>
          </a:bodyPr>
          <a:lstStyle/>
          <a:p>
            <a:pPr>
              <a:spcBef>
                <a:spcPts val="92"/>
              </a:spcBef>
            </a:pPr>
            <a:r>
              <a:rPr lang="vi-VN" sz="5933" dirty="0"/>
              <a:t>CHUYÊN GIA</a:t>
            </a:r>
            <a:endParaRPr sz="5933" dirty="0"/>
          </a:p>
        </p:txBody>
      </p:sp>
      <p:sp>
        <p:nvSpPr>
          <p:cNvPr id="5" name="object 5"/>
          <p:cNvSpPr txBox="1"/>
          <p:nvPr/>
        </p:nvSpPr>
        <p:spPr>
          <a:xfrm>
            <a:off x="4351796" y="3565191"/>
            <a:ext cx="4304330" cy="1169886"/>
          </a:xfrm>
          <a:prstGeom prst="rect">
            <a:avLst/>
          </a:prstGeom>
        </p:spPr>
        <p:txBody>
          <a:bodyPr vert="horz" wrap="square" lIns="0" tIns="11772" rIns="0" bIns="0" rtlCol="0">
            <a:spAutoFit/>
          </a:bodyPr>
          <a:lstStyle/>
          <a:p>
            <a:pPr marL="11773" marR="4709">
              <a:lnSpc>
                <a:spcPct val="114999"/>
              </a:lnSpc>
              <a:spcBef>
                <a:spcPts val="92"/>
              </a:spcBef>
            </a:pPr>
            <a:r>
              <a:rPr lang="en-AU" sz="2225" dirty="0" err="1">
                <a:solidFill>
                  <a:srgbClr val="ECECEC"/>
                </a:solidFill>
                <a:latin typeface="Söhne"/>
              </a:rPr>
              <a:t>Đánh</a:t>
            </a:r>
            <a:r>
              <a:rPr lang="en-AU" sz="2225" dirty="0">
                <a:solidFill>
                  <a:srgbClr val="ECECEC"/>
                </a:solidFill>
                <a:latin typeface="Söhne"/>
              </a:rPr>
              <a:t> </a:t>
            </a:r>
            <a:r>
              <a:rPr lang="en-AU" sz="2225" dirty="0" err="1">
                <a:solidFill>
                  <a:srgbClr val="ECECEC"/>
                </a:solidFill>
                <a:latin typeface="Söhne"/>
              </a:rPr>
              <a:t>giá</a:t>
            </a:r>
            <a:r>
              <a:rPr lang="en-AU" sz="2225" dirty="0">
                <a:solidFill>
                  <a:srgbClr val="ECECEC"/>
                </a:solidFill>
                <a:latin typeface="Söhne"/>
              </a:rPr>
              <a:t> </a:t>
            </a:r>
            <a:r>
              <a:rPr lang="en-AU" sz="2225" dirty="0" err="1">
                <a:solidFill>
                  <a:srgbClr val="ECECEC"/>
                </a:solidFill>
                <a:latin typeface="Söhne"/>
              </a:rPr>
              <a:t>quá</a:t>
            </a:r>
            <a:r>
              <a:rPr lang="en-AU" sz="2225" dirty="0">
                <a:solidFill>
                  <a:srgbClr val="ECECEC"/>
                </a:solidFill>
                <a:latin typeface="Söhne"/>
              </a:rPr>
              <a:t> </a:t>
            </a:r>
            <a:r>
              <a:rPr lang="en-AU" sz="2225" dirty="0" err="1">
                <a:solidFill>
                  <a:srgbClr val="ECECEC"/>
                </a:solidFill>
                <a:latin typeface="Söhne"/>
              </a:rPr>
              <a:t>mức</a:t>
            </a:r>
            <a:r>
              <a:rPr lang="en-AU" sz="2225" dirty="0">
                <a:solidFill>
                  <a:srgbClr val="ECECEC"/>
                </a:solidFill>
                <a:latin typeface="Söhne"/>
              </a:rPr>
              <a:t> </a:t>
            </a:r>
            <a:r>
              <a:rPr lang="en-AU" sz="2225" dirty="0" err="1">
                <a:solidFill>
                  <a:srgbClr val="ECECEC"/>
                </a:solidFill>
                <a:latin typeface="Söhne"/>
              </a:rPr>
              <a:t>kiến</a:t>
            </a:r>
            <a:r>
              <a:rPr lang="en-AU" sz="2225" dirty="0">
                <a:solidFill>
                  <a:srgbClr val="ECECEC"/>
                </a:solidFill>
                <a:latin typeface="Söhne"/>
              </a:rPr>
              <a:t> </a:t>
            </a:r>
            <a:r>
              <a:rPr lang="en-AU" sz="2225" dirty="0" err="1">
                <a:solidFill>
                  <a:srgbClr val="ECECEC"/>
                </a:solidFill>
                <a:latin typeface="Söhne"/>
              </a:rPr>
              <a:t>thức</a:t>
            </a:r>
            <a:r>
              <a:rPr lang="en-AU" sz="2225" dirty="0">
                <a:solidFill>
                  <a:srgbClr val="ECECEC"/>
                </a:solidFill>
                <a:latin typeface="Söhne"/>
              </a:rPr>
              <a:t> </a:t>
            </a:r>
            <a:r>
              <a:rPr lang="en-AU" sz="2225" dirty="0" err="1">
                <a:solidFill>
                  <a:srgbClr val="ECECEC"/>
                </a:solidFill>
                <a:latin typeface="Söhne"/>
              </a:rPr>
              <a:t>của</a:t>
            </a:r>
            <a:r>
              <a:rPr lang="en-AU" sz="2225" dirty="0">
                <a:solidFill>
                  <a:srgbClr val="ECECEC"/>
                </a:solidFill>
                <a:latin typeface="Söhne"/>
              </a:rPr>
              <a:t> </a:t>
            </a:r>
            <a:r>
              <a:rPr lang="en-AU" sz="2225" dirty="0" err="1">
                <a:solidFill>
                  <a:srgbClr val="ECECEC"/>
                </a:solidFill>
                <a:latin typeface="Söhne"/>
              </a:rPr>
              <a:t>mình</a:t>
            </a:r>
            <a:r>
              <a:rPr lang="en-AU" sz="2225" dirty="0">
                <a:solidFill>
                  <a:srgbClr val="ECECEC"/>
                </a:solidFill>
                <a:latin typeface="Söhne"/>
              </a:rPr>
              <a:t> </a:t>
            </a:r>
            <a:r>
              <a:rPr lang="en-AU" sz="2225" dirty="0" err="1">
                <a:solidFill>
                  <a:srgbClr val="ECECEC"/>
                </a:solidFill>
                <a:latin typeface="Söhne"/>
              </a:rPr>
              <a:t>trong</a:t>
            </a:r>
            <a:r>
              <a:rPr lang="en-AU" sz="2225" dirty="0">
                <a:solidFill>
                  <a:srgbClr val="ECECEC"/>
                </a:solidFill>
                <a:latin typeface="Söhne"/>
              </a:rPr>
              <a:t> </a:t>
            </a:r>
            <a:r>
              <a:rPr lang="en-AU" sz="2225" dirty="0" err="1">
                <a:solidFill>
                  <a:srgbClr val="ECECEC"/>
                </a:solidFill>
                <a:latin typeface="Söhne"/>
              </a:rPr>
              <a:t>một</a:t>
            </a:r>
            <a:r>
              <a:rPr lang="en-AU" sz="2225" dirty="0">
                <a:solidFill>
                  <a:srgbClr val="ECECEC"/>
                </a:solidFill>
                <a:latin typeface="Söhne"/>
              </a:rPr>
              <a:t> </a:t>
            </a:r>
            <a:r>
              <a:rPr lang="en-AU" sz="2225" dirty="0" err="1">
                <a:solidFill>
                  <a:srgbClr val="ECECEC"/>
                </a:solidFill>
                <a:latin typeface="Söhne"/>
              </a:rPr>
              <a:t>lĩnh</a:t>
            </a:r>
            <a:r>
              <a:rPr lang="en-AU" sz="2225" dirty="0">
                <a:solidFill>
                  <a:srgbClr val="ECECEC"/>
                </a:solidFill>
                <a:latin typeface="Söhne"/>
              </a:rPr>
              <a:t> </a:t>
            </a:r>
            <a:r>
              <a:rPr lang="en-AU" sz="2225" dirty="0" err="1">
                <a:solidFill>
                  <a:srgbClr val="ECECEC"/>
                </a:solidFill>
                <a:latin typeface="Söhne"/>
              </a:rPr>
              <a:t>vực</a:t>
            </a:r>
            <a:r>
              <a:rPr lang="en-AU" sz="2225" dirty="0">
                <a:solidFill>
                  <a:srgbClr val="ECECEC"/>
                </a:solidFill>
                <a:latin typeface="Söhne"/>
              </a:rPr>
              <a:t> </a:t>
            </a:r>
            <a:r>
              <a:rPr lang="en-AU" sz="2225" dirty="0" err="1">
                <a:solidFill>
                  <a:srgbClr val="ECECEC"/>
                </a:solidFill>
                <a:latin typeface="Söhne"/>
              </a:rPr>
              <a:t>cụ</a:t>
            </a:r>
            <a:r>
              <a:rPr lang="en-AU" sz="2225" dirty="0">
                <a:solidFill>
                  <a:srgbClr val="ECECEC"/>
                </a:solidFill>
                <a:latin typeface="Söhne"/>
              </a:rPr>
              <a:t> </a:t>
            </a:r>
            <a:r>
              <a:rPr lang="en-AU" sz="2225" dirty="0" err="1">
                <a:solidFill>
                  <a:srgbClr val="ECECEC"/>
                </a:solidFill>
                <a:latin typeface="Söhne"/>
              </a:rPr>
              <a:t>thể</a:t>
            </a:r>
            <a:r>
              <a:rPr lang="en-AU" sz="2225" dirty="0">
                <a:solidFill>
                  <a:srgbClr val="ECECEC"/>
                </a:solidFill>
                <a:latin typeface="Söhne"/>
              </a:rPr>
              <a:t> </a:t>
            </a:r>
            <a:r>
              <a:rPr lang="en-AU" sz="2225" dirty="0" err="1">
                <a:solidFill>
                  <a:srgbClr val="ECECEC"/>
                </a:solidFill>
                <a:latin typeface="Söhne"/>
              </a:rPr>
              <a:t>sẽ</a:t>
            </a:r>
            <a:r>
              <a:rPr lang="en-AU" sz="2225" dirty="0">
                <a:solidFill>
                  <a:srgbClr val="ECECEC"/>
                </a:solidFill>
                <a:latin typeface="Söhne"/>
              </a:rPr>
              <a:t> </a:t>
            </a:r>
            <a:r>
              <a:rPr lang="en-AU" sz="2225" dirty="0" err="1">
                <a:solidFill>
                  <a:srgbClr val="ECECEC"/>
                </a:solidFill>
                <a:latin typeface="Söhne"/>
              </a:rPr>
              <a:t>dẫn</a:t>
            </a:r>
            <a:r>
              <a:rPr lang="en-AU" sz="2225" dirty="0">
                <a:solidFill>
                  <a:srgbClr val="ECECEC"/>
                </a:solidFill>
                <a:latin typeface="Söhne"/>
              </a:rPr>
              <a:t> </a:t>
            </a:r>
            <a:r>
              <a:rPr lang="en-AU" sz="2225" dirty="0" err="1">
                <a:solidFill>
                  <a:srgbClr val="ECECEC"/>
                </a:solidFill>
                <a:latin typeface="Söhne"/>
              </a:rPr>
              <a:t>đến</a:t>
            </a:r>
            <a:r>
              <a:rPr lang="en-AU" sz="2225" dirty="0">
                <a:solidFill>
                  <a:srgbClr val="ECECEC"/>
                </a:solidFill>
                <a:latin typeface="Söhne"/>
              </a:rPr>
              <a:t> </a:t>
            </a:r>
            <a:r>
              <a:rPr lang="en-AU" sz="2225" dirty="0" err="1">
                <a:solidFill>
                  <a:srgbClr val="ECECEC"/>
                </a:solidFill>
                <a:latin typeface="Söhne"/>
              </a:rPr>
              <a:t>các</a:t>
            </a:r>
            <a:r>
              <a:rPr lang="en-AU" sz="2225" dirty="0">
                <a:solidFill>
                  <a:srgbClr val="ECECEC"/>
                </a:solidFill>
                <a:latin typeface="Söhne"/>
              </a:rPr>
              <a:t> </a:t>
            </a:r>
            <a:r>
              <a:rPr lang="en-AU" sz="2225" dirty="0" err="1">
                <a:solidFill>
                  <a:srgbClr val="ECECEC"/>
                </a:solidFill>
                <a:latin typeface="Söhne"/>
              </a:rPr>
              <a:t>quyết</a:t>
            </a:r>
            <a:r>
              <a:rPr lang="en-AU" sz="2225" dirty="0">
                <a:solidFill>
                  <a:srgbClr val="ECECEC"/>
                </a:solidFill>
                <a:latin typeface="Söhne"/>
              </a:rPr>
              <a:t> </a:t>
            </a:r>
            <a:r>
              <a:rPr lang="en-AU" sz="2225" dirty="0" err="1">
                <a:solidFill>
                  <a:srgbClr val="ECECEC"/>
                </a:solidFill>
                <a:latin typeface="Söhne"/>
              </a:rPr>
              <a:t>định</a:t>
            </a:r>
            <a:r>
              <a:rPr lang="en-AU" sz="2225" dirty="0">
                <a:solidFill>
                  <a:srgbClr val="ECECEC"/>
                </a:solidFill>
                <a:latin typeface="Söhne"/>
              </a:rPr>
              <a:t> </a:t>
            </a:r>
            <a:r>
              <a:rPr lang="en-AU" sz="2225" dirty="0" err="1">
                <a:solidFill>
                  <a:srgbClr val="ECECEC"/>
                </a:solidFill>
                <a:latin typeface="Söhne"/>
              </a:rPr>
              <a:t>sai</a:t>
            </a:r>
            <a:r>
              <a:rPr lang="en-AU" sz="2225" dirty="0">
                <a:solidFill>
                  <a:srgbClr val="ECECEC"/>
                </a:solidFill>
                <a:latin typeface="Söhne"/>
              </a:rPr>
              <a:t> </a:t>
            </a:r>
            <a:r>
              <a:rPr lang="en-AU" sz="2225" dirty="0" err="1">
                <a:solidFill>
                  <a:srgbClr val="ECECEC"/>
                </a:solidFill>
                <a:latin typeface="Söhne"/>
              </a:rPr>
              <a:t>lầm</a:t>
            </a:r>
            <a:r>
              <a:rPr lang="en-AU" sz="2225" dirty="0">
                <a:solidFill>
                  <a:srgbClr val="ECECEC"/>
                </a:solidFill>
                <a:latin typeface="Söhne"/>
              </a:rPr>
              <a:t>.</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1484057" y="3241900"/>
            <a:ext cx="2012693" cy="2012693"/>
          </a:xfrm>
          <a:prstGeom prst="rect">
            <a:avLst/>
          </a:prstGeom>
        </p:spPr>
      </p:pic>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88113" y="1492135"/>
            <a:ext cx="5790096" cy="4056278"/>
          </a:xfrm>
          <a:prstGeom prst="rect">
            <a:avLst/>
          </a:prstGeom>
        </p:spPr>
      </p:pic>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
        <p:nvSpPr>
          <p:cNvPr id="4" name="TextBox 3">
            <a:extLst>
              <a:ext uri="{FF2B5EF4-FFF2-40B4-BE49-F238E27FC236}">
                <a16:creationId xmlns:a16="http://schemas.microsoft.com/office/drawing/2014/main" id="{C0227EB3-43A8-3913-E3CF-2B46B62ABE1F}"/>
              </a:ext>
            </a:extLst>
          </p:cNvPr>
          <p:cNvSpPr txBox="1"/>
          <p:nvPr/>
        </p:nvSpPr>
        <p:spPr>
          <a:xfrm>
            <a:off x="3429217" y="4721062"/>
            <a:ext cx="3461058" cy="434734"/>
          </a:xfrm>
          <a:prstGeom prst="rect">
            <a:avLst/>
          </a:prstGeom>
          <a:solidFill>
            <a:schemeClr val="tx1"/>
          </a:solidFill>
        </p:spPr>
        <p:txBody>
          <a:bodyPr wrap="square" rtlCol="0">
            <a:spAutoFit/>
          </a:bodyPr>
          <a:lstStyle/>
          <a:p>
            <a:pPr algn="ctr"/>
            <a:r>
              <a:rPr lang="vi-VN" sz="2225" dirty="0">
                <a:solidFill>
                  <a:schemeClr val="bg1">
                    <a:lumMod val="65000"/>
                  </a:schemeClr>
                </a:solidFill>
              </a:rPr>
              <a:t>KỸ NĂNG</a:t>
            </a:r>
            <a:endParaRPr lang="en-AU" sz="2225" dirty="0">
              <a:solidFill>
                <a:schemeClr val="bg1">
                  <a:lumMod val="65000"/>
                </a:schemeClr>
              </a:solidFill>
            </a:endParaRPr>
          </a:p>
        </p:txBody>
      </p:sp>
      <p:sp>
        <p:nvSpPr>
          <p:cNvPr id="5" name="TextBox 4">
            <a:extLst>
              <a:ext uri="{FF2B5EF4-FFF2-40B4-BE49-F238E27FC236}">
                <a16:creationId xmlns:a16="http://schemas.microsoft.com/office/drawing/2014/main" id="{774CC53C-0DB8-0377-3395-32CBAB68F0D7}"/>
              </a:ext>
            </a:extLst>
          </p:cNvPr>
          <p:cNvSpPr txBox="1"/>
          <p:nvPr/>
        </p:nvSpPr>
        <p:spPr>
          <a:xfrm rot="16200000">
            <a:off x="1665448" y="3302918"/>
            <a:ext cx="1836481" cy="434734"/>
          </a:xfrm>
          <a:prstGeom prst="rect">
            <a:avLst/>
          </a:prstGeom>
          <a:solidFill>
            <a:schemeClr val="tx1"/>
          </a:solidFill>
        </p:spPr>
        <p:txBody>
          <a:bodyPr wrap="square" rtlCol="0">
            <a:spAutoFit/>
          </a:bodyPr>
          <a:lstStyle/>
          <a:p>
            <a:pPr algn="ctr"/>
            <a:r>
              <a:rPr lang="vi-VN" sz="2225" dirty="0">
                <a:solidFill>
                  <a:schemeClr val="bg1">
                    <a:lumMod val="65000"/>
                  </a:schemeClr>
                </a:solidFill>
              </a:rPr>
              <a:t>SỰ TỰ TIN</a:t>
            </a:r>
            <a:endParaRPr lang="en-AU" sz="2225" dirty="0">
              <a:solidFill>
                <a:schemeClr val="bg1">
                  <a:lumMod val="65000"/>
                </a:schemeClr>
              </a:solidFill>
            </a:endParaRPr>
          </a:p>
        </p:txBody>
      </p:sp>
      <p:sp>
        <p:nvSpPr>
          <p:cNvPr id="6" name="TextBox 5">
            <a:extLst>
              <a:ext uri="{FF2B5EF4-FFF2-40B4-BE49-F238E27FC236}">
                <a16:creationId xmlns:a16="http://schemas.microsoft.com/office/drawing/2014/main" id="{FA00598D-18C3-3987-4C7F-0EDED944046D}"/>
              </a:ext>
            </a:extLst>
          </p:cNvPr>
          <p:cNvSpPr txBox="1"/>
          <p:nvPr/>
        </p:nvSpPr>
        <p:spPr>
          <a:xfrm>
            <a:off x="4771261" y="1904456"/>
            <a:ext cx="1553945" cy="646331"/>
          </a:xfrm>
          <a:prstGeom prst="rect">
            <a:avLst/>
          </a:prstGeom>
          <a:solidFill>
            <a:schemeClr val="tx1"/>
          </a:solidFill>
        </p:spPr>
        <p:txBody>
          <a:bodyPr wrap="square" rtlCol="0">
            <a:spAutoFit/>
          </a:bodyPr>
          <a:lstStyle/>
          <a:p>
            <a:pPr algn="ctr"/>
            <a:r>
              <a:rPr lang="vi-VN" dirty="0">
                <a:solidFill>
                  <a:schemeClr val="bg1">
                    <a:lumMod val="65000"/>
                  </a:schemeClr>
                </a:solidFill>
              </a:rPr>
              <a:t>Đỉnh của sự ngu dốt</a:t>
            </a:r>
            <a:endParaRPr lang="en-AU" dirty="0">
              <a:solidFill>
                <a:schemeClr val="bg1">
                  <a:lumMod val="65000"/>
                </a:schemeClr>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5" y="1540789"/>
            <a:ext cx="5992691" cy="953359"/>
          </a:xfrm>
          <a:prstGeom prst="rect">
            <a:avLst/>
          </a:prstGeom>
        </p:spPr>
        <p:txBody>
          <a:bodyPr vert="horz" wrap="square" lIns="0" tIns="11772" rIns="0" bIns="0" rtlCol="0">
            <a:spAutoFit/>
          </a:bodyPr>
          <a:lstStyle/>
          <a:p>
            <a:pPr marL="17070">
              <a:spcBef>
                <a:spcPts val="92"/>
              </a:spcBef>
            </a:pPr>
            <a:r>
              <a:rPr lang="vi-VN" sz="6118" spc="-140" dirty="0"/>
              <a:t>LỖI PHÂN LOẠI</a:t>
            </a:r>
            <a:endParaRPr sz="6118" spc="-140" dirty="0"/>
          </a:p>
        </p:txBody>
      </p:sp>
      <p:sp>
        <p:nvSpPr>
          <p:cNvPr id="5" name="object 5"/>
          <p:cNvSpPr txBox="1"/>
          <p:nvPr/>
        </p:nvSpPr>
        <p:spPr>
          <a:xfrm>
            <a:off x="4316470" y="3353289"/>
            <a:ext cx="4411405" cy="1169886"/>
          </a:xfrm>
          <a:prstGeom prst="rect">
            <a:avLst/>
          </a:prstGeom>
        </p:spPr>
        <p:txBody>
          <a:bodyPr vert="horz" wrap="square" lIns="0" tIns="11772" rIns="0" bIns="0" rtlCol="0">
            <a:spAutoFit/>
          </a:bodyPr>
          <a:lstStyle/>
          <a:p>
            <a:pPr marL="11773" marR="4709">
              <a:lnSpc>
                <a:spcPct val="114999"/>
              </a:lnSpc>
              <a:spcBef>
                <a:spcPts val="92"/>
              </a:spcBef>
            </a:pPr>
            <a:r>
              <a:rPr lang="vi-VN" sz="2225" i="1" spc="69" dirty="0">
                <a:solidFill>
                  <a:srgbClr val="FFFFFF"/>
                </a:solidFill>
                <a:latin typeface="Calibri"/>
                <a:cs typeface="Calibri"/>
              </a:rPr>
              <a:t>Xu hướng giả định 1 tính chất của một vật thể sẽ đại diện cho toàn bộ vật thể đó dẫn đến lỗi phân loại.</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7" name="object 7"/>
          <p:cNvSpPr/>
          <p:nvPr/>
        </p:nvSpPr>
        <p:spPr>
          <a:xfrm>
            <a:off x="1812501" y="4868096"/>
            <a:ext cx="1288479" cy="247218"/>
          </a:xfrm>
          <a:custGeom>
            <a:avLst/>
            <a:gdLst/>
            <a:ahLst/>
            <a:cxnLst/>
            <a:rect l="l" t="t" r="r" b="b"/>
            <a:pathLst>
              <a:path w="1390014" h="266700">
                <a:moveTo>
                  <a:pt x="694949" y="266699"/>
                </a:moveTo>
                <a:lnTo>
                  <a:pt x="619227" y="265917"/>
                </a:lnTo>
                <a:lnTo>
                  <a:pt x="545866" y="263624"/>
                </a:lnTo>
                <a:lnTo>
                  <a:pt x="475292" y="259901"/>
                </a:lnTo>
                <a:lnTo>
                  <a:pt x="407926" y="254831"/>
                </a:lnTo>
                <a:lnTo>
                  <a:pt x="344195" y="248493"/>
                </a:lnTo>
                <a:lnTo>
                  <a:pt x="284521" y="240971"/>
                </a:lnTo>
                <a:lnTo>
                  <a:pt x="229329" y="232344"/>
                </a:lnTo>
                <a:lnTo>
                  <a:pt x="179042" y="222695"/>
                </a:lnTo>
                <a:lnTo>
                  <a:pt x="134085" y="212104"/>
                </a:lnTo>
                <a:lnTo>
                  <a:pt x="94881" y="200654"/>
                </a:lnTo>
                <a:lnTo>
                  <a:pt x="35429" y="175498"/>
                </a:lnTo>
                <a:lnTo>
                  <a:pt x="4077" y="147879"/>
                </a:lnTo>
                <a:lnTo>
                  <a:pt x="0" y="133349"/>
                </a:lnTo>
                <a:lnTo>
                  <a:pt x="4077" y="118820"/>
                </a:lnTo>
                <a:lnTo>
                  <a:pt x="35429" y="91201"/>
                </a:lnTo>
                <a:lnTo>
                  <a:pt x="94881" y="66045"/>
                </a:lnTo>
                <a:lnTo>
                  <a:pt x="134085" y="54595"/>
                </a:lnTo>
                <a:lnTo>
                  <a:pt x="179042" y="44004"/>
                </a:lnTo>
                <a:lnTo>
                  <a:pt x="229329" y="34355"/>
                </a:lnTo>
                <a:lnTo>
                  <a:pt x="284521" y="25728"/>
                </a:lnTo>
                <a:lnTo>
                  <a:pt x="344195" y="18206"/>
                </a:lnTo>
                <a:lnTo>
                  <a:pt x="407926" y="11868"/>
                </a:lnTo>
                <a:lnTo>
                  <a:pt x="475292" y="6798"/>
                </a:lnTo>
                <a:lnTo>
                  <a:pt x="545866" y="3075"/>
                </a:lnTo>
                <a:lnTo>
                  <a:pt x="619227" y="782"/>
                </a:lnTo>
                <a:lnTo>
                  <a:pt x="694949" y="0"/>
                </a:lnTo>
                <a:lnTo>
                  <a:pt x="770672" y="782"/>
                </a:lnTo>
                <a:lnTo>
                  <a:pt x="844033" y="3075"/>
                </a:lnTo>
                <a:lnTo>
                  <a:pt x="914607" y="6798"/>
                </a:lnTo>
                <a:lnTo>
                  <a:pt x="981973" y="11868"/>
                </a:lnTo>
                <a:lnTo>
                  <a:pt x="1045704" y="18206"/>
                </a:lnTo>
                <a:lnTo>
                  <a:pt x="1105378" y="25728"/>
                </a:lnTo>
                <a:lnTo>
                  <a:pt x="1160570" y="34355"/>
                </a:lnTo>
                <a:lnTo>
                  <a:pt x="1210857" y="44004"/>
                </a:lnTo>
                <a:lnTo>
                  <a:pt x="1255814" y="54595"/>
                </a:lnTo>
                <a:lnTo>
                  <a:pt x="1295018" y="66045"/>
                </a:lnTo>
                <a:lnTo>
                  <a:pt x="1354470" y="91201"/>
                </a:lnTo>
                <a:lnTo>
                  <a:pt x="1385822" y="118820"/>
                </a:lnTo>
                <a:lnTo>
                  <a:pt x="1389899" y="133349"/>
                </a:lnTo>
                <a:lnTo>
                  <a:pt x="1385822" y="147879"/>
                </a:lnTo>
                <a:lnTo>
                  <a:pt x="1354470" y="175498"/>
                </a:lnTo>
                <a:lnTo>
                  <a:pt x="1295018" y="200654"/>
                </a:lnTo>
                <a:lnTo>
                  <a:pt x="1255814" y="212104"/>
                </a:lnTo>
                <a:lnTo>
                  <a:pt x="1210857" y="222695"/>
                </a:lnTo>
                <a:lnTo>
                  <a:pt x="1160570" y="232344"/>
                </a:lnTo>
                <a:lnTo>
                  <a:pt x="1105378" y="240971"/>
                </a:lnTo>
                <a:lnTo>
                  <a:pt x="1045704" y="248493"/>
                </a:lnTo>
                <a:lnTo>
                  <a:pt x="981973" y="254831"/>
                </a:lnTo>
                <a:lnTo>
                  <a:pt x="914607" y="259901"/>
                </a:lnTo>
                <a:lnTo>
                  <a:pt x="844033" y="263624"/>
                </a:lnTo>
                <a:lnTo>
                  <a:pt x="770672" y="265917"/>
                </a:lnTo>
                <a:lnTo>
                  <a:pt x="694949" y="266699"/>
                </a:lnTo>
                <a:close/>
              </a:path>
            </a:pathLst>
          </a:custGeom>
          <a:solidFill>
            <a:srgbClr val="B7B7B7"/>
          </a:solidFill>
        </p:spPr>
        <p:txBody>
          <a:bodyPr wrap="square" lIns="0" tIns="0" rIns="0" bIns="0" rtlCol="0"/>
          <a:lstStyle/>
          <a:p>
            <a:endParaRPr/>
          </a:p>
        </p:txBody>
      </p:sp>
      <p:grpSp>
        <p:nvGrpSpPr>
          <p:cNvPr id="8" name="object 8"/>
          <p:cNvGrpSpPr/>
          <p:nvPr/>
        </p:nvGrpSpPr>
        <p:grpSpPr>
          <a:xfrm>
            <a:off x="1808082" y="3442730"/>
            <a:ext cx="1297308" cy="1240801"/>
            <a:chOff x="1146713" y="2488087"/>
            <a:chExt cx="1399540" cy="1338580"/>
          </a:xfrm>
        </p:grpSpPr>
        <p:sp>
          <p:nvSpPr>
            <p:cNvPr id="9" name="object 9"/>
            <p:cNvSpPr/>
            <p:nvPr/>
          </p:nvSpPr>
          <p:spPr>
            <a:xfrm>
              <a:off x="1151475" y="2849180"/>
              <a:ext cx="1033780" cy="972819"/>
            </a:xfrm>
            <a:custGeom>
              <a:avLst/>
              <a:gdLst/>
              <a:ahLst/>
              <a:cxnLst/>
              <a:rect l="l" t="t" r="r" b="b"/>
              <a:pathLst>
                <a:path w="1033780" h="972820">
                  <a:moveTo>
                    <a:pt x="1033569" y="972369"/>
                  </a:moveTo>
                  <a:lnTo>
                    <a:pt x="0" y="972369"/>
                  </a:lnTo>
                  <a:lnTo>
                    <a:pt x="0" y="0"/>
                  </a:lnTo>
                  <a:lnTo>
                    <a:pt x="1033569" y="0"/>
                  </a:lnTo>
                  <a:lnTo>
                    <a:pt x="1033569" y="972369"/>
                  </a:lnTo>
                  <a:close/>
                </a:path>
              </a:pathLst>
            </a:custGeom>
            <a:solidFill>
              <a:srgbClr val="FF595E"/>
            </a:solidFill>
          </p:spPr>
          <p:txBody>
            <a:bodyPr wrap="square" lIns="0" tIns="0" rIns="0" bIns="0" rtlCol="0"/>
            <a:lstStyle/>
            <a:p>
              <a:endParaRPr/>
            </a:p>
          </p:txBody>
        </p:sp>
        <p:sp>
          <p:nvSpPr>
            <p:cNvPr id="10" name="object 10"/>
            <p:cNvSpPr/>
            <p:nvPr/>
          </p:nvSpPr>
          <p:spPr>
            <a:xfrm>
              <a:off x="2185045" y="2492849"/>
              <a:ext cx="356870" cy="1329055"/>
            </a:xfrm>
            <a:custGeom>
              <a:avLst/>
              <a:gdLst/>
              <a:ahLst/>
              <a:cxnLst/>
              <a:rect l="l" t="t" r="r" b="b"/>
              <a:pathLst>
                <a:path w="356869" h="1329054">
                  <a:moveTo>
                    <a:pt x="0" y="1328699"/>
                  </a:moveTo>
                  <a:lnTo>
                    <a:pt x="0" y="356330"/>
                  </a:lnTo>
                  <a:lnTo>
                    <a:pt x="356330" y="0"/>
                  </a:lnTo>
                  <a:lnTo>
                    <a:pt x="356330" y="972369"/>
                  </a:lnTo>
                  <a:lnTo>
                    <a:pt x="0" y="1328699"/>
                  </a:lnTo>
                  <a:close/>
                </a:path>
              </a:pathLst>
            </a:custGeom>
            <a:solidFill>
              <a:srgbClr val="CB474B"/>
            </a:solidFill>
          </p:spPr>
          <p:txBody>
            <a:bodyPr wrap="square" lIns="0" tIns="0" rIns="0" bIns="0" rtlCol="0"/>
            <a:lstStyle/>
            <a:p>
              <a:endParaRPr/>
            </a:p>
          </p:txBody>
        </p:sp>
        <p:sp>
          <p:nvSpPr>
            <p:cNvPr id="11" name="object 11"/>
            <p:cNvSpPr/>
            <p:nvPr/>
          </p:nvSpPr>
          <p:spPr>
            <a:xfrm>
              <a:off x="1151475" y="2492849"/>
              <a:ext cx="1390015" cy="356870"/>
            </a:xfrm>
            <a:custGeom>
              <a:avLst/>
              <a:gdLst/>
              <a:ahLst/>
              <a:cxnLst/>
              <a:rect l="l" t="t" r="r" b="b"/>
              <a:pathLst>
                <a:path w="1390014" h="356869">
                  <a:moveTo>
                    <a:pt x="1033569" y="356330"/>
                  </a:moveTo>
                  <a:lnTo>
                    <a:pt x="0" y="356330"/>
                  </a:lnTo>
                  <a:lnTo>
                    <a:pt x="356330" y="0"/>
                  </a:lnTo>
                  <a:lnTo>
                    <a:pt x="1389900" y="0"/>
                  </a:lnTo>
                  <a:lnTo>
                    <a:pt x="1033569" y="356330"/>
                  </a:lnTo>
                  <a:close/>
                </a:path>
              </a:pathLst>
            </a:custGeom>
            <a:solidFill>
              <a:srgbClr val="FF797E"/>
            </a:solidFill>
          </p:spPr>
          <p:txBody>
            <a:bodyPr wrap="square" lIns="0" tIns="0" rIns="0" bIns="0" rtlCol="0"/>
            <a:lstStyle/>
            <a:p>
              <a:endParaRPr/>
            </a:p>
          </p:txBody>
        </p:sp>
        <p:sp>
          <p:nvSpPr>
            <p:cNvPr id="12" name="object 12"/>
            <p:cNvSpPr/>
            <p:nvPr/>
          </p:nvSpPr>
          <p:spPr>
            <a:xfrm>
              <a:off x="1151475" y="2492849"/>
              <a:ext cx="1390015" cy="1329055"/>
            </a:xfrm>
            <a:custGeom>
              <a:avLst/>
              <a:gdLst/>
              <a:ahLst/>
              <a:cxnLst/>
              <a:rect l="l" t="t" r="r" b="b"/>
              <a:pathLst>
                <a:path w="1390014" h="1329054">
                  <a:moveTo>
                    <a:pt x="0" y="356330"/>
                  </a:moveTo>
                  <a:lnTo>
                    <a:pt x="356330" y="0"/>
                  </a:lnTo>
                  <a:lnTo>
                    <a:pt x="1389900" y="0"/>
                  </a:lnTo>
                  <a:lnTo>
                    <a:pt x="1389900" y="972369"/>
                  </a:lnTo>
                  <a:lnTo>
                    <a:pt x="1033569" y="1328699"/>
                  </a:lnTo>
                  <a:lnTo>
                    <a:pt x="0" y="1328699"/>
                  </a:lnTo>
                  <a:lnTo>
                    <a:pt x="0" y="356330"/>
                  </a:lnTo>
                  <a:close/>
                </a:path>
                <a:path w="1390014" h="1329054">
                  <a:moveTo>
                    <a:pt x="0" y="356330"/>
                  </a:moveTo>
                  <a:lnTo>
                    <a:pt x="1033569" y="356330"/>
                  </a:lnTo>
                  <a:lnTo>
                    <a:pt x="1389900" y="0"/>
                  </a:lnTo>
                </a:path>
                <a:path w="1390014" h="1329054">
                  <a:moveTo>
                    <a:pt x="1033569" y="356330"/>
                  </a:moveTo>
                  <a:lnTo>
                    <a:pt x="1033569" y="1328699"/>
                  </a:lnTo>
                </a:path>
              </a:pathLst>
            </a:custGeom>
            <a:ln w="9524">
              <a:solidFill>
                <a:srgbClr val="FF595E"/>
              </a:solidFill>
            </a:ln>
          </p:spPr>
          <p:txBody>
            <a:bodyPr wrap="square" lIns="0" tIns="0" rIns="0" bIns="0" rtlCol="0"/>
            <a:lstStyle/>
            <a:p>
              <a:endParaRPr/>
            </a:p>
          </p:txBody>
        </p:sp>
      </p:grpSp>
      <p:sp>
        <p:nvSpPr>
          <p:cNvPr id="13" name="object 13"/>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39690" y="2276810"/>
            <a:ext cx="2486945" cy="2486945"/>
          </a:xfrm>
          <a:prstGeom prst="rect">
            <a:avLst/>
          </a:prstGeom>
        </p:spPr>
      </p:pic>
      <p:sp>
        <p:nvSpPr>
          <p:cNvPr id="3" name="object 3"/>
          <p:cNvSpPr txBox="1">
            <a:spLocks noGrp="1"/>
          </p:cNvSpPr>
          <p:nvPr>
            <p:ph type="title"/>
          </p:nvPr>
        </p:nvSpPr>
        <p:spPr>
          <a:xfrm>
            <a:off x="2101710" y="1810967"/>
            <a:ext cx="1215491" cy="867771"/>
          </a:xfrm>
          <a:prstGeom prst="rect">
            <a:avLst/>
          </a:prstGeom>
        </p:spPr>
        <p:txBody>
          <a:bodyPr vert="horz" wrap="square" lIns="0" tIns="11772" rIns="0" bIns="0" rtlCol="0">
            <a:spAutoFit/>
          </a:bodyPr>
          <a:lstStyle/>
          <a:p>
            <a:pPr marL="11773" marR="4709">
              <a:spcBef>
                <a:spcPts val="92"/>
              </a:spcBef>
            </a:pPr>
            <a:r>
              <a:rPr lang="vi-VN" sz="2781" spc="56" dirty="0">
                <a:solidFill>
                  <a:srgbClr val="FF595E"/>
                </a:solidFill>
              </a:rPr>
              <a:t>Lưu trữ</a:t>
            </a:r>
            <a:br>
              <a:rPr lang="vi-VN" sz="2781" spc="56" dirty="0">
                <a:solidFill>
                  <a:srgbClr val="FF595E"/>
                </a:solidFill>
              </a:rPr>
            </a:br>
            <a:r>
              <a:rPr lang="vi-VN" sz="2781" spc="56" dirty="0">
                <a:solidFill>
                  <a:srgbClr val="FF595E"/>
                </a:solidFill>
              </a:rPr>
              <a:t>giá trị</a:t>
            </a:r>
            <a:endParaRPr sz="2781" dirty="0"/>
          </a:p>
        </p:txBody>
      </p:sp>
      <p:sp>
        <p:nvSpPr>
          <p:cNvPr id="4" name="object 4"/>
          <p:cNvSpPr txBox="1"/>
          <p:nvPr/>
        </p:nvSpPr>
        <p:spPr>
          <a:xfrm>
            <a:off x="5620069" y="1903709"/>
            <a:ext cx="1787036" cy="439813"/>
          </a:xfrm>
          <a:prstGeom prst="rect">
            <a:avLst/>
          </a:prstGeom>
        </p:spPr>
        <p:txBody>
          <a:bodyPr vert="horz" wrap="square" lIns="0" tIns="11772" rIns="0" bIns="0" rtlCol="0">
            <a:spAutoFit/>
          </a:bodyPr>
          <a:lstStyle/>
          <a:p>
            <a:pPr marL="11773">
              <a:spcBef>
                <a:spcPts val="92"/>
              </a:spcBef>
            </a:pPr>
            <a:r>
              <a:rPr lang="vi-VN" sz="2781" spc="56" dirty="0">
                <a:solidFill>
                  <a:srgbClr val="FF595E"/>
                </a:solidFill>
                <a:latin typeface="Calibri"/>
                <a:cs typeface="Calibri"/>
              </a:rPr>
              <a:t>Hàng hóa</a:t>
            </a:r>
            <a:endParaRPr sz="2781" dirty="0">
              <a:latin typeface="Calibri"/>
              <a:cs typeface="Calibri"/>
            </a:endParaRPr>
          </a:p>
        </p:txBody>
      </p:sp>
      <p:sp>
        <p:nvSpPr>
          <p:cNvPr id="5" name="object 5"/>
          <p:cNvSpPr txBox="1"/>
          <p:nvPr/>
        </p:nvSpPr>
        <p:spPr>
          <a:xfrm>
            <a:off x="2188592" y="3533720"/>
            <a:ext cx="1290834" cy="867771"/>
          </a:xfrm>
          <a:prstGeom prst="rect">
            <a:avLst/>
          </a:prstGeom>
        </p:spPr>
        <p:txBody>
          <a:bodyPr vert="horz" wrap="square" lIns="0" tIns="11772" rIns="0" bIns="0" rtlCol="0">
            <a:spAutoFit/>
          </a:bodyPr>
          <a:lstStyle/>
          <a:p>
            <a:pPr marL="11773" marR="4709">
              <a:spcBef>
                <a:spcPts val="92"/>
              </a:spcBef>
            </a:pPr>
            <a:r>
              <a:rPr lang="vi-VN" sz="2781" dirty="0">
                <a:solidFill>
                  <a:srgbClr val="FF595E"/>
                </a:solidFill>
                <a:latin typeface="Calibri"/>
                <a:cs typeface="Calibri"/>
              </a:rPr>
              <a:t>Đơn vị</a:t>
            </a:r>
            <a:br>
              <a:rPr lang="vi-VN" sz="2781" dirty="0">
                <a:solidFill>
                  <a:srgbClr val="FF595E"/>
                </a:solidFill>
                <a:latin typeface="Calibri"/>
                <a:cs typeface="Calibri"/>
              </a:rPr>
            </a:br>
            <a:r>
              <a:rPr lang="vi-VN" sz="2781" dirty="0">
                <a:solidFill>
                  <a:srgbClr val="FF595E"/>
                </a:solidFill>
                <a:latin typeface="Calibri"/>
                <a:cs typeface="Calibri"/>
              </a:rPr>
              <a:t>tiền tệ</a:t>
            </a:r>
            <a:endParaRPr sz="2781" dirty="0">
              <a:latin typeface="Calibri"/>
              <a:cs typeface="Calibri"/>
            </a:endParaRPr>
          </a:p>
        </p:txBody>
      </p:sp>
      <p:sp>
        <p:nvSpPr>
          <p:cNvPr id="6" name="object 6"/>
          <p:cNvSpPr txBox="1"/>
          <p:nvPr/>
        </p:nvSpPr>
        <p:spPr>
          <a:xfrm>
            <a:off x="5671858" y="4817331"/>
            <a:ext cx="1371473" cy="439813"/>
          </a:xfrm>
          <a:prstGeom prst="rect">
            <a:avLst/>
          </a:prstGeom>
        </p:spPr>
        <p:txBody>
          <a:bodyPr vert="horz" wrap="square" lIns="0" tIns="11772" rIns="0" bIns="0" rtlCol="0">
            <a:spAutoFit/>
          </a:bodyPr>
          <a:lstStyle/>
          <a:p>
            <a:pPr marL="11773">
              <a:spcBef>
                <a:spcPts val="92"/>
              </a:spcBef>
            </a:pPr>
            <a:r>
              <a:rPr sz="2781" spc="33" dirty="0">
                <a:solidFill>
                  <a:srgbClr val="FF595E"/>
                </a:solidFill>
                <a:latin typeface="Calibri"/>
                <a:cs typeface="Calibri"/>
              </a:rPr>
              <a:t>Software</a:t>
            </a:r>
            <a:endParaRPr sz="2781">
              <a:latin typeface="Calibri"/>
              <a:cs typeface="Calibri"/>
            </a:endParaRPr>
          </a:p>
        </p:txBody>
      </p:sp>
      <p:sp>
        <p:nvSpPr>
          <p:cNvPr id="7" name="object 7"/>
          <p:cNvSpPr txBox="1"/>
          <p:nvPr/>
        </p:nvSpPr>
        <p:spPr>
          <a:xfrm>
            <a:off x="2364835" y="4944237"/>
            <a:ext cx="2067019" cy="867771"/>
          </a:xfrm>
          <a:prstGeom prst="rect">
            <a:avLst/>
          </a:prstGeom>
        </p:spPr>
        <p:txBody>
          <a:bodyPr vert="horz" wrap="square" lIns="0" tIns="11772" rIns="0" bIns="0" rtlCol="0">
            <a:spAutoFit/>
          </a:bodyPr>
          <a:lstStyle/>
          <a:p>
            <a:pPr marL="11773">
              <a:spcBef>
                <a:spcPts val="92"/>
              </a:spcBef>
            </a:pPr>
            <a:r>
              <a:rPr lang="vi-VN" sz="2781" spc="-10" dirty="0">
                <a:solidFill>
                  <a:srgbClr val="FF595E"/>
                </a:solidFill>
                <a:latin typeface="Calibri"/>
                <a:cs typeface="Calibri"/>
              </a:rPr>
              <a:t>Mạng lưới </a:t>
            </a:r>
            <a:br>
              <a:rPr lang="vi-VN" sz="2781" spc="-10" dirty="0">
                <a:solidFill>
                  <a:srgbClr val="FF595E"/>
                </a:solidFill>
                <a:latin typeface="Calibri"/>
                <a:cs typeface="Calibri"/>
              </a:rPr>
            </a:br>
            <a:r>
              <a:rPr lang="vi-VN" sz="2781" spc="-10" dirty="0">
                <a:solidFill>
                  <a:srgbClr val="FF595E"/>
                </a:solidFill>
                <a:latin typeface="Calibri"/>
                <a:cs typeface="Calibri"/>
              </a:rPr>
              <a:t>thông tin</a:t>
            </a:r>
            <a:endParaRPr sz="2781" dirty="0">
              <a:latin typeface="Calibri"/>
              <a:cs typeface="Calibri"/>
            </a:endParaRPr>
          </a:p>
        </p:txBody>
      </p:sp>
      <p:sp>
        <p:nvSpPr>
          <p:cNvPr id="8" name="object 8"/>
          <p:cNvSpPr txBox="1"/>
          <p:nvPr/>
        </p:nvSpPr>
        <p:spPr>
          <a:xfrm>
            <a:off x="6448317" y="3034040"/>
            <a:ext cx="1925275" cy="1295713"/>
          </a:xfrm>
          <a:prstGeom prst="rect">
            <a:avLst/>
          </a:prstGeom>
        </p:spPr>
        <p:txBody>
          <a:bodyPr vert="horz" wrap="square" lIns="0" tIns="11772" rIns="0" bIns="0" rtlCol="0">
            <a:spAutoFit/>
          </a:bodyPr>
          <a:lstStyle/>
          <a:p>
            <a:pPr marL="11773" marR="4709">
              <a:spcBef>
                <a:spcPts val="92"/>
              </a:spcBef>
            </a:pPr>
            <a:r>
              <a:rPr lang="vi-VN" sz="2781" spc="41" dirty="0">
                <a:solidFill>
                  <a:srgbClr val="FF595E"/>
                </a:solidFill>
                <a:latin typeface="Calibri"/>
                <a:cs typeface="Calibri"/>
              </a:rPr>
              <a:t>Hạ tầng </a:t>
            </a:r>
            <a:br>
              <a:rPr lang="vi-VN" sz="2781" spc="41" dirty="0">
                <a:solidFill>
                  <a:srgbClr val="FF595E"/>
                </a:solidFill>
                <a:latin typeface="Calibri"/>
                <a:cs typeface="Calibri"/>
              </a:rPr>
            </a:br>
            <a:r>
              <a:rPr lang="vi-VN" sz="2781" spc="41" dirty="0">
                <a:solidFill>
                  <a:srgbClr val="FF595E"/>
                </a:solidFill>
                <a:latin typeface="Calibri"/>
                <a:cs typeface="Calibri"/>
              </a:rPr>
              <a:t>hệ thống </a:t>
            </a:r>
            <a:br>
              <a:rPr lang="vi-VN" sz="2781" spc="41" dirty="0">
                <a:solidFill>
                  <a:srgbClr val="FF595E"/>
                </a:solidFill>
                <a:latin typeface="Calibri"/>
                <a:cs typeface="Calibri"/>
              </a:rPr>
            </a:br>
            <a:r>
              <a:rPr lang="vi-VN" sz="2781" spc="41" dirty="0">
                <a:solidFill>
                  <a:srgbClr val="FF595E"/>
                </a:solidFill>
                <a:latin typeface="Calibri"/>
                <a:cs typeface="Calibri"/>
              </a:rPr>
              <a:t>thanh toán</a:t>
            </a:r>
            <a:endParaRPr lang="vi-VN" sz="2781" dirty="0">
              <a:latin typeface="Calibri"/>
              <a:cs typeface="Calibri"/>
            </a:endParaRPr>
          </a:p>
        </p:txBody>
      </p:sp>
      <p:grpSp>
        <p:nvGrpSpPr>
          <p:cNvPr id="9" name="object 9"/>
          <p:cNvGrpSpPr/>
          <p:nvPr/>
        </p:nvGrpSpPr>
        <p:grpSpPr>
          <a:xfrm>
            <a:off x="3081032" y="2149925"/>
            <a:ext cx="3339213" cy="2947196"/>
            <a:chOff x="2519975" y="1093400"/>
            <a:chExt cx="3602354" cy="3179445"/>
          </a:xfrm>
        </p:grpSpPr>
        <p:sp>
          <p:nvSpPr>
            <p:cNvPr id="10" name="object 10"/>
            <p:cNvSpPr/>
            <p:nvPr/>
          </p:nvSpPr>
          <p:spPr>
            <a:xfrm>
              <a:off x="2539025" y="1444025"/>
              <a:ext cx="1364615" cy="726440"/>
            </a:xfrm>
            <a:custGeom>
              <a:avLst/>
              <a:gdLst/>
              <a:ahLst/>
              <a:cxnLst/>
              <a:rect l="l" t="t" r="r" b="b"/>
              <a:pathLst>
                <a:path w="1364614" h="726439">
                  <a:moveTo>
                    <a:pt x="0" y="0"/>
                  </a:moveTo>
                  <a:lnTo>
                    <a:pt x="1364433" y="726252"/>
                  </a:lnTo>
                </a:path>
              </a:pathLst>
            </a:custGeom>
            <a:ln w="38099">
              <a:solidFill>
                <a:srgbClr val="FF595E"/>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3877293" y="2118235"/>
              <a:ext cx="162980" cy="162980"/>
            </a:xfrm>
            <a:prstGeom prst="rect">
              <a:avLst/>
            </a:prstGeom>
          </p:spPr>
        </p:pic>
        <p:sp>
          <p:nvSpPr>
            <p:cNvPr id="12" name="object 12"/>
            <p:cNvSpPr/>
            <p:nvPr/>
          </p:nvSpPr>
          <p:spPr>
            <a:xfrm>
              <a:off x="2826075" y="2587523"/>
              <a:ext cx="1687195" cy="318135"/>
            </a:xfrm>
            <a:custGeom>
              <a:avLst/>
              <a:gdLst/>
              <a:ahLst/>
              <a:cxnLst/>
              <a:rect l="l" t="t" r="r" b="b"/>
              <a:pathLst>
                <a:path w="1687195" h="318135">
                  <a:moveTo>
                    <a:pt x="0" y="317676"/>
                  </a:moveTo>
                  <a:lnTo>
                    <a:pt x="1686895" y="0"/>
                  </a:lnTo>
                </a:path>
              </a:pathLst>
            </a:custGeom>
            <a:ln w="38099">
              <a:solidFill>
                <a:srgbClr val="FF595E"/>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4493920" y="2495282"/>
              <a:ext cx="161283" cy="161283"/>
            </a:xfrm>
            <a:prstGeom prst="rect">
              <a:avLst/>
            </a:prstGeom>
          </p:spPr>
        </p:pic>
        <p:sp>
          <p:nvSpPr>
            <p:cNvPr id="14" name="object 14"/>
            <p:cNvSpPr/>
            <p:nvPr/>
          </p:nvSpPr>
          <p:spPr>
            <a:xfrm>
              <a:off x="3415900" y="3917605"/>
              <a:ext cx="561340" cy="335915"/>
            </a:xfrm>
            <a:custGeom>
              <a:avLst/>
              <a:gdLst/>
              <a:ahLst/>
              <a:cxnLst/>
              <a:rect l="l" t="t" r="r" b="b"/>
              <a:pathLst>
                <a:path w="561339" h="335914">
                  <a:moveTo>
                    <a:pt x="0" y="335919"/>
                  </a:moveTo>
                  <a:lnTo>
                    <a:pt x="561011" y="0"/>
                  </a:lnTo>
                </a:path>
              </a:pathLst>
            </a:custGeom>
            <a:ln w="38099">
              <a:solidFill>
                <a:srgbClr val="FF595E"/>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3949554" y="3804279"/>
              <a:ext cx="162257" cy="162257"/>
            </a:xfrm>
            <a:prstGeom prst="rect">
              <a:avLst/>
            </a:prstGeom>
          </p:spPr>
        </p:pic>
        <p:sp>
          <p:nvSpPr>
            <p:cNvPr id="16" name="object 16"/>
            <p:cNvSpPr/>
            <p:nvPr/>
          </p:nvSpPr>
          <p:spPr>
            <a:xfrm>
              <a:off x="5201777" y="3546648"/>
              <a:ext cx="609600" cy="462915"/>
            </a:xfrm>
            <a:custGeom>
              <a:avLst/>
              <a:gdLst/>
              <a:ahLst/>
              <a:cxnLst/>
              <a:rect l="l" t="t" r="r" b="b"/>
              <a:pathLst>
                <a:path w="609600" h="462914">
                  <a:moveTo>
                    <a:pt x="609197" y="462576"/>
                  </a:moveTo>
                  <a:lnTo>
                    <a:pt x="0" y="0"/>
                  </a:lnTo>
                </a:path>
              </a:pathLst>
            </a:custGeom>
            <a:ln w="38099">
              <a:solidFill>
                <a:srgbClr val="FF595E"/>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5070716" y="3427600"/>
              <a:ext cx="162292" cy="162292"/>
            </a:xfrm>
            <a:prstGeom prst="rect">
              <a:avLst/>
            </a:prstGeom>
          </p:spPr>
        </p:pic>
        <p:sp>
          <p:nvSpPr>
            <p:cNvPr id="18" name="object 18"/>
            <p:cNvSpPr/>
            <p:nvPr/>
          </p:nvSpPr>
          <p:spPr>
            <a:xfrm>
              <a:off x="4868456" y="1714654"/>
              <a:ext cx="1235075" cy="685165"/>
            </a:xfrm>
            <a:custGeom>
              <a:avLst/>
              <a:gdLst/>
              <a:ahLst/>
              <a:cxnLst/>
              <a:rect l="l" t="t" r="r" b="b"/>
              <a:pathLst>
                <a:path w="1235075" h="685164">
                  <a:moveTo>
                    <a:pt x="1234818" y="684770"/>
                  </a:moveTo>
                  <a:lnTo>
                    <a:pt x="0" y="0"/>
                  </a:lnTo>
                </a:path>
              </a:pathLst>
            </a:custGeom>
            <a:ln w="38099">
              <a:solidFill>
                <a:srgbClr val="FF595E"/>
              </a:solidFill>
            </a:ln>
          </p:spPr>
          <p:txBody>
            <a:bodyPr wrap="square" lIns="0" tIns="0" rIns="0" bIns="0" rtlCol="0"/>
            <a:lstStyle/>
            <a:p>
              <a:endParaRPr/>
            </a:p>
          </p:txBody>
        </p:sp>
        <p:pic>
          <p:nvPicPr>
            <p:cNvPr id="19" name="object 19"/>
            <p:cNvPicPr/>
            <p:nvPr/>
          </p:nvPicPr>
          <p:blipFill>
            <a:blip r:embed="rId7" cstate="print"/>
            <a:stretch>
              <a:fillRect/>
            </a:stretch>
          </p:blipFill>
          <p:spPr>
            <a:xfrm>
              <a:off x="4732260" y="1602874"/>
              <a:ext cx="162769" cy="162769"/>
            </a:xfrm>
            <a:prstGeom prst="rect">
              <a:avLst/>
            </a:prstGeom>
          </p:spPr>
        </p:pic>
        <p:sp>
          <p:nvSpPr>
            <p:cNvPr id="20" name="object 20"/>
            <p:cNvSpPr/>
            <p:nvPr/>
          </p:nvSpPr>
          <p:spPr>
            <a:xfrm>
              <a:off x="4433191" y="1112450"/>
              <a:ext cx="775970" cy="178435"/>
            </a:xfrm>
            <a:custGeom>
              <a:avLst/>
              <a:gdLst/>
              <a:ahLst/>
              <a:cxnLst/>
              <a:rect l="l" t="t" r="r" b="b"/>
              <a:pathLst>
                <a:path w="775970" h="178434">
                  <a:moveTo>
                    <a:pt x="775758" y="0"/>
                  </a:moveTo>
                  <a:lnTo>
                    <a:pt x="0" y="178005"/>
                  </a:lnTo>
                </a:path>
              </a:pathLst>
            </a:custGeom>
            <a:ln w="38099">
              <a:solidFill>
                <a:srgbClr val="FF595E"/>
              </a:solidFill>
            </a:ln>
          </p:spPr>
          <p:txBody>
            <a:bodyPr wrap="square" lIns="0" tIns="0" rIns="0" bIns="0" rtlCol="0"/>
            <a:lstStyle/>
            <a:p>
              <a:endParaRPr/>
            </a:p>
          </p:txBody>
        </p:sp>
        <p:pic>
          <p:nvPicPr>
            <p:cNvPr id="21" name="object 21"/>
            <p:cNvPicPr/>
            <p:nvPr/>
          </p:nvPicPr>
          <p:blipFill>
            <a:blip r:embed="rId8" cstate="print"/>
            <a:stretch>
              <a:fillRect/>
            </a:stretch>
          </p:blipFill>
          <p:spPr>
            <a:xfrm>
              <a:off x="4291312" y="1223680"/>
              <a:ext cx="161584" cy="161585"/>
            </a:xfrm>
            <a:prstGeom prst="rect">
              <a:avLst/>
            </a:prstGeom>
          </p:spPr>
        </p:pic>
      </p:grpSp>
      <p:sp>
        <p:nvSpPr>
          <p:cNvPr id="22" name="object 22"/>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sp>
        <p:nvSpPr>
          <p:cNvPr id="25" name="TextBox 24">
            <a:extLst>
              <a:ext uri="{FF2B5EF4-FFF2-40B4-BE49-F238E27FC236}">
                <a16:creationId xmlns:a16="http://schemas.microsoft.com/office/drawing/2014/main" id="{B6A5B651-59D7-5D35-3E52-CB7E49C66B47}"/>
              </a:ext>
            </a:extLst>
          </p:cNvPr>
          <p:cNvSpPr txBox="1"/>
          <p:nvPr/>
        </p:nvSpPr>
        <p:spPr>
          <a:xfrm>
            <a:off x="5451176" y="4890317"/>
            <a:ext cx="1641357" cy="434734"/>
          </a:xfrm>
          <a:prstGeom prst="rect">
            <a:avLst/>
          </a:prstGeom>
          <a:solidFill>
            <a:schemeClr val="tx1"/>
          </a:solidFill>
        </p:spPr>
        <p:txBody>
          <a:bodyPr wrap="square" rtlCol="0">
            <a:spAutoFit/>
          </a:bodyPr>
          <a:lstStyle/>
          <a:p>
            <a:pPr algn="ctr"/>
            <a:r>
              <a:rPr lang="vi-VN" sz="2225" dirty="0">
                <a:solidFill>
                  <a:srgbClr val="EF6464"/>
                </a:solidFill>
              </a:rPr>
              <a:t>Phần mềm</a:t>
            </a:r>
            <a:endParaRPr lang="en-AU" sz="2225" dirty="0">
              <a:solidFill>
                <a:srgbClr val="EF6464"/>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123290" y="613145"/>
            <a:ext cx="6531619" cy="1038883"/>
          </a:xfrm>
          <a:prstGeom prst="rect">
            <a:avLst/>
          </a:prstGeom>
        </p:spPr>
        <p:txBody>
          <a:bodyPr vert="horz" wrap="square" lIns="0" tIns="11772" rIns="0" bIns="0" rtlCol="0">
            <a:spAutoFit/>
          </a:bodyPr>
          <a:lstStyle/>
          <a:p>
            <a:pPr marL="11773">
              <a:spcBef>
                <a:spcPts val="92"/>
              </a:spcBef>
            </a:pPr>
            <a:r>
              <a:rPr lang="vi-VN" sz="6674" dirty="0"/>
              <a:t>CHU KỲ</a:t>
            </a:r>
            <a:endParaRPr sz="6674" dirty="0"/>
          </a:p>
        </p:txBody>
      </p:sp>
      <p:sp>
        <p:nvSpPr>
          <p:cNvPr id="5" name="object 5"/>
          <p:cNvSpPr txBox="1"/>
          <p:nvPr/>
        </p:nvSpPr>
        <p:spPr>
          <a:xfrm>
            <a:off x="4504070" y="3299920"/>
            <a:ext cx="4223802" cy="1169886"/>
          </a:xfrm>
          <a:prstGeom prst="rect">
            <a:avLst/>
          </a:prstGeom>
        </p:spPr>
        <p:txBody>
          <a:bodyPr vert="horz" wrap="square" lIns="0" tIns="11772" rIns="0" bIns="0" rtlCol="0">
            <a:spAutoFit/>
          </a:bodyPr>
          <a:lstStyle/>
          <a:p>
            <a:pPr marL="11773" marR="4709">
              <a:lnSpc>
                <a:spcPct val="114999"/>
              </a:lnSpc>
              <a:spcBef>
                <a:spcPts val="92"/>
              </a:spcBef>
            </a:pPr>
            <a:r>
              <a:rPr lang="vi-VN" sz="2225" dirty="0">
                <a:solidFill>
                  <a:srgbClr val="ECECEC"/>
                </a:solidFill>
                <a:latin typeface="Söhne"/>
              </a:rPr>
              <a:t>Một phương pháp để xác định sự trưởng thành và sự áp dụng của các công nghệ và ứng dụng mới.</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sp>
        <p:nvSpPr>
          <p:cNvPr id="7" name="object 7"/>
          <p:cNvSpPr/>
          <p:nvPr/>
        </p:nvSpPr>
        <p:spPr>
          <a:xfrm>
            <a:off x="1584337" y="3475641"/>
            <a:ext cx="1812346" cy="1444462"/>
          </a:xfrm>
          <a:custGeom>
            <a:avLst/>
            <a:gdLst/>
            <a:ahLst/>
            <a:cxnLst/>
            <a:rect l="l" t="t" r="r" b="b"/>
            <a:pathLst>
              <a:path w="1955164" h="1558289">
                <a:moveTo>
                  <a:pt x="0" y="1557666"/>
                </a:moveTo>
                <a:lnTo>
                  <a:pt x="30922" y="1542591"/>
                </a:lnTo>
                <a:lnTo>
                  <a:pt x="75606" y="1523526"/>
                </a:lnTo>
                <a:lnTo>
                  <a:pt x="126280" y="1498143"/>
                </a:lnTo>
                <a:lnTo>
                  <a:pt x="175174" y="1464112"/>
                </a:lnTo>
                <a:lnTo>
                  <a:pt x="214515" y="1419105"/>
                </a:lnTo>
                <a:lnTo>
                  <a:pt x="248034" y="1354147"/>
                </a:lnTo>
                <a:lnTo>
                  <a:pt x="272700" y="1278794"/>
                </a:lnTo>
                <a:lnTo>
                  <a:pt x="283609" y="1233160"/>
                </a:lnTo>
                <a:lnTo>
                  <a:pt x="294582" y="1180057"/>
                </a:lnTo>
                <a:lnTo>
                  <a:pt x="306377" y="1117860"/>
                </a:lnTo>
                <a:lnTo>
                  <a:pt x="319753" y="1044947"/>
                </a:lnTo>
                <a:lnTo>
                  <a:pt x="326281" y="1007310"/>
                </a:lnTo>
                <a:lnTo>
                  <a:pt x="333028" y="964883"/>
                </a:lnTo>
                <a:lnTo>
                  <a:pt x="339962" y="918307"/>
                </a:lnTo>
                <a:lnTo>
                  <a:pt x="347052" y="868225"/>
                </a:lnTo>
                <a:lnTo>
                  <a:pt x="354267" y="815277"/>
                </a:lnTo>
                <a:lnTo>
                  <a:pt x="361576" y="760105"/>
                </a:lnTo>
                <a:lnTo>
                  <a:pt x="368947" y="703351"/>
                </a:lnTo>
                <a:lnTo>
                  <a:pt x="376349" y="645656"/>
                </a:lnTo>
                <a:lnTo>
                  <a:pt x="383751" y="587661"/>
                </a:lnTo>
                <a:lnTo>
                  <a:pt x="391122" y="530009"/>
                </a:lnTo>
                <a:lnTo>
                  <a:pt x="398431" y="473341"/>
                </a:lnTo>
                <a:lnTo>
                  <a:pt x="405646" y="418297"/>
                </a:lnTo>
                <a:lnTo>
                  <a:pt x="412736" y="365521"/>
                </a:lnTo>
                <a:lnTo>
                  <a:pt x="419670" y="315652"/>
                </a:lnTo>
                <a:lnTo>
                  <a:pt x="426416" y="269333"/>
                </a:lnTo>
                <a:lnTo>
                  <a:pt x="432944" y="227206"/>
                </a:lnTo>
                <a:lnTo>
                  <a:pt x="445220" y="158091"/>
                </a:lnTo>
                <a:lnTo>
                  <a:pt x="464485" y="74503"/>
                </a:lnTo>
                <a:lnTo>
                  <a:pt x="481160" y="25945"/>
                </a:lnTo>
                <a:lnTo>
                  <a:pt x="512568" y="0"/>
                </a:lnTo>
                <a:lnTo>
                  <a:pt x="530215" y="5653"/>
                </a:lnTo>
                <a:lnTo>
                  <a:pt x="571825" y="46398"/>
                </a:lnTo>
                <a:lnTo>
                  <a:pt x="593844" y="89636"/>
                </a:lnTo>
                <a:lnTo>
                  <a:pt x="615377" y="151442"/>
                </a:lnTo>
                <a:lnTo>
                  <a:pt x="635453" y="234311"/>
                </a:lnTo>
                <a:lnTo>
                  <a:pt x="648834" y="315111"/>
                </a:lnTo>
                <a:lnTo>
                  <a:pt x="655370" y="364029"/>
                </a:lnTo>
                <a:lnTo>
                  <a:pt x="661802" y="417202"/>
                </a:lnTo>
                <a:lnTo>
                  <a:pt x="668132" y="473561"/>
                </a:lnTo>
                <a:lnTo>
                  <a:pt x="674357" y="532038"/>
                </a:lnTo>
                <a:lnTo>
                  <a:pt x="680480" y="591566"/>
                </a:lnTo>
                <a:lnTo>
                  <a:pt x="686499" y="651076"/>
                </a:lnTo>
                <a:lnTo>
                  <a:pt x="692416" y="709500"/>
                </a:lnTo>
                <a:lnTo>
                  <a:pt x="698229" y="765771"/>
                </a:lnTo>
                <a:lnTo>
                  <a:pt x="703938" y="818819"/>
                </a:lnTo>
                <a:lnTo>
                  <a:pt x="709545" y="867578"/>
                </a:lnTo>
                <a:lnTo>
                  <a:pt x="715048" y="910979"/>
                </a:lnTo>
                <a:lnTo>
                  <a:pt x="733142" y="1026442"/>
                </a:lnTo>
                <a:lnTo>
                  <a:pt x="743149" y="1080042"/>
                </a:lnTo>
                <a:lnTo>
                  <a:pt x="766369" y="1143843"/>
                </a:lnTo>
                <a:lnTo>
                  <a:pt x="815444" y="1203179"/>
                </a:lnTo>
                <a:lnTo>
                  <a:pt x="850986" y="1228998"/>
                </a:lnTo>
                <a:lnTo>
                  <a:pt x="894116" y="1239010"/>
                </a:lnTo>
                <a:lnTo>
                  <a:pt x="947112" y="1225098"/>
                </a:lnTo>
                <a:lnTo>
                  <a:pt x="1011871" y="1176812"/>
                </a:lnTo>
                <a:lnTo>
                  <a:pt x="1048235" y="1141301"/>
                </a:lnTo>
                <a:lnTo>
                  <a:pt x="1086749" y="1101244"/>
                </a:lnTo>
                <a:lnTo>
                  <a:pt x="1127034" y="1058913"/>
                </a:lnTo>
                <a:lnTo>
                  <a:pt x="1168710" y="1016582"/>
                </a:lnTo>
                <a:lnTo>
                  <a:pt x="1211398" y="976525"/>
                </a:lnTo>
                <a:lnTo>
                  <a:pt x="1254718" y="941015"/>
                </a:lnTo>
                <a:lnTo>
                  <a:pt x="1294759" y="911722"/>
                </a:lnTo>
                <a:lnTo>
                  <a:pt x="1337098" y="881945"/>
                </a:lnTo>
                <a:lnTo>
                  <a:pt x="1381086" y="852225"/>
                </a:lnTo>
                <a:lnTo>
                  <a:pt x="1426073" y="823103"/>
                </a:lnTo>
                <a:lnTo>
                  <a:pt x="1471410" y="795123"/>
                </a:lnTo>
                <a:lnTo>
                  <a:pt x="1516447" y="768824"/>
                </a:lnTo>
                <a:lnTo>
                  <a:pt x="1560535" y="744750"/>
                </a:lnTo>
                <a:lnTo>
                  <a:pt x="1603025" y="723441"/>
                </a:lnTo>
                <a:lnTo>
                  <a:pt x="1643266" y="705440"/>
                </a:lnTo>
                <a:lnTo>
                  <a:pt x="1703266" y="685136"/>
                </a:lnTo>
                <a:lnTo>
                  <a:pt x="1764390" y="671568"/>
                </a:lnTo>
                <a:lnTo>
                  <a:pt x="1823379" y="663004"/>
                </a:lnTo>
                <a:lnTo>
                  <a:pt x="1876972" y="657713"/>
                </a:lnTo>
                <a:lnTo>
                  <a:pt x="1921907" y="653960"/>
                </a:lnTo>
                <a:lnTo>
                  <a:pt x="1954925" y="650015"/>
                </a:lnTo>
              </a:path>
            </a:pathLst>
          </a:custGeom>
          <a:ln w="76199">
            <a:solidFill>
              <a:srgbClr val="FF595E"/>
            </a:solidFill>
          </a:ln>
        </p:spPr>
        <p:txBody>
          <a:bodyPr wrap="square" lIns="0" tIns="0" rIns="0" bIns="0" rtlCol="0"/>
          <a:lstStyle/>
          <a:p>
            <a:endParaRPr/>
          </a:p>
        </p:txBody>
      </p:sp>
      <p:sp>
        <p:nvSpPr>
          <p:cNvPr id="8" name="object 8"/>
          <p:cNvSpPr txBox="1"/>
          <p:nvPr/>
        </p:nvSpPr>
        <p:spPr>
          <a:xfrm>
            <a:off x="7525981" y="1766989"/>
            <a:ext cx="1007262" cy="610365"/>
          </a:xfrm>
          <a:prstGeom prst="rect">
            <a:avLst/>
          </a:prstGeom>
        </p:spPr>
        <p:txBody>
          <a:bodyPr vert="horz" wrap="square" lIns="0" tIns="32962" rIns="0" bIns="0" rtlCol="0">
            <a:spAutoFit/>
          </a:bodyPr>
          <a:lstStyle/>
          <a:p>
            <a:pPr marL="11773" marR="4709" indent="570386" algn="r">
              <a:lnSpc>
                <a:spcPts val="1530"/>
              </a:lnSpc>
              <a:spcBef>
                <a:spcPts val="260"/>
              </a:spcBef>
            </a:pPr>
            <a:r>
              <a:rPr lang="vi-VN" sz="1390" spc="69" dirty="0">
                <a:latin typeface="Palatino Linotype"/>
                <a:cs typeface="Palatino Linotype"/>
              </a:rPr>
              <a:t>Cẩm nang </a:t>
            </a:r>
            <a:r>
              <a:rPr lang="vi-VN" sz="1390" spc="51" dirty="0">
                <a:latin typeface="Palatino Linotype"/>
                <a:cs typeface="Palatino Linotype"/>
              </a:rPr>
              <a:t>Bitcoin</a:t>
            </a:r>
            <a:endParaRPr lang="vi-VN" sz="1390" dirty="0">
              <a:latin typeface="Palatino Linotype"/>
              <a:cs typeface="Palatino Linotype"/>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3726" y="3128075"/>
            <a:ext cx="199735" cy="851138"/>
          </a:xfrm>
          <a:prstGeom prst="rect">
            <a:avLst/>
          </a:prstGeom>
        </p:spPr>
        <p:txBody>
          <a:bodyPr vert="vert" wrap="square" lIns="0" tIns="7063" rIns="0" bIns="0" rtlCol="0">
            <a:spAutoFit/>
          </a:bodyPr>
          <a:lstStyle/>
          <a:p>
            <a:pPr marL="11773">
              <a:spcBef>
                <a:spcPts val="56"/>
              </a:spcBef>
            </a:pPr>
            <a:r>
              <a:rPr sz="1298" spc="-10" dirty="0">
                <a:solidFill>
                  <a:srgbClr val="FFFFFF"/>
                </a:solidFill>
                <a:latin typeface="Calibri"/>
                <a:cs typeface="Calibri"/>
              </a:rPr>
              <a:t>@anilsaidso</a:t>
            </a:r>
            <a:endParaRPr sz="1298">
              <a:latin typeface="Calibri"/>
              <a:cs typeface="Calibri"/>
            </a:endParaRPr>
          </a:p>
        </p:txBody>
      </p:sp>
      <p:grpSp>
        <p:nvGrpSpPr>
          <p:cNvPr id="13" name="Group 12">
            <a:extLst>
              <a:ext uri="{FF2B5EF4-FFF2-40B4-BE49-F238E27FC236}">
                <a16:creationId xmlns:a16="http://schemas.microsoft.com/office/drawing/2014/main" id="{3C6C590A-9CD1-A9AD-4FE9-2028825BBBF6}"/>
              </a:ext>
            </a:extLst>
          </p:cNvPr>
          <p:cNvGrpSpPr/>
          <p:nvPr/>
        </p:nvGrpSpPr>
        <p:grpSpPr>
          <a:xfrm>
            <a:off x="1199837" y="1654094"/>
            <a:ext cx="7566648" cy="3787739"/>
            <a:chOff x="490537" y="558500"/>
            <a:chExt cx="8162924" cy="4086224"/>
          </a:xfrm>
        </p:grpSpPr>
        <p:pic>
          <p:nvPicPr>
            <p:cNvPr id="2" name="object 2"/>
            <p:cNvPicPr/>
            <p:nvPr/>
          </p:nvPicPr>
          <p:blipFill>
            <a:blip r:embed="rId2" cstate="print"/>
            <a:stretch>
              <a:fillRect/>
            </a:stretch>
          </p:blipFill>
          <p:spPr>
            <a:xfrm>
              <a:off x="490537" y="558500"/>
              <a:ext cx="8162924" cy="4086224"/>
            </a:xfrm>
            <a:prstGeom prst="rect">
              <a:avLst/>
            </a:prstGeom>
          </p:spPr>
        </p:pic>
        <p:sp>
          <p:nvSpPr>
            <p:cNvPr id="4" name="TextBox 3">
              <a:extLst>
                <a:ext uri="{FF2B5EF4-FFF2-40B4-BE49-F238E27FC236}">
                  <a16:creationId xmlns:a16="http://schemas.microsoft.com/office/drawing/2014/main" id="{879B72FE-70C0-D72B-9070-51FDE6340633}"/>
                </a:ext>
              </a:extLst>
            </p:cNvPr>
            <p:cNvSpPr txBox="1"/>
            <p:nvPr/>
          </p:nvSpPr>
          <p:spPr>
            <a:xfrm>
              <a:off x="2895600" y="3867150"/>
              <a:ext cx="3733800" cy="468992"/>
            </a:xfrm>
            <a:prstGeom prst="rect">
              <a:avLst/>
            </a:prstGeom>
            <a:solidFill>
              <a:schemeClr val="tx1"/>
            </a:solidFill>
          </p:spPr>
          <p:txBody>
            <a:bodyPr wrap="square" rtlCol="0">
              <a:spAutoFit/>
            </a:bodyPr>
            <a:lstStyle/>
            <a:p>
              <a:pPr algn="ctr"/>
              <a:r>
                <a:rPr lang="vi-VN" sz="2225" dirty="0">
                  <a:solidFill>
                    <a:schemeClr val="bg1">
                      <a:lumMod val="65000"/>
                    </a:schemeClr>
                  </a:solidFill>
                </a:rPr>
                <a:t>THỜI GIAN</a:t>
              </a:r>
              <a:endParaRPr lang="en-AU" sz="2225" dirty="0">
                <a:solidFill>
                  <a:schemeClr val="bg1">
                    <a:lumMod val="65000"/>
                  </a:schemeClr>
                </a:solidFill>
              </a:endParaRPr>
            </a:p>
          </p:txBody>
        </p:sp>
        <p:sp>
          <p:nvSpPr>
            <p:cNvPr id="5" name="TextBox 4">
              <a:extLst>
                <a:ext uri="{FF2B5EF4-FFF2-40B4-BE49-F238E27FC236}">
                  <a16:creationId xmlns:a16="http://schemas.microsoft.com/office/drawing/2014/main" id="{448CD8D7-D466-6375-E5D7-BF4A8ED3E1AB}"/>
                </a:ext>
              </a:extLst>
            </p:cNvPr>
            <p:cNvSpPr txBox="1"/>
            <p:nvPr/>
          </p:nvSpPr>
          <p:spPr>
            <a:xfrm rot="16200000">
              <a:off x="-218886" y="2177372"/>
              <a:ext cx="2575837" cy="468992"/>
            </a:xfrm>
            <a:prstGeom prst="rect">
              <a:avLst/>
            </a:prstGeom>
            <a:solidFill>
              <a:schemeClr val="tx1"/>
            </a:solidFill>
          </p:spPr>
          <p:txBody>
            <a:bodyPr wrap="square" rtlCol="0">
              <a:spAutoFit/>
            </a:bodyPr>
            <a:lstStyle/>
            <a:p>
              <a:pPr algn="ctr"/>
              <a:r>
                <a:rPr lang="vi-VN" sz="2225" dirty="0">
                  <a:solidFill>
                    <a:schemeClr val="bg1">
                      <a:lumMod val="65000"/>
                    </a:schemeClr>
                  </a:solidFill>
                </a:rPr>
                <a:t>KỲ VỌNG</a:t>
              </a:r>
              <a:endParaRPr lang="en-AU" sz="2225" dirty="0">
                <a:solidFill>
                  <a:schemeClr val="bg1">
                    <a:lumMod val="65000"/>
                  </a:schemeClr>
                </a:solidFill>
              </a:endParaRPr>
            </a:p>
          </p:txBody>
        </p:sp>
        <p:sp>
          <p:nvSpPr>
            <p:cNvPr id="6" name="TextBox 5">
              <a:extLst>
                <a:ext uri="{FF2B5EF4-FFF2-40B4-BE49-F238E27FC236}">
                  <a16:creationId xmlns:a16="http://schemas.microsoft.com/office/drawing/2014/main" id="{7A150BB5-AB3B-D5DA-F96C-AB4D90D0C4B8}"/>
                </a:ext>
              </a:extLst>
            </p:cNvPr>
            <p:cNvSpPr txBox="1"/>
            <p:nvPr/>
          </p:nvSpPr>
          <p:spPr>
            <a:xfrm rot="16200000">
              <a:off x="3755194" y="1619092"/>
              <a:ext cx="1618133" cy="591982"/>
            </a:xfrm>
            <a:prstGeom prst="rect">
              <a:avLst/>
            </a:prstGeom>
            <a:solidFill>
              <a:schemeClr val="tx1"/>
            </a:solidFill>
          </p:spPr>
          <p:txBody>
            <a:bodyPr wrap="square" rtlCol="0">
              <a:spAutoFit/>
            </a:bodyPr>
            <a:lstStyle/>
            <a:p>
              <a:pPr algn="ctr"/>
              <a:r>
                <a:rPr lang="vi-VN" sz="1483" dirty="0">
                  <a:solidFill>
                    <a:srgbClr val="F7DA65"/>
                  </a:solidFill>
                </a:rPr>
                <a:t>Đáy của </a:t>
              </a:r>
              <a:br>
                <a:rPr lang="vi-VN" sz="1483" dirty="0">
                  <a:solidFill>
                    <a:srgbClr val="F7DA65"/>
                  </a:solidFill>
                </a:rPr>
              </a:br>
              <a:r>
                <a:rPr lang="vi-VN" sz="1483" dirty="0">
                  <a:solidFill>
                    <a:srgbClr val="F7DA65"/>
                  </a:solidFill>
                </a:rPr>
                <a:t>sự ảo tưởng</a:t>
              </a:r>
              <a:endParaRPr lang="en-AU" sz="1483" dirty="0">
                <a:solidFill>
                  <a:srgbClr val="F7DA65"/>
                </a:solidFill>
              </a:endParaRPr>
            </a:p>
          </p:txBody>
        </p:sp>
        <p:sp>
          <p:nvSpPr>
            <p:cNvPr id="7" name="TextBox 6">
              <a:extLst>
                <a:ext uri="{FF2B5EF4-FFF2-40B4-BE49-F238E27FC236}">
                  <a16:creationId xmlns:a16="http://schemas.microsoft.com/office/drawing/2014/main" id="{54E221D8-6F57-033B-E9AE-AFAA02BDA1DB}"/>
                </a:ext>
              </a:extLst>
            </p:cNvPr>
            <p:cNvSpPr txBox="1"/>
            <p:nvPr/>
          </p:nvSpPr>
          <p:spPr>
            <a:xfrm rot="16200000">
              <a:off x="2509561" y="2487761"/>
              <a:ext cx="1746354" cy="542731"/>
            </a:xfrm>
            <a:prstGeom prst="rect">
              <a:avLst/>
            </a:prstGeom>
            <a:solidFill>
              <a:schemeClr val="tx1"/>
            </a:solidFill>
          </p:spPr>
          <p:txBody>
            <a:bodyPr wrap="square" rtlCol="0">
              <a:spAutoFit/>
            </a:bodyPr>
            <a:lstStyle/>
            <a:p>
              <a:pPr algn="ctr">
                <a:lnSpc>
                  <a:spcPct val="90000"/>
                </a:lnSpc>
              </a:pPr>
              <a:r>
                <a:rPr lang="vi-VN" sz="1483" dirty="0">
                  <a:solidFill>
                    <a:srgbClr val="F7DA65"/>
                  </a:solidFill>
                </a:rPr>
                <a:t>Đỉnh điểm</a:t>
              </a:r>
              <a:br>
                <a:rPr lang="vi-VN" sz="1483" dirty="0">
                  <a:solidFill>
                    <a:srgbClr val="F7DA65"/>
                  </a:solidFill>
                </a:rPr>
              </a:br>
              <a:r>
                <a:rPr lang="vi-VN" sz="1483" dirty="0">
                  <a:solidFill>
                    <a:srgbClr val="F7DA65"/>
                  </a:solidFill>
                </a:rPr>
                <a:t>sự kỳ vọng</a:t>
              </a:r>
              <a:endParaRPr lang="en-AU" sz="1483" dirty="0">
                <a:solidFill>
                  <a:srgbClr val="F7DA65"/>
                </a:solidFill>
              </a:endParaRPr>
            </a:p>
          </p:txBody>
        </p:sp>
        <p:sp>
          <p:nvSpPr>
            <p:cNvPr id="8" name="TextBox 7">
              <a:extLst>
                <a:ext uri="{FF2B5EF4-FFF2-40B4-BE49-F238E27FC236}">
                  <a16:creationId xmlns:a16="http://schemas.microsoft.com/office/drawing/2014/main" id="{29C58FFE-15C3-3C74-05C4-D2A44C136A25}"/>
                </a:ext>
              </a:extLst>
            </p:cNvPr>
            <p:cNvSpPr txBox="1"/>
            <p:nvPr/>
          </p:nvSpPr>
          <p:spPr>
            <a:xfrm rot="16200000">
              <a:off x="1505597" y="1495825"/>
              <a:ext cx="1559866" cy="591982"/>
            </a:xfrm>
            <a:prstGeom prst="rect">
              <a:avLst/>
            </a:prstGeom>
            <a:solidFill>
              <a:schemeClr val="tx1"/>
            </a:solidFill>
          </p:spPr>
          <p:txBody>
            <a:bodyPr wrap="square" rtlCol="0">
              <a:spAutoFit/>
            </a:bodyPr>
            <a:lstStyle/>
            <a:p>
              <a:pPr algn="ctr"/>
              <a:r>
                <a:rPr lang="vi-VN" sz="1483" dirty="0">
                  <a:solidFill>
                    <a:srgbClr val="F7DA65"/>
                  </a:solidFill>
                </a:rPr>
                <a:t>Tác động</a:t>
              </a:r>
              <a:br>
                <a:rPr lang="vi-VN" sz="1483" dirty="0">
                  <a:solidFill>
                    <a:srgbClr val="F7DA65"/>
                  </a:solidFill>
                </a:rPr>
              </a:br>
              <a:r>
                <a:rPr lang="vi-VN" sz="1483" dirty="0">
                  <a:solidFill>
                    <a:srgbClr val="F7DA65"/>
                  </a:solidFill>
                </a:rPr>
                <a:t>kiến tạo</a:t>
              </a:r>
              <a:endParaRPr lang="en-AU" sz="1483" dirty="0">
                <a:solidFill>
                  <a:srgbClr val="F7DA65"/>
                </a:solidFill>
              </a:endParaRPr>
            </a:p>
          </p:txBody>
        </p:sp>
        <p:sp>
          <p:nvSpPr>
            <p:cNvPr id="9" name="TextBox 8">
              <a:extLst>
                <a:ext uri="{FF2B5EF4-FFF2-40B4-BE49-F238E27FC236}">
                  <a16:creationId xmlns:a16="http://schemas.microsoft.com/office/drawing/2014/main" id="{2142B86D-AE78-A66D-4A1D-6108980136E2}"/>
                </a:ext>
              </a:extLst>
            </p:cNvPr>
            <p:cNvSpPr txBox="1"/>
            <p:nvPr/>
          </p:nvSpPr>
          <p:spPr>
            <a:xfrm rot="16200000">
              <a:off x="6588599" y="2691736"/>
              <a:ext cx="1289154" cy="591982"/>
            </a:xfrm>
            <a:prstGeom prst="rect">
              <a:avLst/>
            </a:prstGeom>
            <a:solidFill>
              <a:schemeClr val="tx1"/>
            </a:solidFill>
          </p:spPr>
          <p:txBody>
            <a:bodyPr wrap="square" rtlCol="0">
              <a:spAutoFit/>
            </a:bodyPr>
            <a:lstStyle/>
            <a:p>
              <a:pPr algn="ctr"/>
              <a:r>
                <a:rPr lang="vi-VN" sz="1483" dirty="0">
                  <a:solidFill>
                    <a:srgbClr val="F7DA65"/>
                  </a:solidFill>
                </a:rPr>
                <a:t>Đáy của </a:t>
              </a:r>
              <a:br>
                <a:rPr lang="vi-VN" sz="1483" dirty="0">
                  <a:solidFill>
                    <a:srgbClr val="F7DA65"/>
                  </a:solidFill>
                </a:rPr>
              </a:br>
              <a:r>
                <a:rPr lang="vi-VN" sz="1483" dirty="0">
                  <a:solidFill>
                    <a:srgbClr val="F7DA65"/>
                  </a:solidFill>
                </a:rPr>
                <a:t>hiệu quả</a:t>
              </a:r>
              <a:endParaRPr lang="en-AU" sz="1483" dirty="0">
                <a:solidFill>
                  <a:srgbClr val="F7DA65"/>
                </a:solidFill>
              </a:endParaRPr>
            </a:p>
          </p:txBody>
        </p:sp>
        <p:sp>
          <p:nvSpPr>
            <p:cNvPr id="10" name="TextBox 9">
              <a:extLst>
                <a:ext uri="{FF2B5EF4-FFF2-40B4-BE49-F238E27FC236}">
                  <a16:creationId xmlns:a16="http://schemas.microsoft.com/office/drawing/2014/main" id="{654E7349-3B06-160D-5901-164BFDC8F511}"/>
                </a:ext>
              </a:extLst>
            </p:cNvPr>
            <p:cNvSpPr txBox="1"/>
            <p:nvPr/>
          </p:nvSpPr>
          <p:spPr>
            <a:xfrm rot="16200000">
              <a:off x="5070391" y="1468943"/>
              <a:ext cx="1784649" cy="345796"/>
            </a:xfrm>
            <a:prstGeom prst="rect">
              <a:avLst/>
            </a:prstGeom>
            <a:solidFill>
              <a:schemeClr val="tx1"/>
            </a:solidFill>
          </p:spPr>
          <p:txBody>
            <a:bodyPr wrap="square" rtlCol="0">
              <a:spAutoFit/>
            </a:bodyPr>
            <a:lstStyle/>
            <a:p>
              <a:pPr algn="ctr"/>
              <a:r>
                <a:rPr lang="vi-VN" sz="1483" dirty="0">
                  <a:solidFill>
                    <a:srgbClr val="F7DA65"/>
                  </a:solidFill>
                </a:rPr>
                <a:t>Tăng trưởng của</a:t>
              </a:r>
              <a:endParaRPr lang="en-AU" sz="1483" dirty="0">
                <a:solidFill>
                  <a:srgbClr val="F7DA65"/>
                </a:solidFill>
              </a:endParaRPr>
            </a:p>
          </p:txBody>
        </p:sp>
        <p:sp>
          <p:nvSpPr>
            <p:cNvPr id="12" name="TextBox 11">
              <a:extLst>
                <a:ext uri="{FF2B5EF4-FFF2-40B4-BE49-F238E27FC236}">
                  <a16:creationId xmlns:a16="http://schemas.microsoft.com/office/drawing/2014/main" id="{570253D2-2072-9C30-74CE-8BF16CAB87E1}"/>
                </a:ext>
              </a:extLst>
            </p:cNvPr>
            <p:cNvSpPr txBox="1"/>
            <p:nvPr/>
          </p:nvSpPr>
          <p:spPr>
            <a:xfrm rot="16200000">
              <a:off x="5403398" y="1777161"/>
              <a:ext cx="1618132" cy="345796"/>
            </a:xfrm>
            <a:prstGeom prst="rect">
              <a:avLst/>
            </a:prstGeom>
            <a:solidFill>
              <a:schemeClr val="tx1"/>
            </a:solidFill>
          </p:spPr>
          <p:txBody>
            <a:bodyPr wrap="square" rtlCol="0">
              <a:spAutoFit/>
            </a:bodyPr>
            <a:lstStyle/>
            <a:p>
              <a:pPr algn="ctr"/>
              <a:r>
                <a:rPr lang="vi-VN" sz="1483" dirty="0">
                  <a:solidFill>
                    <a:srgbClr val="F7DA65"/>
                  </a:solidFill>
                </a:rPr>
                <a:t>Sự khai sáng</a:t>
              </a:r>
              <a:endParaRPr lang="en-AU" sz="1483" dirty="0">
                <a:solidFill>
                  <a:srgbClr val="F7DA65"/>
                </a:solidFill>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8455" y="2956513"/>
            <a:ext cx="2503970" cy="2482190"/>
          </a:xfrm>
          <a:custGeom>
            <a:avLst/>
            <a:gdLst/>
            <a:ahLst/>
            <a:cxnLst/>
            <a:rect l="l" t="t" r="r" b="b"/>
            <a:pathLst>
              <a:path w="2701290" h="2677795">
                <a:moveTo>
                  <a:pt x="0" y="0"/>
                </a:moveTo>
                <a:lnTo>
                  <a:pt x="2701199" y="0"/>
                </a:lnTo>
                <a:lnTo>
                  <a:pt x="2701199" y="2677499"/>
                </a:lnTo>
                <a:lnTo>
                  <a:pt x="0" y="2677499"/>
                </a:lnTo>
                <a:lnTo>
                  <a:pt x="0" y="0"/>
                </a:lnTo>
                <a:close/>
              </a:path>
            </a:pathLst>
          </a:custGeom>
          <a:ln w="9524">
            <a:solidFill>
              <a:srgbClr val="FFFFFF"/>
            </a:solidFill>
          </a:ln>
        </p:spPr>
        <p:txBody>
          <a:bodyPr wrap="square" lIns="0" tIns="0" rIns="0" bIns="0" rtlCol="0"/>
          <a:lstStyle/>
          <a:p>
            <a:endParaRPr/>
          </a:p>
        </p:txBody>
      </p:sp>
      <p:sp>
        <p:nvSpPr>
          <p:cNvPr id="3" name="object 3"/>
          <p:cNvSpPr/>
          <p:nvPr/>
        </p:nvSpPr>
        <p:spPr>
          <a:xfrm>
            <a:off x="1238457" y="1577596"/>
            <a:ext cx="7489541" cy="1033608"/>
          </a:xfrm>
          <a:custGeom>
            <a:avLst/>
            <a:gdLst/>
            <a:ahLst/>
            <a:cxnLst/>
            <a:rect l="l" t="t" r="r" b="b"/>
            <a:pathLst>
              <a:path w="8079740" h="1115060">
                <a:moveTo>
                  <a:pt x="8079599" y="1114499"/>
                </a:moveTo>
                <a:lnTo>
                  <a:pt x="0" y="1114499"/>
                </a:lnTo>
                <a:lnTo>
                  <a:pt x="0" y="0"/>
                </a:lnTo>
                <a:lnTo>
                  <a:pt x="8079599" y="0"/>
                </a:lnTo>
                <a:lnTo>
                  <a:pt x="8079599" y="1114499"/>
                </a:lnTo>
                <a:close/>
              </a:path>
            </a:pathLst>
          </a:custGeom>
          <a:solidFill>
            <a:srgbClr val="FF595E"/>
          </a:solidFill>
        </p:spPr>
        <p:txBody>
          <a:bodyPr wrap="square" lIns="0" tIns="0" rIns="0" bIns="0" rtlCol="0"/>
          <a:lstStyle/>
          <a:p>
            <a:endParaRPr/>
          </a:p>
        </p:txBody>
      </p:sp>
      <p:sp>
        <p:nvSpPr>
          <p:cNvPr id="4" name="object 4"/>
          <p:cNvSpPr txBox="1">
            <a:spLocks noGrp="1"/>
          </p:cNvSpPr>
          <p:nvPr>
            <p:ph type="title"/>
          </p:nvPr>
        </p:nvSpPr>
        <p:spPr>
          <a:xfrm>
            <a:off x="1441768" y="1540783"/>
            <a:ext cx="6790554" cy="810711"/>
          </a:xfrm>
          <a:prstGeom prst="rect">
            <a:avLst/>
          </a:prstGeom>
        </p:spPr>
        <p:txBody>
          <a:bodyPr vert="horz" wrap="square" lIns="0" tIns="11772" rIns="0" bIns="0" rtlCol="0">
            <a:spAutoFit/>
          </a:bodyPr>
          <a:lstStyle/>
          <a:p>
            <a:pPr marL="17070">
              <a:spcBef>
                <a:spcPts val="92"/>
              </a:spcBef>
            </a:pPr>
            <a:r>
              <a:rPr lang="vi-VN" sz="5191" spc="-140" dirty="0"/>
              <a:t>KHÔNG TƯƠNG ĐƯƠNG</a:t>
            </a:r>
            <a:endParaRPr sz="5191" spc="-140" dirty="0"/>
          </a:p>
        </p:txBody>
      </p:sp>
      <p:sp>
        <p:nvSpPr>
          <p:cNvPr id="5" name="object 5"/>
          <p:cNvSpPr txBox="1"/>
          <p:nvPr/>
        </p:nvSpPr>
        <p:spPr>
          <a:xfrm>
            <a:off x="4504070" y="3158647"/>
            <a:ext cx="4223802" cy="1563592"/>
          </a:xfrm>
          <a:prstGeom prst="rect">
            <a:avLst/>
          </a:prstGeom>
        </p:spPr>
        <p:txBody>
          <a:bodyPr vert="horz" wrap="square" lIns="0" tIns="11772" rIns="0" bIns="0" rtlCol="0">
            <a:spAutoFit/>
          </a:bodyPr>
          <a:lstStyle/>
          <a:p>
            <a:pPr marL="11773" marR="4709">
              <a:lnSpc>
                <a:spcPct val="114999"/>
              </a:lnSpc>
              <a:spcBef>
                <a:spcPts val="92"/>
              </a:spcBef>
            </a:pPr>
            <a:r>
              <a:rPr lang="vi-VN" sz="2225" i="1" dirty="0">
                <a:solidFill>
                  <a:srgbClr val="FFFFFF"/>
                </a:solidFill>
                <a:latin typeface="Calibri"/>
                <a:cs typeface="Calibri"/>
              </a:rPr>
              <a:t>Chúng ta thường đánh giá quá mức tác động của các công nghệ mới trong ngắn hạn và đánh giá thấp nó trong tương lai lâu dài.</a:t>
            </a:r>
            <a:endParaRPr sz="2225" dirty="0">
              <a:latin typeface="Calibri"/>
              <a:cs typeface="Calibri"/>
            </a:endParaRPr>
          </a:p>
        </p:txBody>
      </p:sp>
      <p:sp>
        <p:nvSpPr>
          <p:cNvPr id="6" name="object 6"/>
          <p:cNvSpPr txBox="1"/>
          <p:nvPr/>
        </p:nvSpPr>
        <p:spPr>
          <a:xfrm>
            <a:off x="1209003" y="5451646"/>
            <a:ext cx="851138" cy="211594"/>
          </a:xfrm>
          <a:prstGeom prst="rect">
            <a:avLst/>
          </a:prstGeom>
        </p:spPr>
        <p:txBody>
          <a:bodyPr vert="horz" wrap="square" lIns="0" tIns="11772" rIns="0" bIns="0" rtlCol="0">
            <a:spAutoFit/>
          </a:bodyPr>
          <a:lstStyle/>
          <a:p>
            <a:pPr marL="11773">
              <a:spcBef>
                <a:spcPts val="92"/>
              </a:spcBef>
            </a:pPr>
            <a:r>
              <a:rPr sz="1298" spc="-10" dirty="0">
                <a:solidFill>
                  <a:srgbClr val="FFFFFF"/>
                </a:solidFill>
                <a:latin typeface="Calibri"/>
                <a:cs typeface="Calibri"/>
              </a:rPr>
              <a:t>@anilsaidso</a:t>
            </a:r>
            <a:endParaRPr sz="1298">
              <a:latin typeface="Calibri"/>
              <a:cs typeface="Calibri"/>
            </a:endParaRPr>
          </a:p>
        </p:txBody>
      </p:sp>
      <p:pic>
        <p:nvPicPr>
          <p:cNvPr id="7" name="object 7"/>
          <p:cNvPicPr/>
          <p:nvPr/>
        </p:nvPicPr>
        <p:blipFill>
          <a:blip r:embed="rId2" cstate="print"/>
          <a:stretch>
            <a:fillRect/>
          </a:stretch>
        </p:blipFill>
        <p:spPr>
          <a:xfrm>
            <a:off x="7786692" y="1717321"/>
            <a:ext cx="792358" cy="753636"/>
          </a:xfrm>
          <a:prstGeom prst="rect">
            <a:avLst/>
          </a:prstGeom>
        </p:spPr>
      </p:pic>
      <p:grpSp>
        <p:nvGrpSpPr>
          <p:cNvPr id="8" name="object 8"/>
          <p:cNvGrpSpPr/>
          <p:nvPr/>
        </p:nvGrpSpPr>
        <p:grpSpPr>
          <a:xfrm>
            <a:off x="1516663" y="3493975"/>
            <a:ext cx="1872385" cy="1439164"/>
            <a:chOff x="832324" y="2543365"/>
            <a:chExt cx="2019935" cy="1552575"/>
          </a:xfrm>
        </p:grpSpPr>
        <p:sp>
          <p:nvSpPr>
            <p:cNvPr id="9" name="object 9"/>
            <p:cNvSpPr/>
            <p:nvPr/>
          </p:nvSpPr>
          <p:spPr>
            <a:xfrm>
              <a:off x="913573" y="2703761"/>
              <a:ext cx="1879600" cy="1197610"/>
            </a:xfrm>
            <a:custGeom>
              <a:avLst/>
              <a:gdLst/>
              <a:ahLst/>
              <a:cxnLst/>
              <a:rect l="l" t="t" r="r" b="b"/>
              <a:pathLst>
                <a:path w="1879600" h="1197610">
                  <a:moveTo>
                    <a:pt x="0" y="1197064"/>
                  </a:moveTo>
                  <a:lnTo>
                    <a:pt x="29521" y="1194263"/>
                  </a:lnTo>
                  <a:lnTo>
                    <a:pt x="68259" y="1191459"/>
                  </a:lnTo>
                  <a:lnTo>
                    <a:pt x="114414" y="1188458"/>
                  </a:lnTo>
                  <a:lnTo>
                    <a:pt x="166188" y="1185066"/>
                  </a:lnTo>
                  <a:lnTo>
                    <a:pt x="221785" y="1181088"/>
                  </a:lnTo>
                  <a:lnTo>
                    <a:pt x="279404" y="1176331"/>
                  </a:lnTo>
                  <a:lnTo>
                    <a:pt x="337249" y="1170599"/>
                  </a:lnTo>
                  <a:lnTo>
                    <a:pt x="393522" y="1163698"/>
                  </a:lnTo>
                  <a:lnTo>
                    <a:pt x="446425" y="1155434"/>
                  </a:lnTo>
                  <a:lnTo>
                    <a:pt x="494159" y="1145613"/>
                  </a:lnTo>
                  <a:lnTo>
                    <a:pt x="534926" y="1134041"/>
                  </a:lnTo>
                  <a:lnTo>
                    <a:pt x="588394" y="1113253"/>
                  </a:lnTo>
                  <a:lnTo>
                    <a:pt x="634501" y="1089950"/>
                  </a:lnTo>
                  <a:lnTo>
                    <a:pt x="674745" y="1063734"/>
                  </a:lnTo>
                  <a:lnTo>
                    <a:pt x="710626" y="1034206"/>
                  </a:lnTo>
                  <a:lnTo>
                    <a:pt x="743642" y="1000970"/>
                  </a:lnTo>
                  <a:lnTo>
                    <a:pt x="775291" y="963625"/>
                  </a:lnTo>
                  <a:lnTo>
                    <a:pt x="807072" y="921775"/>
                  </a:lnTo>
                  <a:lnTo>
                    <a:pt x="831089" y="884835"/>
                  </a:lnTo>
                  <a:lnTo>
                    <a:pt x="853113" y="843493"/>
                  </a:lnTo>
                  <a:lnTo>
                    <a:pt x="873574" y="798748"/>
                  </a:lnTo>
                  <a:lnTo>
                    <a:pt x="892907" y="751598"/>
                  </a:lnTo>
                  <a:lnTo>
                    <a:pt x="911544" y="703043"/>
                  </a:lnTo>
                  <a:lnTo>
                    <a:pt x="929917" y="654080"/>
                  </a:lnTo>
                  <a:lnTo>
                    <a:pt x="948460" y="605708"/>
                  </a:lnTo>
                  <a:lnTo>
                    <a:pt x="967605" y="558927"/>
                  </a:lnTo>
                  <a:lnTo>
                    <a:pt x="987785" y="514734"/>
                  </a:lnTo>
                  <a:lnTo>
                    <a:pt x="1010799" y="465913"/>
                  </a:lnTo>
                  <a:lnTo>
                    <a:pt x="1033254" y="415969"/>
                  </a:lnTo>
                  <a:lnTo>
                    <a:pt x="1055614" y="366025"/>
                  </a:lnTo>
                  <a:lnTo>
                    <a:pt x="1078344" y="317205"/>
                  </a:lnTo>
                  <a:lnTo>
                    <a:pt x="1101906" y="270629"/>
                  </a:lnTo>
                  <a:lnTo>
                    <a:pt x="1126766" y="227420"/>
                  </a:lnTo>
                  <a:lnTo>
                    <a:pt x="1153385" y="188701"/>
                  </a:lnTo>
                  <a:lnTo>
                    <a:pt x="1182230" y="155593"/>
                  </a:lnTo>
                  <a:lnTo>
                    <a:pt x="1223328" y="120817"/>
                  </a:lnTo>
                  <a:lnTo>
                    <a:pt x="1266599" y="94854"/>
                  </a:lnTo>
                  <a:lnTo>
                    <a:pt x="1312449" y="75543"/>
                  </a:lnTo>
                  <a:lnTo>
                    <a:pt x="1361288" y="60720"/>
                  </a:lnTo>
                  <a:lnTo>
                    <a:pt x="1413523" y="48226"/>
                  </a:lnTo>
                  <a:lnTo>
                    <a:pt x="1469561" y="35897"/>
                  </a:lnTo>
                  <a:lnTo>
                    <a:pt x="1517709" y="27155"/>
                  </a:lnTo>
                  <a:lnTo>
                    <a:pt x="1572960" y="20190"/>
                  </a:lnTo>
                  <a:lnTo>
                    <a:pt x="1632199" y="14721"/>
                  </a:lnTo>
                  <a:lnTo>
                    <a:pt x="1692309" y="10468"/>
                  </a:lnTo>
                  <a:lnTo>
                    <a:pt x="1750175" y="7149"/>
                  </a:lnTo>
                  <a:lnTo>
                    <a:pt x="1802679" y="4486"/>
                  </a:lnTo>
                  <a:lnTo>
                    <a:pt x="1846706" y="2196"/>
                  </a:lnTo>
                  <a:lnTo>
                    <a:pt x="1879140" y="0"/>
                  </a:lnTo>
                </a:path>
              </a:pathLst>
            </a:custGeom>
            <a:ln w="76199">
              <a:solidFill>
                <a:srgbClr val="FF595E"/>
              </a:solidFill>
            </a:ln>
          </p:spPr>
          <p:txBody>
            <a:bodyPr wrap="square" lIns="0" tIns="0" rIns="0" bIns="0" rtlCol="0"/>
            <a:lstStyle/>
            <a:p>
              <a:endParaRPr/>
            </a:p>
          </p:txBody>
        </p:sp>
        <p:sp>
          <p:nvSpPr>
            <p:cNvPr id="10" name="object 10"/>
            <p:cNvSpPr/>
            <p:nvPr/>
          </p:nvSpPr>
          <p:spPr>
            <a:xfrm>
              <a:off x="841849" y="2605477"/>
              <a:ext cx="1932305" cy="1480820"/>
            </a:xfrm>
            <a:custGeom>
              <a:avLst/>
              <a:gdLst/>
              <a:ahLst/>
              <a:cxnLst/>
              <a:rect l="l" t="t" r="r" b="b"/>
              <a:pathLst>
                <a:path w="1932305" h="1480820">
                  <a:moveTo>
                    <a:pt x="0" y="1480571"/>
                  </a:moveTo>
                  <a:lnTo>
                    <a:pt x="1931878" y="0"/>
                  </a:lnTo>
                </a:path>
              </a:pathLst>
            </a:custGeom>
            <a:ln w="1904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2745063" y="2543365"/>
              <a:ext cx="106807" cy="96611"/>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1982</TotalTime>
  <Words>3699</Words>
  <Application>Microsoft Office PowerPoint</Application>
  <PresentationFormat>Custom</PresentationFormat>
  <Paragraphs>586</Paragraphs>
  <Slides>117</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117</vt:i4>
      </vt:variant>
    </vt:vector>
  </HeadingPairs>
  <TitlesOfParts>
    <vt:vector size="124" baseType="lpstr">
      <vt:lpstr>Arial</vt:lpstr>
      <vt:lpstr>Calibri</vt:lpstr>
      <vt:lpstr>Consolas</vt:lpstr>
      <vt:lpstr>Palatino Linotype</vt:lpstr>
      <vt:lpstr>Söhne</vt:lpstr>
      <vt:lpstr>Trebuchet MS</vt:lpstr>
      <vt:lpstr>Office Theme</vt:lpstr>
      <vt:lpstr>PowerPoint Presentation</vt:lpstr>
      <vt:lpstr>PowerPoint Presentation</vt:lpstr>
      <vt:lpstr>Nội dung:</vt:lpstr>
      <vt:lpstr>Kinh tế</vt:lpstr>
      <vt:lpstr>Sự khan hiếm</vt:lpstr>
      <vt:lpstr>USD $21.3 ngàn tỷ</vt:lpstr>
      <vt:lpstr>THẶNG DƯ TIỀN TỆ</vt:lpstr>
      <vt:lpstr>PowerPoint Presentation</vt:lpstr>
      <vt:lpstr>LƯU THÔNG TIỀN </vt:lpstr>
      <vt:lpstr>PowerPoint Presentation</vt:lpstr>
      <vt:lpstr>SẢN PHẨM THAY THẾ</vt:lpstr>
      <vt:lpstr>PowerPoint Presentation</vt:lpstr>
      <vt:lpstr>HIỆU ỨNG - CANTILLON</vt:lpstr>
      <vt:lpstr>PowerPoint Presentation</vt:lpstr>
      <vt:lpstr>ĐIỂM CHUNG </vt:lpstr>
      <vt:lpstr>Chi phí cơ hội</vt:lpstr>
      <vt:lpstr>“Khi tiền khó kiếm và có khả năng tăng giá, chúng ta sẽ cẩn trọng trong chi tiêu vì chi phí cơ hội tăng theo thời gian.” —SAIFEDEAN AMMOUS</vt:lpstr>
      <vt:lpstr>ƯU TIÊN THỜI GIAN</vt:lpstr>
      <vt:lpstr>PowerPoint Presentation</vt:lpstr>
      <vt:lpstr>ĐỊNH LUẬT  3 KHÔNG</vt:lpstr>
      <vt:lpstr>PowerPoint Presentation</vt:lpstr>
      <vt:lpstr>TĂNG HIỆU SUẤT</vt:lpstr>
      <vt:lpstr>PowerPoint Presentation</vt:lpstr>
      <vt:lpstr>QUYỀN LỰC</vt:lpstr>
      <vt:lpstr>PowerPoint Presentation</vt:lpstr>
      <vt:lpstr>KẺ THẮNG LÀM VUA</vt:lpstr>
      <vt:lpstr>PowerPoint Presentation</vt:lpstr>
      <vt:lpstr>“Tiền là 1 mạng lưới liên kết trong xã hội.</vt:lpstr>
      <vt:lpstr>ĐƠN VỊ CHUẨN</vt:lpstr>
      <vt:lpstr>CÓ THỂ MUA </vt:lpstr>
      <vt:lpstr>XA XỈ PHẨM</vt:lpstr>
      <vt:lpstr>PowerPoint Presentation</vt:lpstr>
      <vt:lpstr>ĐẦU TƯ KÉM</vt:lpstr>
      <vt:lpstr>PowerPoint Presentation</vt:lpstr>
      <vt:lpstr>KHÔNG CÂN XỨNG</vt:lpstr>
      <vt:lpstr>“Chúng ta có thể tranh luật việc Bitcoin sẽ trở nên quan trọng trong tương lai hay không.</vt:lpstr>
      <vt:lpstr>Giá ($)</vt:lpstr>
      <vt:lpstr>CHIẾN LƯỢC </vt:lpstr>
      <vt:lpstr>PowerPoint Presentation</vt:lpstr>
      <vt:lpstr>Công nghệ  &amp; Hệ thống</vt:lpstr>
      <vt:lpstr>BẬC CỦA ĐỘ LỚN</vt:lpstr>
      <vt:lpstr>PowerPoint Presentation</vt:lpstr>
      <vt:lpstr>CẢI TIẾN X 10 LẦN</vt:lpstr>
      <vt:lpstr>“Thông thường, một công nghệ độc quyền cần phải tốt hơn ít nhất 10 lần so với công nghệ có thể hoán đổi tương ướng trong một khía cạnh quan trọng nhất định để tạo ra lợi thế độc quyền.” —PETER THIEL</vt:lpstr>
      <vt:lpstr>MẠNG LƯỚI</vt:lpstr>
      <vt:lpstr>PowerPoint Presentation</vt:lpstr>
      <vt:lpstr>TỈ LỆ HỦY BỎ</vt:lpstr>
      <vt:lpstr>Số lượng ví Bitcoin</vt:lpstr>
      <vt:lpstr>TĂNG LỢI NHUẬN</vt:lpstr>
      <vt:lpstr>PowerPoint Presentation</vt:lpstr>
      <vt:lpstr>HỆ QUẢ DÂY CHUYỀN</vt:lpstr>
      <vt:lpstr>Hệ quả 3</vt:lpstr>
      <vt:lpstr>“Đa số chỉ xem xét các tác động đầu tiên trong ngắn hạn. Nếu không dành thời gian xem xét các hệ lụy sâu xa dẫn đến việc đặt để quá nhiều niềm tin vào 1 hệ thống và cuối cùng sẽ thất bại.”</vt:lpstr>
      <vt:lpstr>PHÁ HỦY SÁNG TẠO</vt:lpstr>
      <vt:lpstr>PowerPoint Presentation</vt:lpstr>
      <vt:lpstr>PHẢN HỒI LẶP</vt:lpstr>
      <vt:lpstr>ĐỐI XỨNG</vt:lpstr>
      <vt:lpstr>GIÁ</vt:lpstr>
      <vt:lpstr>TƯƠNG ĐỐI</vt:lpstr>
      <vt:lpstr>CHUẨN HÓA HỆ THỐNG  THEO TIỀN TỆ TRUNG ƯƠNG</vt:lpstr>
      <vt:lpstr>BẢO TOÀN NĂNG LƯỢNG</vt:lpstr>
      <vt:lpstr>PowerPoint Presentation</vt:lpstr>
      <vt:lpstr>HỖN LOẠN</vt:lpstr>
      <vt:lpstr>PowerPoint Presentation</vt:lpstr>
      <vt:lpstr>THỜI GIAN</vt:lpstr>
      <vt:lpstr>THÔNG TIN</vt:lpstr>
      <vt:lpstr>PowerPoint Presentation</vt:lpstr>
      <vt:lpstr>"Vấn đề cơ bản của việc truyền thông là việc truyền đạt lại thông điệp chính xác hay một cách tương đối tại hai điểm khác nhau." —CLAUDE SHANNON</vt:lpstr>
      <vt:lpstr>ĐỊNH LUẬT MOORE</vt:lpstr>
      <vt:lpstr>PowerPoint Presentation</vt:lpstr>
      <vt:lpstr>TIẾN HÓA</vt:lpstr>
      <vt:lpstr>PowerPoint Presentation</vt:lpstr>
      <vt:lpstr>ĐỊNH LUẬT GALL</vt:lpstr>
      <vt:lpstr>“Bitcoin quan trọng hơn việc theo đuổi phương châm của Silicon Valley – nhanh và phá vỡ mọi thứ. Thay vào đó, nó phát triển chậm và không phá vỡ thứ gì cả.</vt:lpstr>
      <vt:lpstr>TẤN CÔNG BỀ MẶT</vt:lpstr>
      <vt:lpstr>PowerPoint Presentation</vt:lpstr>
      <vt:lpstr>“Bất kỳ ai cũng có thể kiểm tra mã nguồn mở một cách độc lập. Ngược lại, không ai có thể xác minh được tính bảo mật của một mã nguồn đóng.” —SATOSHI NAKAMOTO</vt:lpstr>
      <vt:lpstr>CHẤT XÚC TÁC</vt:lpstr>
      <vt:lpstr>LỰC CẢN</vt:lpstr>
      <vt:lpstr>PowerPoint Presentation</vt:lpstr>
      <vt:lpstr>Tâm lý học</vt:lpstr>
      <vt:lpstr>THUYẾT TRÒ CHƠI</vt:lpstr>
      <vt:lpstr>PowerPoint Presentation</vt:lpstr>
      <vt:lpstr>TỐI ƯU PHÁP LÝ</vt:lpstr>
      <vt:lpstr>HÀNH VI XÃ HỘI</vt:lpstr>
      <vt:lpstr>“Paul Tudor Jones công nhận</vt:lpstr>
      <vt:lpstr>MÔ PHỎNG</vt:lpstr>
      <vt:lpstr>PowerPoint Presentation</vt:lpstr>
      <vt:lpstr>KẾT LUẬN THIÊN VỊ</vt:lpstr>
      <vt:lpstr>“Cách tâm trí hoạt động giống như việc thụ tinh: sau khi ý tưởng đầu tiên được chấp nhận, tâm tri sẽ đóng lại...dẫn đến chúng ta chấp nhận những kết quả sai lệch.” —CHARLIE MUNGER</vt:lpstr>
      <vt:lpstr>VÒNG TRÒN NĂNG LỰC</vt:lpstr>
      <vt:lpstr>PowerPoint Presentation</vt:lpstr>
      <vt:lpstr>CHUYÊN GIA</vt:lpstr>
      <vt:lpstr>PowerPoint Presentation</vt:lpstr>
      <vt:lpstr>LỖI PHÂN LOẠI</vt:lpstr>
      <vt:lpstr>Lưu trữ giá trị</vt:lpstr>
      <vt:lpstr>CHU KỲ</vt:lpstr>
      <vt:lpstr>PowerPoint Presentation</vt:lpstr>
      <vt:lpstr>KHÔNG TƯƠNG ĐƯƠNG</vt:lpstr>
      <vt:lpstr>PowerPoint Presentation</vt:lpstr>
      <vt:lpstr>THIỂU SỐ NGOAN CƯỜNG</vt:lpstr>
      <vt:lpstr>PowerPoint Presentation</vt:lpstr>
      <vt:lpstr>KHÔNG TƯƠNG XỨNG</vt:lpstr>
      <vt:lpstr>PowerPoint Presentation</vt:lpstr>
      <vt:lpstr>HIỆU ỨNG Gell-Mann</vt:lpstr>
      <vt:lpstr>PowerPoint Presentation</vt:lpstr>
      <vt:lpstr>HIỆU ỨNG LINDY</vt:lpstr>
      <vt:lpstr>PowerPoint Presentation</vt:lpstr>
      <vt:lpstr>CẤU TRÚC PHỨC HỢP</vt:lpstr>
      <vt:lpstr>“Bitcoin đang chuyển dần từ giai đoạn đầu tiên của việc biến đổi thành tiền tệ sang giai đoạn thứ hai.. Không ai sống đủ lâu để được chứng kiến việc chuyển đổi một loại hàng hóa thành tiền tệ (như đang diễn ra với Bitcoin), vì thế có rất ít hiểu biết về quá trình chuyển đổi tiền tệ sẽ như thế nào.” —VIJAY BOYAPATI</vt:lpstr>
      <vt:lpstr>KIỂM SOÁT THÔNG TIN</vt:lpstr>
      <vt:lpstr>PowerPoint Presentation</vt:lpstr>
      <vt:lpstr>ĐẠO ĐỨC</vt:lpstr>
      <vt:lpstr>PowerPoint Presentation</vt:lpstr>
      <vt:lpstr>BÊN THỨ 3</vt:lpstr>
      <vt:lpstr>PowerPoint Presentation</vt:lpstr>
      <vt:lpstr>Anil Patel @anilsaidso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TBH: Presentation Deck</dc:title>
  <cp:lastModifiedBy>Anh LA</cp:lastModifiedBy>
  <cp:revision>416</cp:revision>
  <cp:lastPrinted>2024-04-19T14:11:20Z</cp:lastPrinted>
  <dcterms:created xsi:type="dcterms:W3CDTF">2024-03-10T08:58:01Z</dcterms:created>
  <dcterms:modified xsi:type="dcterms:W3CDTF">2024-04-19T14:19:40Z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